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1"/>
  </p:notesMasterIdLst>
  <p:sldIdLst>
    <p:sldId id="256" r:id="rId5"/>
    <p:sldId id="260" r:id="rId6"/>
    <p:sldId id="262" r:id="rId7"/>
    <p:sldId id="264" r:id="rId8"/>
    <p:sldId id="269" r:id="rId9"/>
    <p:sldId id="261" r:id="rId10"/>
    <p:sldId id="263" r:id="rId11"/>
    <p:sldId id="270" r:id="rId12"/>
    <p:sldId id="268" r:id="rId13"/>
    <p:sldId id="257" r:id="rId14"/>
    <p:sldId id="258" r:id="rId15"/>
    <p:sldId id="265" r:id="rId16"/>
    <p:sldId id="267" r:id="rId17"/>
    <p:sldId id="271" r:id="rId18"/>
    <p:sldId id="272" r:id="rId19"/>
    <p:sldId id="27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5F43CF-2C70-4464-93C1-A1F830FA454C}" v="4" dt="2023-09-19T14:10:12.9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6" autoAdjust="0"/>
    <p:restoredTop sz="57697" autoAdjust="0"/>
  </p:normalViewPr>
  <p:slideViewPr>
    <p:cSldViewPr snapToGrid="0">
      <p:cViewPr varScale="1">
        <p:scale>
          <a:sx n="62" d="100"/>
          <a:sy n="62" d="100"/>
        </p:scale>
        <p:origin x="2844" y="66"/>
      </p:cViewPr>
      <p:guideLst/>
    </p:cSldViewPr>
  </p:slideViewPr>
  <p:outlineViewPr>
    <p:cViewPr>
      <p:scale>
        <a:sx n="33" d="100"/>
        <a:sy n="33" d="100"/>
      </p:scale>
      <p:origin x="0" y="-633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y Folsom" userId="89e963e8-f7e1-4596-8223-f0244f8cc7a9" providerId="ADAL" clId="{D85F43CF-2C70-4464-93C1-A1F830FA454C}"/>
    <pc:docChg chg="undo custSel addSld delSld modSld">
      <pc:chgData name="Holly Folsom" userId="89e963e8-f7e1-4596-8223-f0244f8cc7a9" providerId="ADAL" clId="{D85F43CF-2C70-4464-93C1-A1F830FA454C}" dt="2023-09-26T12:12:06.637" v="2252" actId="20577"/>
      <pc:docMkLst>
        <pc:docMk/>
      </pc:docMkLst>
      <pc:sldChg chg="modNotesTx">
        <pc:chgData name="Holly Folsom" userId="89e963e8-f7e1-4596-8223-f0244f8cc7a9" providerId="ADAL" clId="{D85F43CF-2C70-4464-93C1-A1F830FA454C}" dt="2023-09-19T14:00:45.222" v="1503" actId="20577"/>
        <pc:sldMkLst>
          <pc:docMk/>
          <pc:sldMk cId="3911765929" sldId="257"/>
        </pc:sldMkLst>
      </pc:sldChg>
      <pc:sldChg chg="modNotesTx">
        <pc:chgData name="Holly Folsom" userId="89e963e8-f7e1-4596-8223-f0244f8cc7a9" providerId="ADAL" clId="{D85F43CF-2C70-4464-93C1-A1F830FA454C}" dt="2023-09-26T12:12:06.637" v="2252" actId="20577"/>
        <pc:sldMkLst>
          <pc:docMk/>
          <pc:sldMk cId="2117572348" sldId="260"/>
        </pc:sldMkLst>
      </pc:sldChg>
      <pc:sldChg chg="modNotesTx">
        <pc:chgData name="Holly Folsom" userId="89e963e8-f7e1-4596-8223-f0244f8cc7a9" providerId="ADAL" clId="{D85F43CF-2C70-4464-93C1-A1F830FA454C}" dt="2023-09-14T13:56:37.534" v="909" actId="20577"/>
        <pc:sldMkLst>
          <pc:docMk/>
          <pc:sldMk cId="1121004971" sldId="261"/>
        </pc:sldMkLst>
      </pc:sldChg>
      <pc:sldChg chg="modNotesTx">
        <pc:chgData name="Holly Folsom" userId="89e963e8-f7e1-4596-8223-f0244f8cc7a9" providerId="ADAL" clId="{D85F43CF-2C70-4464-93C1-A1F830FA454C}" dt="2023-09-19T20:49:08.376" v="2198" actId="20577"/>
        <pc:sldMkLst>
          <pc:docMk/>
          <pc:sldMk cId="2274349596" sldId="262"/>
        </pc:sldMkLst>
      </pc:sldChg>
      <pc:sldChg chg="modNotesTx">
        <pc:chgData name="Holly Folsom" userId="89e963e8-f7e1-4596-8223-f0244f8cc7a9" providerId="ADAL" clId="{D85F43CF-2C70-4464-93C1-A1F830FA454C}" dt="2023-09-19T20:57:38.848" v="2224" actId="20577"/>
        <pc:sldMkLst>
          <pc:docMk/>
          <pc:sldMk cId="4111516489" sldId="263"/>
        </pc:sldMkLst>
      </pc:sldChg>
      <pc:sldChg chg="modNotesTx">
        <pc:chgData name="Holly Folsom" userId="89e963e8-f7e1-4596-8223-f0244f8cc7a9" providerId="ADAL" clId="{D85F43CF-2C70-4464-93C1-A1F830FA454C}" dt="2023-09-19T20:55:40.789" v="2200" actId="20577"/>
        <pc:sldMkLst>
          <pc:docMk/>
          <pc:sldMk cId="1587304969" sldId="264"/>
        </pc:sldMkLst>
      </pc:sldChg>
      <pc:sldChg chg="modNotesTx">
        <pc:chgData name="Holly Folsom" userId="89e963e8-f7e1-4596-8223-f0244f8cc7a9" providerId="ADAL" clId="{D85F43CF-2C70-4464-93C1-A1F830FA454C}" dt="2023-09-18T15:32:00.864" v="1492" actId="20577"/>
        <pc:sldMkLst>
          <pc:docMk/>
          <pc:sldMk cId="2780061301" sldId="267"/>
        </pc:sldMkLst>
      </pc:sldChg>
      <pc:sldChg chg="modNotesTx">
        <pc:chgData name="Holly Folsom" userId="89e963e8-f7e1-4596-8223-f0244f8cc7a9" providerId="ADAL" clId="{D85F43CF-2C70-4464-93C1-A1F830FA454C}" dt="2023-09-18T15:32:24.761" v="1494" actId="20577"/>
        <pc:sldMkLst>
          <pc:docMk/>
          <pc:sldMk cId="3100946536" sldId="268"/>
        </pc:sldMkLst>
      </pc:sldChg>
      <pc:sldChg chg="modNotesTx">
        <pc:chgData name="Holly Folsom" userId="89e963e8-f7e1-4596-8223-f0244f8cc7a9" providerId="ADAL" clId="{D85F43CF-2C70-4464-93C1-A1F830FA454C}" dt="2023-09-19T20:56:23.665" v="2212" actId="114"/>
        <pc:sldMkLst>
          <pc:docMk/>
          <pc:sldMk cId="2491823850" sldId="269"/>
        </pc:sldMkLst>
      </pc:sldChg>
      <pc:sldChg chg="modNotesTx">
        <pc:chgData name="Holly Folsom" userId="89e963e8-f7e1-4596-8223-f0244f8cc7a9" providerId="ADAL" clId="{D85F43CF-2C70-4464-93C1-A1F830FA454C}" dt="2023-09-19T20:58:27.079" v="2225" actId="20577"/>
        <pc:sldMkLst>
          <pc:docMk/>
          <pc:sldMk cId="2819727854" sldId="270"/>
        </pc:sldMkLst>
      </pc:sldChg>
      <pc:sldChg chg="add del">
        <pc:chgData name="Holly Folsom" userId="89e963e8-f7e1-4596-8223-f0244f8cc7a9" providerId="ADAL" clId="{D85F43CF-2C70-4464-93C1-A1F830FA454C}" dt="2023-09-21T18:14:06.175" v="2227" actId="2696"/>
        <pc:sldMkLst>
          <pc:docMk/>
          <pc:sldMk cId="1536559655"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3E1CD6-EF97-4A62-A72D-6048D92A3534}" type="datetimeFigureOut">
              <a:rPr lang="en-US" smtClean="0"/>
              <a:t>5/6/2024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77105-8DEF-4916-A7F2-58CFCDDC511D}" type="slidenum">
              <a:rPr lang="en-US" smtClean="0"/>
              <a:t>‹#›</a:t>
            </a:fld>
            <a:endParaRPr lang="en-US"/>
          </a:p>
        </p:txBody>
      </p:sp>
    </p:spTree>
    <p:extLst>
      <p:ext uri="{BB962C8B-B14F-4D97-AF65-F5344CB8AC3E}">
        <p14:creationId xmlns:p14="http://schemas.microsoft.com/office/powerpoint/2010/main" val="579371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A77105-8DEF-4916-A7F2-58CFCDDC511D}" type="slidenum">
              <a:rPr lang="en-US" smtClean="0"/>
              <a:t>1</a:t>
            </a:fld>
            <a:endParaRPr lang="en-US"/>
          </a:p>
        </p:txBody>
      </p:sp>
    </p:spTree>
    <p:extLst>
      <p:ext uri="{BB962C8B-B14F-4D97-AF65-F5344CB8AC3E}">
        <p14:creationId xmlns:p14="http://schemas.microsoft.com/office/powerpoint/2010/main" val="3969769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Control Numbers are now required for expungements. If you are expunging an older arrest that doesn’t have one it’s OK for you to leave it blank. You may also reach out to TBI and we can supply the number if one exists.</a:t>
            </a:r>
          </a:p>
          <a:p>
            <a:endParaRPr lang="en-US" dirty="0"/>
          </a:p>
          <a:p>
            <a:r>
              <a:rPr lang="en-US" dirty="0"/>
              <a:t>A few noted additions:</a:t>
            </a:r>
          </a:p>
          <a:p>
            <a:r>
              <a:rPr lang="en-US" dirty="0"/>
              <a:t>Arrested &amp; released</a:t>
            </a:r>
          </a:p>
          <a:p>
            <a:r>
              <a:rPr lang="en-US" dirty="0"/>
              <a:t>Abated by death</a:t>
            </a:r>
          </a:p>
          <a:p>
            <a:r>
              <a:rPr lang="en-US" dirty="0"/>
              <a:t>No final disposition associated with arrest</a:t>
            </a:r>
          </a:p>
          <a:p>
            <a:r>
              <a:rPr lang="en-US" dirty="0"/>
              <a:t>Juvenile Pretrial Diversion</a:t>
            </a:r>
          </a:p>
          <a:p>
            <a:endParaRPr lang="en-US" dirty="0"/>
          </a:p>
          <a:p>
            <a:endParaRPr lang="en-US" dirty="0"/>
          </a:p>
        </p:txBody>
      </p:sp>
      <p:sp>
        <p:nvSpPr>
          <p:cNvPr id="4" name="Slide Number Placeholder 3"/>
          <p:cNvSpPr>
            <a:spLocks noGrp="1"/>
          </p:cNvSpPr>
          <p:nvPr>
            <p:ph type="sldNum" sz="quarter" idx="5"/>
          </p:nvPr>
        </p:nvSpPr>
        <p:spPr/>
        <p:txBody>
          <a:bodyPr/>
          <a:lstStyle/>
          <a:p>
            <a:fld id="{4CA77105-8DEF-4916-A7F2-58CFCDDC511D}" type="slidenum">
              <a:rPr lang="en-US" smtClean="0"/>
              <a:t>10</a:t>
            </a:fld>
            <a:endParaRPr lang="en-US"/>
          </a:p>
        </p:txBody>
      </p:sp>
    </p:spTree>
    <p:extLst>
      <p:ext uri="{BB962C8B-B14F-4D97-AF65-F5344CB8AC3E}">
        <p14:creationId xmlns:p14="http://schemas.microsoft.com/office/powerpoint/2010/main" val="2091811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partial removal form is not an expungement and is just used to remove some charges from a record. There should be a least on conviction left on the record.</a:t>
            </a:r>
          </a:p>
          <a:p>
            <a:endParaRPr lang="en-US" dirty="0"/>
          </a:p>
          <a:p>
            <a:r>
              <a:rPr lang="en-US" dirty="0"/>
              <a:t>If the order we have removes all the charges for an arrest event we will reach out to you to find out what charge (or charges) should remain on the record. If the conviction is for a charge we didn’t receive because the person wasn’t fingerprinted for that charge (for instance SPEEDING) we will remove what we have. If the conviction is for a charge that should be reported on the defendant’s criminal history we will ask the arresting agency send a request to the Data Quality Unit (TBI.DataQuality@tbi.tn.gov) to add the charge (or charges).</a:t>
            </a:r>
          </a:p>
        </p:txBody>
      </p:sp>
      <p:sp>
        <p:nvSpPr>
          <p:cNvPr id="4" name="Slide Number Placeholder 3"/>
          <p:cNvSpPr>
            <a:spLocks noGrp="1"/>
          </p:cNvSpPr>
          <p:nvPr>
            <p:ph type="sldNum" sz="quarter" idx="5"/>
          </p:nvPr>
        </p:nvSpPr>
        <p:spPr/>
        <p:txBody>
          <a:bodyPr/>
          <a:lstStyle/>
          <a:p>
            <a:fld id="{4CA77105-8DEF-4916-A7F2-58CFCDDC511D}" type="slidenum">
              <a:rPr lang="en-US" smtClean="0"/>
              <a:t>11</a:t>
            </a:fld>
            <a:endParaRPr lang="en-US"/>
          </a:p>
        </p:txBody>
      </p:sp>
    </p:spTree>
    <p:extLst>
      <p:ext uri="{BB962C8B-B14F-4D97-AF65-F5344CB8AC3E}">
        <p14:creationId xmlns:p14="http://schemas.microsoft.com/office/powerpoint/2010/main" val="2167661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77105-8DEF-4916-A7F2-58CFCDDC511D}" type="slidenum">
              <a:rPr lang="en-US" smtClean="0"/>
              <a:t>12</a:t>
            </a:fld>
            <a:endParaRPr lang="en-US"/>
          </a:p>
        </p:txBody>
      </p:sp>
    </p:spTree>
    <p:extLst>
      <p:ext uri="{BB962C8B-B14F-4D97-AF65-F5344CB8AC3E}">
        <p14:creationId xmlns:p14="http://schemas.microsoft.com/office/powerpoint/2010/main" val="1376640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r>
              <a:rPr lang="en-US" dirty="0"/>
              <a:t>Please update our contact information.</a:t>
            </a:r>
          </a:p>
        </p:txBody>
      </p:sp>
      <p:sp>
        <p:nvSpPr>
          <p:cNvPr id="4" name="Slide Number Placeholder 3"/>
          <p:cNvSpPr>
            <a:spLocks noGrp="1"/>
          </p:cNvSpPr>
          <p:nvPr>
            <p:ph type="sldNum" sz="quarter" idx="5"/>
          </p:nvPr>
        </p:nvSpPr>
        <p:spPr/>
        <p:txBody>
          <a:bodyPr/>
          <a:lstStyle/>
          <a:p>
            <a:fld id="{4CA77105-8DEF-4916-A7F2-58CFCDDC511D}" type="slidenum">
              <a:rPr lang="en-US" smtClean="0"/>
              <a:t>13</a:t>
            </a:fld>
            <a:endParaRPr lang="en-US"/>
          </a:p>
        </p:txBody>
      </p:sp>
    </p:spTree>
    <p:extLst>
      <p:ext uri="{BB962C8B-B14F-4D97-AF65-F5344CB8AC3E}">
        <p14:creationId xmlns:p14="http://schemas.microsoft.com/office/powerpoint/2010/main" val="1447747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A77105-8DEF-4916-A7F2-58CFCDDC511D}" type="slidenum">
              <a:rPr lang="en-US" smtClean="0"/>
              <a:t>14</a:t>
            </a:fld>
            <a:endParaRPr lang="en-US"/>
          </a:p>
        </p:txBody>
      </p:sp>
    </p:spTree>
    <p:extLst>
      <p:ext uri="{BB962C8B-B14F-4D97-AF65-F5344CB8AC3E}">
        <p14:creationId xmlns:p14="http://schemas.microsoft.com/office/powerpoint/2010/main" val="1093994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A77105-8DEF-4916-A7F2-58CFCDDC511D}" type="slidenum">
              <a:rPr lang="en-US" smtClean="0"/>
              <a:t>15</a:t>
            </a:fld>
            <a:endParaRPr lang="en-US"/>
          </a:p>
        </p:txBody>
      </p:sp>
    </p:spTree>
    <p:extLst>
      <p:ext uri="{BB962C8B-B14F-4D97-AF65-F5344CB8AC3E}">
        <p14:creationId xmlns:p14="http://schemas.microsoft.com/office/powerpoint/2010/main" val="3878252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A77105-8DEF-4916-A7F2-58CFCDDC511D}" type="slidenum">
              <a:rPr lang="en-US" smtClean="0"/>
              <a:t>16</a:t>
            </a:fld>
            <a:endParaRPr lang="en-US"/>
          </a:p>
        </p:txBody>
      </p:sp>
    </p:spTree>
    <p:extLst>
      <p:ext uri="{BB962C8B-B14F-4D97-AF65-F5344CB8AC3E}">
        <p14:creationId xmlns:p14="http://schemas.microsoft.com/office/powerpoint/2010/main" val="3272729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When should this form be used? </a:t>
            </a:r>
          </a:p>
          <a:p>
            <a:r>
              <a:rPr lang="en-US" dirty="0"/>
              <a:t>If charges are added to an arrest event, the arresting agency and TBI need to add the charges to the defendant’s criminal history. If the defendant is fingerprinted for new charges or additional counts of existing charges this form will not be needed. </a:t>
            </a:r>
          </a:p>
          <a:p>
            <a:endParaRPr lang="en-US" dirty="0"/>
          </a:p>
          <a:p>
            <a:r>
              <a:rPr lang="en-US" i="1" dirty="0"/>
              <a:t>Why is </a:t>
            </a:r>
            <a:r>
              <a:rPr lang="en-US" i="1"/>
              <a:t>it important?</a:t>
            </a:r>
            <a:endParaRPr lang="en-US" i="1" dirty="0"/>
          </a:p>
          <a:p>
            <a:r>
              <a:rPr lang="en-US" dirty="0"/>
              <a:t>When charges are not on a defendant’s criminal history record, dispositions for charges that are not on the record cannot be added because there won’t be an arrest to support it. This includes convictions.</a:t>
            </a:r>
          </a:p>
          <a:p>
            <a:endParaRPr lang="en-US" dirty="0"/>
          </a:p>
          <a:p>
            <a:r>
              <a:rPr lang="en-US" i="1" dirty="0"/>
              <a:t>Why do you need to send the form to the arresting agency and not TBI?</a:t>
            </a:r>
          </a:p>
          <a:p>
            <a:r>
              <a:rPr lang="en-US" dirty="0"/>
              <a:t>TBI is the state repository for criminal records, but an arresting agency owns the records that are sent to TBI. The record at TBI needs to reflect the record that is held by the arresting agency.</a:t>
            </a:r>
          </a:p>
        </p:txBody>
      </p:sp>
      <p:sp>
        <p:nvSpPr>
          <p:cNvPr id="4" name="Slide Number Placeholder 3"/>
          <p:cNvSpPr>
            <a:spLocks noGrp="1"/>
          </p:cNvSpPr>
          <p:nvPr>
            <p:ph type="sldNum" sz="quarter" idx="5"/>
          </p:nvPr>
        </p:nvSpPr>
        <p:spPr/>
        <p:txBody>
          <a:bodyPr/>
          <a:lstStyle/>
          <a:p>
            <a:fld id="{4CA77105-8DEF-4916-A7F2-58CFCDDC511D}" type="slidenum">
              <a:rPr lang="en-US" smtClean="0"/>
              <a:t>2</a:t>
            </a:fld>
            <a:endParaRPr lang="en-US"/>
          </a:p>
        </p:txBody>
      </p:sp>
    </p:spTree>
    <p:extLst>
      <p:ext uri="{BB962C8B-B14F-4D97-AF65-F5344CB8AC3E}">
        <p14:creationId xmlns:p14="http://schemas.microsoft.com/office/powerpoint/2010/main" val="3974286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Why does that matter?</a:t>
            </a:r>
          </a:p>
          <a:p>
            <a:r>
              <a:rPr lang="en-US" dirty="0"/>
              <a:t>A complete arrest event record consists of both arrest and disposition information. TBI cannot report an unattached disposition- the original arrest charge must be on the criminal history record. This means if charges or counts are added after the defendant has been booked and TBI doesn’t receive the charges a disposition cannot be reported- even if it’s a conviction. Each disposition must be supported by an arrest charge.</a:t>
            </a:r>
          </a:p>
          <a:p>
            <a:endParaRPr lang="en-US" dirty="0"/>
          </a:p>
          <a:p>
            <a:r>
              <a:rPr lang="en-US" i="1" dirty="0"/>
              <a:t>How should you handle sending information to TBI?</a:t>
            </a:r>
          </a:p>
          <a:p>
            <a:r>
              <a:rPr lang="en-US" dirty="0"/>
              <a:t>If you send a dismissal on the original indictment, then you will need to send us the new charges under the new indictment. If you are amending the original indictment, do not send us a dismissal on the original charge if there may be a different disposition at the conclusion of the case.</a:t>
            </a:r>
          </a:p>
          <a:p>
            <a:endParaRPr lang="en-US" dirty="0"/>
          </a:p>
          <a:p>
            <a:r>
              <a:rPr lang="en-US" i="1" dirty="0"/>
              <a:t>Was the individual re-fingerprinted?</a:t>
            </a:r>
          </a:p>
          <a:p>
            <a:r>
              <a:rPr lang="en-US" dirty="0"/>
              <a:t>If the defendant has new charges or additional counts of existing charges, the arresting agency should either fingerprint the defendant for the new charges or they should submit the form to update arrest information to TBI to amend the original arrest.</a:t>
            </a:r>
          </a:p>
          <a:p>
            <a:endParaRPr lang="en-US" dirty="0"/>
          </a:p>
          <a:p>
            <a:endParaRPr lang="en-US" dirty="0"/>
          </a:p>
          <a:p>
            <a:r>
              <a:rPr lang="en-US" dirty="0"/>
              <a:t>--------------------</a:t>
            </a:r>
          </a:p>
          <a:p>
            <a:r>
              <a:rPr lang="en-US" dirty="0"/>
              <a:t>One clerk has come up with a good way to handle these. She enters:</a:t>
            </a:r>
          </a:p>
          <a:p>
            <a:r>
              <a:rPr lang="en-US" dirty="0"/>
              <a:t>DISPOSITION - CHARGE DISMISSED/NOLLE</a:t>
            </a:r>
          </a:p>
          <a:p>
            <a:r>
              <a:rPr lang="en-US" dirty="0"/>
              <a:t>SENTENCE - SUPERSEDED BY (superseded case number)</a:t>
            </a:r>
          </a:p>
        </p:txBody>
      </p:sp>
      <p:sp>
        <p:nvSpPr>
          <p:cNvPr id="4" name="Slide Number Placeholder 3"/>
          <p:cNvSpPr>
            <a:spLocks noGrp="1"/>
          </p:cNvSpPr>
          <p:nvPr>
            <p:ph type="sldNum" sz="quarter" idx="5"/>
          </p:nvPr>
        </p:nvSpPr>
        <p:spPr/>
        <p:txBody>
          <a:bodyPr/>
          <a:lstStyle/>
          <a:p>
            <a:fld id="{4CA77105-8DEF-4916-A7F2-58CFCDDC511D}" type="slidenum">
              <a:rPr lang="en-US" smtClean="0"/>
              <a:t>3</a:t>
            </a:fld>
            <a:endParaRPr lang="en-US"/>
          </a:p>
        </p:txBody>
      </p:sp>
    </p:spTree>
    <p:extLst>
      <p:ext uri="{BB962C8B-B14F-4D97-AF65-F5344CB8AC3E}">
        <p14:creationId xmlns:p14="http://schemas.microsoft.com/office/powerpoint/2010/main" val="973224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diversion application should be processed by TBI before the defendant is placed on diversion. Applications sometimes require research so it should be submitted as early as possible.</a:t>
            </a:r>
          </a:p>
          <a:p>
            <a:endParaRPr lang="en-US" dirty="0"/>
          </a:p>
          <a:p>
            <a:r>
              <a:rPr lang="en-US" dirty="0"/>
              <a:t>Due to CJIS Security policies, arrests that belong to other states or federal agencies can not be included in the diversion background check. This change on our end was in response to the change in statute which now requires TBI to send the certificate to defense attorneys/defendants. </a:t>
            </a:r>
          </a:p>
          <a:p>
            <a:endParaRPr lang="en-US" dirty="0"/>
          </a:p>
          <a:p>
            <a:r>
              <a:rPr lang="en-US" dirty="0"/>
              <a:t>When diversions are granted, please send the completed application to the Diversion Unit (TBI.Diversions@tbi.tn.gov).</a:t>
            </a:r>
          </a:p>
          <a:p>
            <a:endParaRPr lang="en-US" dirty="0"/>
          </a:p>
          <a:p>
            <a:endParaRPr lang="en-US" dirty="0"/>
          </a:p>
          <a:p>
            <a:r>
              <a:rPr lang="en-US" dirty="0"/>
              <a:t>--------------------</a:t>
            </a:r>
          </a:p>
          <a:p>
            <a:r>
              <a:rPr lang="en-US" dirty="0"/>
              <a:t>The diversion background check should not be used to check for eligibility for a conviction expungement.</a:t>
            </a:r>
          </a:p>
        </p:txBody>
      </p:sp>
      <p:sp>
        <p:nvSpPr>
          <p:cNvPr id="4" name="Slide Number Placeholder 3"/>
          <p:cNvSpPr>
            <a:spLocks noGrp="1"/>
          </p:cNvSpPr>
          <p:nvPr>
            <p:ph type="sldNum" sz="quarter" idx="5"/>
          </p:nvPr>
        </p:nvSpPr>
        <p:spPr/>
        <p:txBody>
          <a:bodyPr/>
          <a:lstStyle/>
          <a:p>
            <a:fld id="{4CA77105-8DEF-4916-A7F2-58CFCDDC511D}" type="slidenum">
              <a:rPr lang="en-US" smtClean="0"/>
              <a:t>4</a:t>
            </a:fld>
            <a:endParaRPr lang="en-US"/>
          </a:p>
        </p:txBody>
      </p:sp>
    </p:spTree>
    <p:extLst>
      <p:ext uri="{BB962C8B-B14F-4D97-AF65-F5344CB8AC3E}">
        <p14:creationId xmlns:p14="http://schemas.microsoft.com/office/powerpoint/2010/main" val="1289086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dispositions should be submitted electronically. If you want to verify or correct a disposition being reported by TBI it is OK to send a judgment or docket entry for verification or to correct/update the disposition.</a:t>
            </a:r>
          </a:p>
          <a:p>
            <a:endParaRPr lang="en-US" dirty="0"/>
          </a:p>
          <a:p>
            <a:r>
              <a:rPr lang="en-US" dirty="0"/>
              <a:t>If your court is unable to submit electronically through your court software, you can submit them through the Disposition module of FlexCheck.</a:t>
            </a:r>
          </a:p>
          <a:p>
            <a:endParaRPr lang="en-US" dirty="0"/>
          </a:p>
          <a:p>
            <a:r>
              <a:rPr lang="en-US" dirty="0"/>
              <a:t>Although you should stop sending dispositions to the Disposition Unit, you should still send them to other units at TBI that require they be submitted (i.e. CODIS, the Drug Registry, Animal Abuse Registry, etc.).</a:t>
            </a:r>
          </a:p>
          <a:p>
            <a:endParaRPr lang="en-US" dirty="0"/>
          </a:p>
          <a:p>
            <a:endParaRPr lang="en-US" dirty="0"/>
          </a:p>
          <a:p>
            <a:r>
              <a:rPr lang="en-US" dirty="0"/>
              <a:t>--------------------</a:t>
            </a:r>
          </a:p>
          <a:p>
            <a:r>
              <a:rPr lang="en-US" i="1" dirty="0"/>
              <a:t>Why is the State Control Number important?</a:t>
            </a:r>
          </a:p>
          <a:p>
            <a:r>
              <a:rPr lang="en-US" dirty="0"/>
              <a:t>The 12- digit State Control Number (SCN or STCN) connects the disposition from the court to the arrest event submitted by the arresting agency. Without the SCN, the disposition cannot be added to a criminal history.</a:t>
            </a:r>
          </a:p>
          <a:p>
            <a:endParaRPr lang="en-US" i="1" dirty="0"/>
          </a:p>
          <a:p>
            <a:r>
              <a:rPr lang="en-US" i="1" dirty="0"/>
              <a:t>Courts should not be referring defendants to TBI for:</a:t>
            </a:r>
          </a:p>
          <a:p>
            <a:r>
              <a:rPr lang="en-US" i="0" dirty="0"/>
              <a:t>Dispositions</a:t>
            </a:r>
          </a:p>
          <a:p>
            <a:r>
              <a:rPr lang="en-US" dirty="0"/>
              <a:t>Expungement process</a:t>
            </a:r>
          </a:p>
          <a:p>
            <a:r>
              <a:rPr lang="en-US" dirty="0"/>
              <a:t>Copies of expungement orders</a:t>
            </a:r>
          </a:p>
          <a:p>
            <a:endParaRPr lang="en-US" dirty="0"/>
          </a:p>
          <a:p>
            <a:r>
              <a:rPr lang="en-US" i="1" dirty="0"/>
              <a:t>Sentencing</a:t>
            </a:r>
          </a:p>
          <a:p>
            <a:r>
              <a:rPr lang="en-US" dirty="0"/>
              <a:t>When entering dispositions, please include the sentencing information. Please reach out to TBI.Dispos@tbi.tn.gov for examples.</a:t>
            </a:r>
          </a:p>
        </p:txBody>
      </p:sp>
      <p:sp>
        <p:nvSpPr>
          <p:cNvPr id="4" name="Slide Number Placeholder 3"/>
          <p:cNvSpPr>
            <a:spLocks noGrp="1"/>
          </p:cNvSpPr>
          <p:nvPr>
            <p:ph type="sldNum" sz="quarter" idx="5"/>
          </p:nvPr>
        </p:nvSpPr>
        <p:spPr/>
        <p:txBody>
          <a:bodyPr/>
          <a:lstStyle/>
          <a:p>
            <a:fld id="{4CA77105-8DEF-4916-A7F2-58CFCDDC511D}" type="slidenum">
              <a:rPr lang="en-US" smtClean="0"/>
              <a:t>5</a:t>
            </a:fld>
            <a:endParaRPr lang="en-US"/>
          </a:p>
        </p:txBody>
      </p:sp>
    </p:spTree>
    <p:extLst>
      <p:ext uri="{BB962C8B-B14F-4D97-AF65-F5344CB8AC3E}">
        <p14:creationId xmlns:p14="http://schemas.microsoft.com/office/powerpoint/2010/main" val="230119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expungements submitted through FlexCheck are typically completed within 3 business days.</a:t>
            </a:r>
          </a:p>
          <a:p>
            <a:endParaRPr lang="en-US" dirty="0"/>
          </a:p>
          <a:p>
            <a:r>
              <a:rPr lang="en-US" dirty="0"/>
              <a:t>Each court needs an ORI number in order to use FlexCheck. If you do not have an ORI number you must send a request on your letterhead to Katie Chestnut (Katie.Chestnut@tbi.tn.gov).</a:t>
            </a:r>
          </a:p>
          <a:p>
            <a:endParaRPr lang="en-US" dirty="0"/>
          </a:p>
          <a:p>
            <a:r>
              <a:rPr lang="en-US" dirty="0"/>
              <a:t>Reach out to us for </a:t>
            </a:r>
            <a:r>
              <a:rPr lang="en-US" i="1" dirty="0"/>
              <a:t>any</a:t>
            </a:r>
            <a:r>
              <a:rPr lang="en-US" dirty="0"/>
              <a:t> questions you have regarding FlexCheck. We are happy to provide training for FlexCheck either in person or remotely. </a:t>
            </a:r>
          </a:p>
          <a:p>
            <a:endParaRPr lang="en-US" dirty="0"/>
          </a:p>
          <a:p>
            <a:endParaRPr lang="en-US" dirty="0"/>
          </a:p>
          <a:p>
            <a:r>
              <a:rPr lang="en-US" dirty="0"/>
              <a:t>--------------------</a:t>
            </a:r>
          </a:p>
          <a:p>
            <a:r>
              <a:rPr lang="en-US" dirty="0"/>
              <a:t>If you are submitting through FlexCheck and you use the auto email check boxes... Please make sure you check the correct boxes. For instance if the arrest was made by your local SO or PD you should not check the THP RECORDS box. If the charge is SIMPLE POSSESSION you would not check the TBI SEX OFFENDER box.</a:t>
            </a:r>
          </a:p>
          <a:p>
            <a:endParaRPr lang="en-US" dirty="0"/>
          </a:p>
        </p:txBody>
      </p:sp>
      <p:sp>
        <p:nvSpPr>
          <p:cNvPr id="4" name="Slide Number Placeholder 3"/>
          <p:cNvSpPr>
            <a:spLocks noGrp="1"/>
          </p:cNvSpPr>
          <p:nvPr>
            <p:ph type="sldNum" sz="quarter" idx="5"/>
          </p:nvPr>
        </p:nvSpPr>
        <p:spPr/>
        <p:txBody>
          <a:bodyPr/>
          <a:lstStyle/>
          <a:p>
            <a:fld id="{4CA77105-8DEF-4916-A7F2-58CFCDDC511D}" type="slidenum">
              <a:rPr lang="en-US" smtClean="0"/>
              <a:t>6</a:t>
            </a:fld>
            <a:endParaRPr lang="en-US"/>
          </a:p>
        </p:txBody>
      </p:sp>
    </p:spTree>
    <p:extLst>
      <p:ext uri="{BB962C8B-B14F-4D97-AF65-F5344CB8AC3E}">
        <p14:creationId xmlns:p14="http://schemas.microsoft.com/office/powerpoint/2010/main" val="2723661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request final dispositions we are trying to complete a criminal history for a number of reasons: firearms purchase, employment, carry permit, adoptions, immigration purposes, etc. These records are requested by federal agencies and states across the country.</a:t>
            </a:r>
          </a:p>
          <a:p>
            <a:endParaRPr lang="en-US" dirty="0"/>
          </a:p>
          <a:p>
            <a:r>
              <a:rPr lang="en-US" dirty="0"/>
              <a:t>When the background check is for a firearm and the FBI cannot make a determination within three business days of a background check, the Federal Firearms Licensee may transfer the firearm, unless prohibited by state law (per the Brady Handgun Violence Prevention Act of 1993). This is why the requests from NICS (National Instant Criminal Background Check System) are so urgent. We do understand delays are sometimes unavoidable (i.e. the arrest is from 1987 and your old docket books are at your archives site that someone visits twice a month), but we need the information as quickly as possible. When you receive requests from the Disposition Unit, please reply to the email you received or include any identifying information that was in the email’s subject line.</a:t>
            </a:r>
          </a:p>
        </p:txBody>
      </p:sp>
      <p:sp>
        <p:nvSpPr>
          <p:cNvPr id="4" name="Slide Number Placeholder 3"/>
          <p:cNvSpPr>
            <a:spLocks noGrp="1"/>
          </p:cNvSpPr>
          <p:nvPr>
            <p:ph type="sldNum" sz="quarter" idx="5"/>
          </p:nvPr>
        </p:nvSpPr>
        <p:spPr/>
        <p:txBody>
          <a:bodyPr/>
          <a:lstStyle/>
          <a:p>
            <a:fld id="{4CA77105-8DEF-4916-A7F2-58CFCDDC511D}" type="slidenum">
              <a:rPr lang="en-US" smtClean="0"/>
              <a:t>7</a:t>
            </a:fld>
            <a:endParaRPr lang="en-US"/>
          </a:p>
        </p:txBody>
      </p:sp>
    </p:spTree>
    <p:extLst>
      <p:ext uri="{BB962C8B-B14F-4D97-AF65-F5344CB8AC3E}">
        <p14:creationId xmlns:p14="http://schemas.microsoft.com/office/powerpoint/2010/main" val="1926161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r>
              <a:rPr lang="en-US" i="1" dirty="0"/>
              <a:t>Why is the State Control Number important?</a:t>
            </a:r>
          </a:p>
          <a:p>
            <a:r>
              <a:rPr lang="en-US" dirty="0"/>
              <a:t>The State Control Number (SCN or STCN) facilitates the ease of identifying the </a:t>
            </a:r>
            <a:r>
              <a:rPr lang="en-US"/>
              <a:t>arrest event </a:t>
            </a:r>
            <a:r>
              <a:rPr lang="en-US" dirty="0"/>
              <a:t>to be expunged.</a:t>
            </a:r>
          </a:p>
          <a:p>
            <a:endParaRPr lang="en-US" dirty="0"/>
          </a:p>
          <a:p>
            <a:r>
              <a:rPr lang="en-US" dirty="0"/>
              <a:t>Please note that the SID Number (State ID number) is NOT the same thing as the State Control Number (12-digit number starting with the ORI number).</a:t>
            </a:r>
          </a:p>
          <a:p>
            <a:endParaRPr lang="en-US" dirty="0"/>
          </a:p>
        </p:txBody>
      </p:sp>
      <p:sp>
        <p:nvSpPr>
          <p:cNvPr id="4" name="Slide Number Placeholder 3"/>
          <p:cNvSpPr>
            <a:spLocks noGrp="1"/>
          </p:cNvSpPr>
          <p:nvPr>
            <p:ph type="sldNum" sz="quarter" idx="5"/>
          </p:nvPr>
        </p:nvSpPr>
        <p:spPr/>
        <p:txBody>
          <a:bodyPr/>
          <a:lstStyle/>
          <a:p>
            <a:fld id="{4CA77105-8DEF-4916-A7F2-58CFCDDC511D}" type="slidenum">
              <a:rPr lang="en-US" smtClean="0"/>
              <a:t>8</a:t>
            </a:fld>
            <a:endParaRPr lang="en-US"/>
          </a:p>
        </p:txBody>
      </p:sp>
    </p:spTree>
    <p:extLst>
      <p:ext uri="{BB962C8B-B14F-4D97-AF65-F5344CB8AC3E}">
        <p14:creationId xmlns:p14="http://schemas.microsoft.com/office/powerpoint/2010/main" val="419306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r>
              <a:rPr lang="en-US" dirty="0"/>
              <a:t>Your DA’s office can send a request to TBI.Expungement@tbi.tn.gov to check for previous conviction expungements.</a:t>
            </a:r>
          </a:p>
        </p:txBody>
      </p:sp>
      <p:sp>
        <p:nvSpPr>
          <p:cNvPr id="4" name="Slide Number Placeholder 3"/>
          <p:cNvSpPr>
            <a:spLocks noGrp="1"/>
          </p:cNvSpPr>
          <p:nvPr>
            <p:ph type="sldNum" sz="quarter" idx="5"/>
          </p:nvPr>
        </p:nvSpPr>
        <p:spPr/>
        <p:txBody>
          <a:bodyPr/>
          <a:lstStyle/>
          <a:p>
            <a:fld id="{4CA77105-8DEF-4916-A7F2-58CFCDDC511D}" type="slidenum">
              <a:rPr lang="en-US" smtClean="0"/>
              <a:t>9</a:t>
            </a:fld>
            <a:endParaRPr lang="en-US"/>
          </a:p>
        </p:txBody>
      </p:sp>
    </p:spTree>
    <p:extLst>
      <p:ext uri="{BB962C8B-B14F-4D97-AF65-F5344CB8AC3E}">
        <p14:creationId xmlns:p14="http://schemas.microsoft.com/office/powerpoint/2010/main" val="2810831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5/6/2024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5/6/2024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5/6/2024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5/6/2024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5/6/2024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5/6/2024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5/6/2024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5/6/2024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5/6/2024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4271A48-F18A-45B3-BC05-1E27DA3F88AF}" type="datetimeFigureOut">
              <a:rPr lang="en-US" dirty="0"/>
              <a:t>5/6/2024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4948"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5/6/2024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5/6/2024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4030725F-96B1-4047-B74B-7CC19DB1C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18BC14-C59A-2905-7ABA-6481B86121EB}"/>
              </a:ext>
            </a:extLst>
          </p:cNvPr>
          <p:cNvSpPr>
            <a:spLocks noGrp="1"/>
          </p:cNvSpPr>
          <p:nvPr>
            <p:ph type="ctrTitle"/>
          </p:nvPr>
        </p:nvSpPr>
        <p:spPr>
          <a:xfrm>
            <a:off x="3967315" y="639097"/>
            <a:ext cx="4689988" cy="3686015"/>
          </a:xfrm>
        </p:spPr>
        <p:txBody>
          <a:bodyPr>
            <a:normAutofit/>
          </a:bodyPr>
          <a:lstStyle/>
          <a:p>
            <a:r>
              <a:rPr lang="en-US" sz="5400" b="1" dirty="0"/>
              <a:t>Expungements, Dispositions, &amp; More</a:t>
            </a:r>
          </a:p>
        </p:txBody>
      </p:sp>
      <p:sp>
        <p:nvSpPr>
          <p:cNvPr id="3" name="Subtitle 2">
            <a:extLst>
              <a:ext uri="{FF2B5EF4-FFF2-40B4-BE49-F238E27FC236}">
                <a16:creationId xmlns:a16="http://schemas.microsoft.com/office/drawing/2014/main" id="{757CCE2E-6BEF-1B88-EF14-D346635C0EC3}"/>
              </a:ext>
            </a:extLst>
          </p:cNvPr>
          <p:cNvSpPr>
            <a:spLocks noGrp="1"/>
          </p:cNvSpPr>
          <p:nvPr>
            <p:ph type="subTitle" idx="1"/>
          </p:nvPr>
        </p:nvSpPr>
        <p:spPr>
          <a:xfrm>
            <a:off x="3967314" y="4455621"/>
            <a:ext cx="4702011" cy="1238616"/>
          </a:xfrm>
        </p:spPr>
        <p:txBody>
          <a:bodyPr>
            <a:normAutofit/>
          </a:bodyPr>
          <a:lstStyle/>
          <a:p>
            <a:r>
              <a:rPr lang="en-US" b="1" dirty="0">
                <a:solidFill>
                  <a:schemeClr val="tx1">
                    <a:lumMod val="85000"/>
                    <a:lumOff val="15000"/>
                  </a:schemeClr>
                </a:solidFill>
              </a:rPr>
              <a:t>Tennessee bureau of investigation</a:t>
            </a:r>
          </a:p>
        </p:txBody>
      </p:sp>
      <p:pic>
        <p:nvPicPr>
          <p:cNvPr id="4" name="Picture 3" descr="A blue and gold badge with text&#10;&#10;Description automatically generated">
            <a:extLst>
              <a:ext uri="{FF2B5EF4-FFF2-40B4-BE49-F238E27FC236}">
                <a16:creationId xmlns:a16="http://schemas.microsoft.com/office/drawing/2014/main" id="{2439CEA6-8B84-F67F-9280-BC615F969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499" y="1749436"/>
            <a:ext cx="3000986" cy="2829501"/>
          </a:xfrm>
          <a:prstGeom prst="rect">
            <a:avLst/>
          </a:prstGeom>
        </p:spPr>
      </p:pic>
      <p:cxnSp>
        <p:nvCxnSpPr>
          <p:cNvPr id="7" name="Straight Connector 10">
            <a:extLst>
              <a:ext uri="{FF2B5EF4-FFF2-40B4-BE49-F238E27FC236}">
                <a16:creationId xmlns:a16="http://schemas.microsoft.com/office/drawing/2014/main" id="{C14B5A7D-B352-42F9-83F6-4AF14C1BAE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85303" y="4343400"/>
            <a:ext cx="422708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8" name="Rectangle 12">
            <a:extLst>
              <a:ext uri="{FF2B5EF4-FFF2-40B4-BE49-F238E27FC236}">
                <a16:creationId xmlns:a16="http://schemas.microsoft.com/office/drawing/2014/main" id="{D03ABE8C-6A7E-4C35-B74C-CE45DA0B5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14">
            <a:extLst>
              <a:ext uri="{FF2B5EF4-FFF2-40B4-BE49-F238E27FC236}">
                <a16:creationId xmlns:a16="http://schemas.microsoft.com/office/drawing/2014/main" id="{431B6D19-39C5-45BF-8B25-29192C5D1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181381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FBD9ED-634D-4A6C-B5FE-A2D45EC48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A78A33AE-58B7-4282-8E4F-4824411525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4D4D9825-BF05-4FC7-94DE-0E7C866993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4D33442-D148-4775-BF80-91F053E57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150A08-992F-C9C7-DC55-2A9B125B6B82}"/>
              </a:ext>
            </a:extLst>
          </p:cNvPr>
          <p:cNvSpPr>
            <a:spLocks noGrp="1"/>
          </p:cNvSpPr>
          <p:nvPr>
            <p:ph type="title"/>
          </p:nvPr>
        </p:nvSpPr>
        <p:spPr>
          <a:xfrm>
            <a:off x="4808763" y="634946"/>
            <a:ext cx="3845379" cy="1450757"/>
          </a:xfrm>
        </p:spPr>
        <p:txBody>
          <a:bodyPr vert="horz" lIns="91440" tIns="45720" rIns="91440" bIns="45720" rtlCol="0" anchor="b">
            <a:normAutofit/>
          </a:bodyPr>
          <a:lstStyle/>
          <a:p>
            <a:r>
              <a:rPr lang="en-US" sz="3700" dirty="0">
                <a:solidFill>
                  <a:schemeClr val="tx1">
                    <a:lumMod val="75000"/>
                    <a:lumOff val="25000"/>
                  </a:schemeClr>
                </a:solidFill>
              </a:rPr>
              <a:t>Updated Expungement Form</a:t>
            </a:r>
          </a:p>
        </p:txBody>
      </p:sp>
      <p:cxnSp>
        <p:nvCxnSpPr>
          <p:cNvPr id="18" name="Straight Connector 17">
            <a:extLst>
              <a:ext uri="{FF2B5EF4-FFF2-40B4-BE49-F238E27FC236}">
                <a16:creationId xmlns:a16="http://schemas.microsoft.com/office/drawing/2014/main" id="{E8EF2C47-53DA-4F9F-918A-F6057C8EB8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09158F38-4A53-2BEA-6E34-B989003B89BE}"/>
              </a:ext>
            </a:extLst>
          </p:cNvPr>
          <p:cNvSpPr>
            <a:spLocks noGrp="1"/>
          </p:cNvSpPr>
          <p:nvPr>
            <p:ph type="body" sz="half" idx="2"/>
          </p:nvPr>
        </p:nvSpPr>
        <p:spPr>
          <a:xfrm>
            <a:off x="4808763" y="2198914"/>
            <a:ext cx="3845379" cy="3670180"/>
          </a:xfrm>
        </p:spPr>
        <p:txBody>
          <a:bodyPr vert="horz" lIns="0" tIns="45720" rIns="0" bIns="45720" rtlCol="0">
            <a:normAutofit/>
          </a:bodyPr>
          <a:lstStyle/>
          <a:p>
            <a:r>
              <a:rPr lang="en-US" dirty="0">
                <a:solidFill>
                  <a:schemeClr val="tx1">
                    <a:lumMod val="75000"/>
                    <a:lumOff val="25000"/>
                  </a:schemeClr>
                </a:solidFill>
              </a:rPr>
              <a:t>The expungement form has been updated to include expungements for abated by death, Conviction (g &amp; k), Pardon (h), Human Trafficking, and charges with no final disposition (m).</a:t>
            </a:r>
          </a:p>
          <a:p>
            <a:r>
              <a:rPr lang="en-US" dirty="0">
                <a:solidFill>
                  <a:schemeClr val="tx1">
                    <a:lumMod val="75000"/>
                    <a:lumOff val="25000"/>
                  </a:schemeClr>
                </a:solidFill>
              </a:rPr>
              <a:t>Many provisions have been reworded (including Judicial Diversion and Pretrial Diversion) for greater clarity.</a:t>
            </a:r>
          </a:p>
          <a:p>
            <a:r>
              <a:rPr lang="en-US" dirty="0">
                <a:solidFill>
                  <a:schemeClr val="tx1">
                    <a:lumMod val="75000"/>
                    <a:lumOff val="25000"/>
                  </a:schemeClr>
                </a:solidFill>
              </a:rPr>
              <a:t>A PDF fillable form is available. If you use FlexCheck you can find all current forms by clicking on FORMS AND HELP DOCUMENTS on the navigation bar on the left side of the FlexCheck window.</a:t>
            </a:r>
          </a:p>
          <a:p>
            <a:r>
              <a:rPr lang="en-US" dirty="0">
                <a:solidFill>
                  <a:schemeClr val="tx1">
                    <a:lumMod val="75000"/>
                    <a:lumOff val="25000"/>
                  </a:schemeClr>
                </a:solidFill>
              </a:rPr>
              <a:t>Electronic signatures are acceptable.</a:t>
            </a:r>
          </a:p>
        </p:txBody>
      </p:sp>
      <p:sp>
        <p:nvSpPr>
          <p:cNvPr id="20" name="Rectangle 19">
            <a:extLst>
              <a:ext uri="{FF2B5EF4-FFF2-40B4-BE49-F238E27FC236}">
                <a16:creationId xmlns:a16="http://schemas.microsoft.com/office/drawing/2014/main" id="{BD5E068D-E677-4E1B-8CE2-8CE1826A1D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F9AD6E12-8A58-4D86-AACD-D58C4B256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9" name="Content Placeholder 18">
            <a:extLst>
              <a:ext uri="{FF2B5EF4-FFF2-40B4-BE49-F238E27FC236}">
                <a16:creationId xmlns:a16="http://schemas.microsoft.com/office/drawing/2014/main" id="{5ADF3AC5-51A7-EB74-FAB8-8AD8F6684F1D}"/>
              </a:ext>
            </a:extLst>
          </p:cNvPr>
          <p:cNvPicPr>
            <a:picLocks noGrp="1" noChangeAspect="1"/>
          </p:cNvPicPr>
          <p:nvPr>
            <p:ph idx="1"/>
          </p:nvPr>
        </p:nvPicPr>
        <p:blipFill>
          <a:blip r:embed="rId3"/>
          <a:stretch>
            <a:fillRect/>
          </a:stretch>
        </p:blipFill>
        <p:spPr>
          <a:xfrm>
            <a:off x="482092" y="645106"/>
            <a:ext cx="4061795" cy="5257800"/>
          </a:xfrm>
          <a:ln>
            <a:solidFill>
              <a:schemeClr val="tx1"/>
            </a:solidFill>
          </a:ln>
        </p:spPr>
      </p:pic>
    </p:spTree>
    <p:extLst>
      <p:ext uri="{BB962C8B-B14F-4D97-AF65-F5344CB8AC3E}">
        <p14:creationId xmlns:p14="http://schemas.microsoft.com/office/powerpoint/2010/main" val="3911765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FBD9ED-634D-4A6C-B5FE-A2D45EC48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A78A33AE-58B7-4282-8E4F-4824411525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4D4D9825-BF05-4FC7-94DE-0E7C866993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4D33442-D148-4775-BF80-91F053E57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150A08-992F-C9C7-DC55-2A9B125B6B82}"/>
              </a:ext>
            </a:extLst>
          </p:cNvPr>
          <p:cNvSpPr>
            <a:spLocks noGrp="1"/>
          </p:cNvSpPr>
          <p:nvPr>
            <p:ph type="title"/>
          </p:nvPr>
        </p:nvSpPr>
        <p:spPr>
          <a:xfrm>
            <a:off x="4808763" y="634946"/>
            <a:ext cx="3845379" cy="1450757"/>
          </a:xfrm>
        </p:spPr>
        <p:txBody>
          <a:bodyPr vert="horz" lIns="91440" tIns="45720" rIns="91440" bIns="45720" rtlCol="0" anchor="b">
            <a:normAutofit/>
          </a:bodyPr>
          <a:lstStyle/>
          <a:p>
            <a:r>
              <a:rPr lang="en-US" sz="3700" dirty="0">
                <a:solidFill>
                  <a:schemeClr val="tx1">
                    <a:lumMod val="75000"/>
                    <a:lumOff val="25000"/>
                  </a:schemeClr>
                </a:solidFill>
              </a:rPr>
              <a:t>Updated Partial Removal Form</a:t>
            </a:r>
          </a:p>
        </p:txBody>
      </p:sp>
      <p:cxnSp>
        <p:nvCxnSpPr>
          <p:cNvPr id="18" name="Straight Connector 17">
            <a:extLst>
              <a:ext uri="{FF2B5EF4-FFF2-40B4-BE49-F238E27FC236}">
                <a16:creationId xmlns:a16="http://schemas.microsoft.com/office/drawing/2014/main" id="{E8EF2C47-53DA-4F9F-918A-F6057C8EB8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09158F38-4A53-2BEA-6E34-B989003B89BE}"/>
              </a:ext>
            </a:extLst>
          </p:cNvPr>
          <p:cNvSpPr>
            <a:spLocks noGrp="1"/>
          </p:cNvSpPr>
          <p:nvPr>
            <p:ph type="body" sz="half" idx="2"/>
          </p:nvPr>
        </p:nvSpPr>
        <p:spPr>
          <a:xfrm>
            <a:off x="4808763" y="2198914"/>
            <a:ext cx="3845379" cy="3670180"/>
          </a:xfrm>
        </p:spPr>
        <p:txBody>
          <a:bodyPr vert="horz" lIns="0" tIns="45720" rIns="0" bIns="45720" rtlCol="0">
            <a:normAutofit lnSpcReduction="10000"/>
          </a:bodyPr>
          <a:lstStyle/>
          <a:p>
            <a:r>
              <a:rPr lang="en-US" dirty="0">
                <a:solidFill>
                  <a:schemeClr val="tx1">
                    <a:lumMod val="75000"/>
                    <a:lumOff val="25000"/>
                  </a:schemeClr>
                </a:solidFill>
              </a:rPr>
              <a:t>This form was created by the Sumner County Clerk’s Office, but TBI has now taken ownership of it. If you are removing one or more charges from the public court records and there will be at least one conviction remaining, this is the form you should use for removing them.</a:t>
            </a:r>
          </a:p>
          <a:p>
            <a:r>
              <a:rPr lang="en-US" dirty="0">
                <a:solidFill>
                  <a:schemeClr val="tx1">
                    <a:lumMod val="75000"/>
                    <a:lumOff val="25000"/>
                  </a:schemeClr>
                </a:solidFill>
              </a:rPr>
              <a:t>This is not an expungement of records.</a:t>
            </a:r>
          </a:p>
          <a:p>
            <a:r>
              <a:rPr lang="en-US" dirty="0">
                <a:solidFill>
                  <a:schemeClr val="tx1">
                    <a:lumMod val="75000"/>
                    <a:lumOff val="25000"/>
                  </a:schemeClr>
                </a:solidFill>
              </a:rPr>
              <a:t>A judge’s signature is required.</a:t>
            </a:r>
          </a:p>
          <a:p>
            <a:r>
              <a:rPr lang="en-US" dirty="0">
                <a:solidFill>
                  <a:schemeClr val="tx1">
                    <a:lumMod val="75000"/>
                    <a:lumOff val="25000"/>
                  </a:schemeClr>
                </a:solidFill>
              </a:rPr>
              <a:t>A PDF fillable form is available. If you use FlexCheck you can find all current forms by clicking on FORMS AND HELP DOCUMENTS on the navigation bar on the left side of the FlexCheck window.</a:t>
            </a:r>
          </a:p>
          <a:p>
            <a:r>
              <a:rPr lang="en-US" dirty="0">
                <a:solidFill>
                  <a:schemeClr val="tx1">
                    <a:lumMod val="75000"/>
                    <a:lumOff val="25000"/>
                  </a:schemeClr>
                </a:solidFill>
              </a:rPr>
              <a:t>Electronic signatures are acceptable.</a:t>
            </a:r>
          </a:p>
        </p:txBody>
      </p:sp>
      <p:sp>
        <p:nvSpPr>
          <p:cNvPr id="20" name="Rectangle 19">
            <a:extLst>
              <a:ext uri="{FF2B5EF4-FFF2-40B4-BE49-F238E27FC236}">
                <a16:creationId xmlns:a16="http://schemas.microsoft.com/office/drawing/2014/main" id="{BD5E068D-E677-4E1B-8CE2-8CE1826A1D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F9AD6E12-8A58-4D86-AACD-D58C4B256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a:extLst>
              <a:ext uri="{FF2B5EF4-FFF2-40B4-BE49-F238E27FC236}">
                <a16:creationId xmlns:a16="http://schemas.microsoft.com/office/drawing/2014/main" id="{66BA8FBB-3AEB-8C8A-2B93-9DEEB8CF285C}"/>
              </a:ext>
            </a:extLst>
          </p:cNvPr>
          <p:cNvPicPr>
            <a:picLocks noChangeAspect="1"/>
          </p:cNvPicPr>
          <p:nvPr/>
        </p:nvPicPr>
        <p:blipFill>
          <a:blip r:embed="rId3"/>
          <a:stretch>
            <a:fillRect/>
          </a:stretch>
        </p:blipFill>
        <p:spPr>
          <a:xfrm>
            <a:off x="489859" y="668295"/>
            <a:ext cx="4044462" cy="5257800"/>
          </a:xfrm>
          <a:prstGeom prst="rect">
            <a:avLst/>
          </a:prstGeom>
          <a:ln>
            <a:solidFill>
              <a:schemeClr val="tx1"/>
            </a:solidFill>
          </a:ln>
        </p:spPr>
      </p:pic>
    </p:spTree>
    <p:extLst>
      <p:ext uri="{BB962C8B-B14F-4D97-AF65-F5344CB8AC3E}">
        <p14:creationId xmlns:p14="http://schemas.microsoft.com/office/powerpoint/2010/main" val="345576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FBD9ED-634D-4A6C-B5FE-A2D45EC48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A78A33AE-58B7-4282-8E4F-4824411525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4D4D9825-BF05-4FC7-94DE-0E7C866993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4D33442-D148-4775-BF80-91F053E57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150A08-992F-C9C7-DC55-2A9B125B6B82}"/>
              </a:ext>
            </a:extLst>
          </p:cNvPr>
          <p:cNvSpPr>
            <a:spLocks noGrp="1"/>
          </p:cNvSpPr>
          <p:nvPr>
            <p:ph type="title"/>
          </p:nvPr>
        </p:nvSpPr>
        <p:spPr>
          <a:xfrm>
            <a:off x="4808763" y="634946"/>
            <a:ext cx="3845379" cy="1450757"/>
          </a:xfrm>
        </p:spPr>
        <p:txBody>
          <a:bodyPr vert="horz" lIns="91440" tIns="45720" rIns="91440" bIns="45720" rtlCol="0" anchor="b">
            <a:normAutofit/>
          </a:bodyPr>
          <a:lstStyle/>
          <a:p>
            <a:r>
              <a:rPr lang="en-US" sz="3700" dirty="0">
                <a:solidFill>
                  <a:schemeClr val="tx1">
                    <a:lumMod val="75000"/>
                    <a:lumOff val="25000"/>
                  </a:schemeClr>
                </a:solidFill>
              </a:rPr>
              <a:t>Relief from Firearms Disabilities</a:t>
            </a:r>
          </a:p>
        </p:txBody>
      </p:sp>
      <p:cxnSp>
        <p:nvCxnSpPr>
          <p:cNvPr id="18" name="Straight Connector 17">
            <a:extLst>
              <a:ext uri="{FF2B5EF4-FFF2-40B4-BE49-F238E27FC236}">
                <a16:creationId xmlns:a16="http://schemas.microsoft.com/office/drawing/2014/main" id="{E8EF2C47-53DA-4F9F-918A-F6057C8EB8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09158F38-4A53-2BEA-6E34-B989003B89BE}"/>
              </a:ext>
            </a:extLst>
          </p:cNvPr>
          <p:cNvSpPr>
            <a:spLocks noGrp="1"/>
          </p:cNvSpPr>
          <p:nvPr>
            <p:ph type="body" sz="half" idx="2"/>
          </p:nvPr>
        </p:nvSpPr>
        <p:spPr>
          <a:xfrm>
            <a:off x="4808763" y="2198914"/>
            <a:ext cx="3845379" cy="3670180"/>
          </a:xfrm>
        </p:spPr>
        <p:txBody>
          <a:bodyPr vert="horz" lIns="0" tIns="45720" rIns="0" bIns="45720" rtlCol="0">
            <a:normAutofit/>
          </a:bodyPr>
          <a:lstStyle/>
          <a:p>
            <a:r>
              <a:rPr lang="en-US" dirty="0">
                <a:solidFill>
                  <a:schemeClr val="tx1"/>
                </a:solidFill>
              </a:rPr>
              <a:t>Person may petition three (3) years after the date of release.</a:t>
            </a:r>
          </a:p>
          <a:p>
            <a:r>
              <a:rPr lang="en-US" dirty="0">
                <a:solidFill>
                  <a:schemeClr val="tx1"/>
                </a:solidFill>
              </a:rPr>
              <a:t>Must be done by court which entered the judicial commitment or adjudication order.</a:t>
            </a:r>
          </a:p>
          <a:p>
            <a:r>
              <a:rPr lang="en-US" dirty="0">
                <a:solidFill>
                  <a:schemeClr val="tx1"/>
                </a:solidFill>
              </a:rPr>
              <a:t>List of factors for court to consider.</a:t>
            </a:r>
          </a:p>
          <a:p>
            <a:r>
              <a:rPr lang="en-US" dirty="0">
                <a:solidFill>
                  <a:schemeClr val="tx1"/>
                </a:solidFill>
              </a:rPr>
              <a:t>Court must forward order to TBI within thirty (30) days.</a:t>
            </a:r>
          </a:p>
          <a:p>
            <a:r>
              <a:rPr lang="en-US" dirty="0">
                <a:solidFill>
                  <a:schemeClr val="tx1"/>
                </a:solidFill>
              </a:rPr>
              <a:t>TBI will update NICS.</a:t>
            </a:r>
          </a:p>
          <a:p>
            <a:endParaRPr lang="en-US" dirty="0">
              <a:solidFill>
                <a:schemeClr val="tx1"/>
              </a:solidFill>
            </a:endParaRPr>
          </a:p>
        </p:txBody>
      </p:sp>
      <p:sp>
        <p:nvSpPr>
          <p:cNvPr id="20" name="Rectangle 19">
            <a:extLst>
              <a:ext uri="{FF2B5EF4-FFF2-40B4-BE49-F238E27FC236}">
                <a16:creationId xmlns:a16="http://schemas.microsoft.com/office/drawing/2014/main" id="{BD5E068D-E677-4E1B-8CE2-8CE1826A1D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F9AD6E12-8A58-4D86-AACD-D58C4B256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 name="Picture 5" descr="A person sitting at a desk using a computer&#10;&#10;Description automatically generated">
            <a:extLst>
              <a:ext uri="{FF2B5EF4-FFF2-40B4-BE49-F238E27FC236}">
                <a16:creationId xmlns:a16="http://schemas.microsoft.com/office/drawing/2014/main" id="{1013C45B-00CB-1B2B-BEC9-221F413161D7}"/>
              </a:ext>
            </a:extLst>
          </p:cNvPr>
          <p:cNvPicPr>
            <a:picLocks noChangeAspect="1"/>
          </p:cNvPicPr>
          <p:nvPr/>
        </p:nvPicPr>
        <p:blipFill>
          <a:blip r:embed="rId3"/>
          <a:stretch>
            <a:fillRect/>
          </a:stretch>
        </p:blipFill>
        <p:spPr>
          <a:xfrm>
            <a:off x="334995" y="2254978"/>
            <a:ext cx="4297764" cy="2865176"/>
          </a:xfrm>
          <a:prstGeom prst="rect">
            <a:avLst/>
          </a:prstGeom>
        </p:spPr>
      </p:pic>
    </p:spTree>
    <p:extLst>
      <p:ext uri="{BB962C8B-B14F-4D97-AF65-F5344CB8AC3E}">
        <p14:creationId xmlns:p14="http://schemas.microsoft.com/office/powerpoint/2010/main" val="1524508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1FBD9ED-634D-4A6C-B5FE-A2D45EC48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A78A33AE-58B7-4282-8E4F-4824411525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1" name="Straight Connector 30">
            <a:extLst>
              <a:ext uri="{FF2B5EF4-FFF2-40B4-BE49-F238E27FC236}">
                <a16:creationId xmlns:a16="http://schemas.microsoft.com/office/drawing/2014/main" id="{4D4D9825-BF05-4FC7-94DE-0E7C866993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29149A8A-94BF-497D-AFCE-2F5384ACE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150A08-992F-C9C7-DC55-2A9B125B6B82}"/>
              </a:ext>
            </a:extLst>
          </p:cNvPr>
          <p:cNvSpPr>
            <a:spLocks noGrp="1"/>
          </p:cNvSpPr>
          <p:nvPr>
            <p:ph type="title"/>
          </p:nvPr>
        </p:nvSpPr>
        <p:spPr>
          <a:xfrm>
            <a:off x="481692" y="729348"/>
            <a:ext cx="2563257" cy="696684"/>
          </a:xfrm>
        </p:spPr>
        <p:txBody>
          <a:bodyPr vert="horz" lIns="91440" tIns="45720" rIns="91440" bIns="45720" rtlCol="0" anchor="t">
            <a:normAutofit/>
          </a:bodyPr>
          <a:lstStyle/>
          <a:p>
            <a:r>
              <a:rPr lang="en-US" sz="3700" dirty="0">
                <a:solidFill>
                  <a:schemeClr val="tx1">
                    <a:lumMod val="75000"/>
                    <a:lumOff val="25000"/>
                  </a:schemeClr>
                </a:solidFill>
                <a:uFill>
                  <a:solidFill>
                    <a:schemeClr val="tx2">
                      <a:lumMod val="20000"/>
                      <a:lumOff val="80000"/>
                    </a:schemeClr>
                  </a:solidFill>
                </a:uFill>
              </a:rPr>
              <a:t>Contact Info</a:t>
            </a:r>
          </a:p>
        </p:txBody>
      </p:sp>
      <p:sp>
        <p:nvSpPr>
          <p:cNvPr id="4" name="Text Placeholder 3">
            <a:extLst>
              <a:ext uri="{FF2B5EF4-FFF2-40B4-BE49-F238E27FC236}">
                <a16:creationId xmlns:a16="http://schemas.microsoft.com/office/drawing/2014/main" id="{09158F38-4A53-2BEA-6E34-B989003B89BE}"/>
              </a:ext>
            </a:extLst>
          </p:cNvPr>
          <p:cNvSpPr>
            <a:spLocks noGrp="1"/>
          </p:cNvSpPr>
          <p:nvPr>
            <p:ph type="body" sz="half" idx="2"/>
          </p:nvPr>
        </p:nvSpPr>
        <p:spPr>
          <a:xfrm>
            <a:off x="578954" y="1266678"/>
            <a:ext cx="7669898" cy="570831"/>
          </a:xfrm>
        </p:spPr>
        <p:txBody>
          <a:bodyPr vert="horz" lIns="0" tIns="45720" rIns="0" bIns="45720" rtlCol="0">
            <a:normAutofit/>
          </a:bodyPr>
          <a:lstStyle/>
          <a:p>
            <a:r>
              <a:rPr lang="en-US" dirty="0">
                <a:solidFill>
                  <a:schemeClr val="tx1">
                    <a:lumMod val="75000"/>
                    <a:lumOff val="25000"/>
                  </a:schemeClr>
                </a:solidFill>
              </a:rPr>
              <a:t>TBI email addresses have changed. Please use this updated contact information when reaching out to our team.</a:t>
            </a:r>
          </a:p>
        </p:txBody>
      </p:sp>
      <p:sp>
        <p:nvSpPr>
          <p:cNvPr id="35" name="Rectangle 34">
            <a:extLst>
              <a:ext uri="{FF2B5EF4-FFF2-40B4-BE49-F238E27FC236}">
                <a16:creationId xmlns:a16="http://schemas.microsoft.com/office/drawing/2014/main" id="{EAEE9208-8461-49AC-86B1-56B04EB119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7" name="Rectangle 36">
            <a:extLst>
              <a:ext uri="{FF2B5EF4-FFF2-40B4-BE49-F238E27FC236}">
                <a16:creationId xmlns:a16="http://schemas.microsoft.com/office/drawing/2014/main" id="{C835124F-DEB9-4709-9BB0-78FC9113A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FCDF5105-60F2-645A-83B4-482D7ADE2FE2}"/>
              </a:ext>
            </a:extLst>
          </p:cNvPr>
          <p:cNvCxnSpPr>
            <a:cxnSpLocks/>
          </p:cNvCxnSpPr>
          <p:nvPr/>
        </p:nvCxnSpPr>
        <p:spPr>
          <a:xfrm>
            <a:off x="593814" y="1248808"/>
            <a:ext cx="2741569" cy="0"/>
          </a:xfrm>
          <a:prstGeom prst="line">
            <a:avLst/>
          </a:prstGeom>
          <a:ln w="3175"/>
        </p:spPr>
        <p:style>
          <a:lnRef idx="1">
            <a:schemeClr val="accent1"/>
          </a:lnRef>
          <a:fillRef idx="0">
            <a:schemeClr val="accent1"/>
          </a:fillRef>
          <a:effectRef idx="0">
            <a:schemeClr val="accent1"/>
          </a:effectRef>
          <a:fontRef idx="minor">
            <a:schemeClr val="tx1"/>
          </a:fontRef>
        </p:style>
      </p:cxnSp>
      <p:graphicFrame>
        <p:nvGraphicFramePr>
          <p:cNvPr id="3" name="Table 5">
            <a:extLst>
              <a:ext uri="{FF2B5EF4-FFF2-40B4-BE49-F238E27FC236}">
                <a16:creationId xmlns:a16="http://schemas.microsoft.com/office/drawing/2014/main" id="{C083163B-91FB-E493-D78A-31A3F10FFC98}"/>
              </a:ext>
            </a:extLst>
          </p:cNvPr>
          <p:cNvGraphicFramePr>
            <a:graphicFrameLocks noGrp="1"/>
          </p:cNvGraphicFramePr>
          <p:nvPr>
            <p:ph idx="1"/>
            <p:extLst>
              <p:ext uri="{D42A27DB-BD31-4B8C-83A1-F6EECF244321}">
                <p14:modId xmlns:p14="http://schemas.microsoft.com/office/powerpoint/2010/main" val="1274677127"/>
              </p:ext>
            </p:extLst>
          </p:nvPr>
        </p:nvGraphicFramePr>
        <p:xfrm>
          <a:off x="862048" y="1836200"/>
          <a:ext cx="7419905" cy="1417320"/>
        </p:xfrm>
        <a:graphic>
          <a:graphicData uri="http://schemas.openxmlformats.org/drawingml/2006/table">
            <a:tbl>
              <a:tblPr firstRow="1" bandRow="1">
                <a:tableStyleId>{775DCB02-9BB8-47FD-8907-85C794F793BA}</a:tableStyleId>
              </a:tblPr>
              <a:tblGrid>
                <a:gridCol w="1436914">
                  <a:extLst>
                    <a:ext uri="{9D8B030D-6E8A-4147-A177-3AD203B41FA5}">
                      <a16:colId xmlns:a16="http://schemas.microsoft.com/office/drawing/2014/main" val="2062225137"/>
                    </a:ext>
                  </a:extLst>
                </a:gridCol>
                <a:gridCol w="2626854">
                  <a:extLst>
                    <a:ext uri="{9D8B030D-6E8A-4147-A177-3AD203B41FA5}">
                      <a16:colId xmlns:a16="http://schemas.microsoft.com/office/drawing/2014/main" val="2335541549"/>
                    </a:ext>
                  </a:extLst>
                </a:gridCol>
                <a:gridCol w="1265878">
                  <a:extLst>
                    <a:ext uri="{9D8B030D-6E8A-4147-A177-3AD203B41FA5}">
                      <a16:colId xmlns:a16="http://schemas.microsoft.com/office/drawing/2014/main" val="1848124707"/>
                    </a:ext>
                  </a:extLst>
                </a:gridCol>
                <a:gridCol w="2090259">
                  <a:extLst>
                    <a:ext uri="{9D8B030D-6E8A-4147-A177-3AD203B41FA5}">
                      <a16:colId xmlns:a16="http://schemas.microsoft.com/office/drawing/2014/main" val="3955800835"/>
                    </a:ext>
                  </a:extLst>
                </a:gridCol>
              </a:tblGrid>
              <a:tr h="0">
                <a:tc>
                  <a:txBody>
                    <a:bodyPr/>
                    <a:lstStyle/>
                    <a:p>
                      <a:pPr algn="ctr"/>
                      <a:r>
                        <a:rPr lang="en-US" sz="1400" dirty="0"/>
                        <a:t>Name</a:t>
                      </a:r>
                    </a:p>
                  </a:txBody>
                  <a:tcPr/>
                </a:tc>
                <a:tc>
                  <a:txBody>
                    <a:bodyPr/>
                    <a:lstStyle/>
                    <a:p>
                      <a:pPr algn="ctr"/>
                      <a:r>
                        <a:rPr lang="en-US" sz="1400" dirty="0"/>
                        <a:t>Title</a:t>
                      </a:r>
                    </a:p>
                  </a:txBody>
                  <a:tcPr/>
                </a:tc>
                <a:tc>
                  <a:txBody>
                    <a:bodyPr/>
                    <a:lstStyle/>
                    <a:p>
                      <a:pPr algn="ctr"/>
                      <a:r>
                        <a:rPr lang="en-US" sz="1400" dirty="0"/>
                        <a:t>Phone</a:t>
                      </a:r>
                    </a:p>
                  </a:txBody>
                  <a:tcPr/>
                </a:tc>
                <a:tc>
                  <a:txBody>
                    <a:bodyPr/>
                    <a:lstStyle/>
                    <a:p>
                      <a:pPr algn="ctr"/>
                      <a:r>
                        <a:rPr lang="en-US" sz="1400" dirty="0"/>
                        <a:t>Email</a:t>
                      </a:r>
                    </a:p>
                  </a:txBody>
                  <a:tcPr/>
                </a:tc>
                <a:extLst>
                  <a:ext uri="{0D108BD9-81ED-4DB2-BD59-A6C34878D82A}">
                    <a16:rowId xmlns:a16="http://schemas.microsoft.com/office/drawing/2014/main" val="3795100870"/>
                  </a:ext>
                </a:extLst>
              </a:tr>
              <a:tr h="370840">
                <a:tc>
                  <a:txBody>
                    <a:bodyPr/>
                    <a:lstStyle/>
                    <a:p>
                      <a:r>
                        <a:rPr lang="en-US" sz="1200" dirty="0">
                          <a:latin typeface="+mn-lt"/>
                        </a:rPr>
                        <a:t>Dispositions</a:t>
                      </a:r>
                    </a:p>
                  </a:txBody>
                  <a:tcPr/>
                </a:tc>
                <a:tc>
                  <a:txBody>
                    <a:bodyPr/>
                    <a:lstStyle/>
                    <a:p>
                      <a:endParaRPr lang="en-US" sz="1200" dirty="0">
                        <a:latin typeface="+mn-lt"/>
                      </a:endParaRPr>
                    </a:p>
                  </a:txBody>
                  <a:tcPr/>
                </a:tc>
                <a:tc>
                  <a:txBody>
                    <a:bodyPr/>
                    <a:lstStyle/>
                    <a:p>
                      <a:pPr algn="ctr"/>
                      <a:r>
                        <a:rPr lang="en-US" sz="1200" dirty="0">
                          <a:latin typeface="+mn-lt"/>
                        </a:rPr>
                        <a:t>615-744-4617</a:t>
                      </a:r>
                    </a:p>
                  </a:txBody>
                  <a:tcPr/>
                </a:tc>
                <a:tc>
                  <a:txBody>
                    <a:bodyPr/>
                    <a:lstStyle/>
                    <a:p>
                      <a:r>
                        <a:rPr lang="en-US" sz="1200" dirty="0">
                          <a:latin typeface="+mn-lt"/>
                        </a:rPr>
                        <a:t> TBI.Dispos@tbi.tn.gov</a:t>
                      </a:r>
                    </a:p>
                  </a:txBody>
                  <a:tcPr/>
                </a:tc>
                <a:extLst>
                  <a:ext uri="{0D108BD9-81ED-4DB2-BD59-A6C34878D82A}">
                    <a16:rowId xmlns:a16="http://schemas.microsoft.com/office/drawing/2014/main" val="1953446106"/>
                  </a:ext>
                </a:extLst>
              </a:tr>
              <a:tr h="370840">
                <a:tc>
                  <a:txBody>
                    <a:bodyPr/>
                    <a:lstStyle/>
                    <a:p>
                      <a:r>
                        <a:rPr lang="en-US" sz="1200" dirty="0">
                          <a:latin typeface="+mn-lt"/>
                        </a:rPr>
                        <a:t>Diversions</a:t>
                      </a:r>
                    </a:p>
                  </a:txBody>
                  <a:tcPr/>
                </a:tc>
                <a:tc>
                  <a:txBody>
                    <a:bodyPr/>
                    <a:lstStyle/>
                    <a:p>
                      <a:endParaRPr lang="en-US" sz="12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n-lt"/>
                        </a:rPr>
                        <a:t>615-744-4617</a:t>
                      </a:r>
                    </a:p>
                  </a:txBody>
                  <a:tcPr/>
                </a:tc>
                <a:tc>
                  <a:txBody>
                    <a:bodyPr/>
                    <a:lstStyle/>
                    <a:p>
                      <a:r>
                        <a:rPr lang="en-US" sz="1200" dirty="0">
                          <a:latin typeface="+mn-lt"/>
                        </a:rPr>
                        <a:t>TBI.Diversions@tbi.tn.gov</a:t>
                      </a:r>
                    </a:p>
                  </a:txBody>
                  <a:tcPr/>
                </a:tc>
                <a:extLst>
                  <a:ext uri="{0D108BD9-81ED-4DB2-BD59-A6C34878D82A}">
                    <a16:rowId xmlns:a16="http://schemas.microsoft.com/office/drawing/2014/main" val="2633305488"/>
                  </a:ext>
                </a:extLst>
              </a:tr>
              <a:tr h="370840">
                <a:tc>
                  <a:txBody>
                    <a:bodyPr/>
                    <a:lstStyle/>
                    <a:p>
                      <a:r>
                        <a:rPr lang="en-US" sz="1200" dirty="0">
                          <a:latin typeface="+mn-lt"/>
                        </a:rPr>
                        <a:t>Expungements</a:t>
                      </a:r>
                    </a:p>
                  </a:txBody>
                  <a:tcPr/>
                </a:tc>
                <a:tc>
                  <a:txBody>
                    <a:bodyPr/>
                    <a:lstStyle/>
                    <a:p>
                      <a:endParaRPr lang="en-US" sz="12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n-lt"/>
                        </a:rPr>
                        <a:t>615-744-4617</a:t>
                      </a:r>
                    </a:p>
                  </a:txBody>
                  <a:tcPr/>
                </a:tc>
                <a:tc>
                  <a:txBody>
                    <a:bodyPr/>
                    <a:lstStyle/>
                    <a:p>
                      <a:r>
                        <a:rPr lang="en-US" sz="1200" dirty="0">
                          <a:latin typeface="+mn-lt"/>
                        </a:rPr>
                        <a:t>TBI.Expungement@tbi.tn.gov</a:t>
                      </a:r>
                    </a:p>
                  </a:txBody>
                  <a:tcPr/>
                </a:tc>
                <a:extLst>
                  <a:ext uri="{0D108BD9-81ED-4DB2-BD59-A6C34878D82A}">
                    <a16:rowId xmlns:a16="http://schemas.microsoft.com/office/drawing/2014/main" val="1132954108"/>
                  </a:ext>
                </a:extLst>
              </a:tr>
            </a:tbl>
          </a:graphicData>
        </a:graphic>
      </p:graphicFrame>
    </p:spTree>
    <p:extLst>
      <p:ext uri="{BB962C8B-B14F-4D97-AF65-F5344CB8AC3E}">
        <p14:creationId xmlns:p14="http://schemas.microsoft.com/office/powerpoint/2010/main" val="2780061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50A08-992F-C9C7-DC55-2A9B125B6B82}"/>
              </a:ext>
            </a:extLst>
          </p:cNvPr>
          <p:cNvSpPr>
            <a:spLocks noGrp="1"/>
          </p:cNvSpPr>
          <p:nvPr>
            <p:ph type="title"/>
          </p:nvPr>
        </p:nvSpPr>
        <p:spPr/>
        <p:txBody>
          <a:bodyPr vert="horz" lIns="91440" tIns="45720" rIns="91440" bIns="45720" rtlCol="0" anchor="b">
            <a:normAutofit/>
          </a:bodyPr>
          <a:lstStyle/>
          <a:p>
            <a:r>
              <a:rPr lang="en-US" sz="3700" dirty="0">
                <a:solidFill>
                  <a:schemeClr val="tx1">
                    <a:lumMod val="75000"/>
                    <a:lumOff val="25000"/>
                  </a:schemeClr>
                </a:solidFill>
                <a:uFill>
                  <a:solidFill>
                    <a:schemeClr val="tx2">
                      <a:lumMod val="20000"/>
                      <a:lumOff val="80000"/>
                    </a:schemeClr>
                  </a:solidFill>
                </a:uFill>
              </a:rPr>
              <a:t>Helpful TBI Links</a:t>
            </a:r>
          </a:p>
        </p:txBody>
      </p:sp>
      <p:sp>
        <p:nvSpPr>
          <p:cNvPr id="4" name="Text Placeholder 3">
            <a:extLst>
              <a:ext uri="{FF2B5EF4-FFF2-40B4-BE49-F238E27FC236}">
                <a16:creationId xmlns:a16="http://schemas.microsoft.com/office/drawing/2014/main" id="{09158F38-4A53-2BEA-6E34-B989003B89BE}"/>
              </a:ext>
            </a:extLst>
          </p:cNvPr>
          <p:cNvSpPr>
            <a:spLocks noGrp="1"/>
          </p:cNvSpPr>
          <p:nvPr>
            <p:ph idx="1"/>
          </p:nvPr>
        </p:nvSpPr>
        <p:spPr/>
        <p:txBody>
          <a:bodyPr vert="horz" lIns="0" tIns="45720" rIns="0" bIns="45720" rtlCol="0">
            <a:normAutofit/>
          </a:bodyPr>
          <a:lstStyle/>
          <a:p>
            <a:pPr>
              <a:spcBef>
                <a:spcPts val="0"/>
              </a:spcBef>
            </a:pPr>
            <a:r>
              <a:rPr lang="en-US" sz="1800" dirty="0">
                <a:solidFill>
                  <a:schemeClr val="tx1">
                    <a:lumMod val="75000"/>
                    <a:lumOff val="25000"/>
                  </a:schemeClr>
                </a:solidFill>
              </a:rPr>
              <a:t>Tennessee Bureau of Investigation</a:t>
            </a:r>
          </a:p>
          <a:p>
            <a:pPr>
              <a:spcBef>
                <a:spcPts val="0"/>
              </a:spcBef>
            </a:pPr>
            <a:r>
              <a:rPr lang="en-US" sz="1800" dirty="0">
                <a:solidFill>
                  <a:schemeClr val="tx1">
                    <a:lumMod val="75000"/>
                    <a:lumOff val="25000"/>
                  </a:schemeClr>
                </a:solidFill>
              </a:rPr>
              <a:t>https://www.tn.gov/tbi</a:t>
            </a:r>
          </a:p>
          <a:p>
            <a:pPr>
              <a:spcBef>
                <a:spcPts val="0"/>
              </a:spcBef>
            </a:pPr>
            <a:endParaRPr lang="en-US" sz="1800" dirty="0"/>
          </a:p>
          <a:p>
            <a:pPr>
              <a:spcBef>
                <a:spcPts val="0"/>
              </a:spcBef>
            </a:pPr>
            <a:r>
              <a:rPr lang="en-US" sz="1800" dirty="0">
                <a:solidFill>
                  <a:schemeClr val="tx1">
                    <a:lumMod val="75000"/>
                    <a:lumOff val="25000"/>
                  </a:schemeClr>
                </a:solidFill>
              </a:rPr>
              <a:t>TBI Dispositions/Diversions/Expungements</a:t>
            </a:r>
          </a:p>
          <a:p>
            <a:pPr>
              <a:spcBef>
                <a:spcPts val="0"/>
              </a:spcBef>
            </a:pPr>
            <a:r>
              <a:rPr lang="en-US" sz="1800" dirty="0">
                <a:solidFill>
                  <a:schemeClr val="tx1">
                    <a:lumMod val="75000"/>
                    <a:lumOff val="25000"/>
                  </a:schemeClr>
                </a:solidFill>
              </a:rPr>
              <a:t>https://www.tn.gov/tbi/divisions/cjis-division/diversions-expungements.html</a:t>
            </a:r>
          </a:p>
          <a:p>
            <a:pPr>
              <a:spcBef>
                <a:spcPts val="0"/>
              </a:spcBef>
            </a:pPr>
            <a:endParaRPr lang="en-US" sz="1800" dirty="0"/>
          </a:p>
          <a:p>
            <a:pPr>
              <a:spcBef>
                <a:spcPts val="0"/>
              </a:spcBef>
            </a:pPr>
            <a:r>
              <a:rPr lang="en-US" sz="1800" dirty="0">
                <a:solidFill>
                  <a:schemeClr val="tx1">
                    <a:lumMod val="75000"/>
                    <a:lumOff val="25000"/>
                  </a:schemeClr>
                </a:solidFill>
              </a:rPr>
              <a:t>TBI Instant Check System</a:t>
            </a:r>
          </a:p>
          <a:p>
            <a:pPr>
              <a:spcBef>
                <a:spcPts val="0"/>
              </a:spcBef>
            </a:pPr>
            <a:r>
              <a:rPr lang="en-US" sz="1800" dirty="0">
                <a:solidFill>
                  <a:schemeClr val="tx1">
                    <a:lumMod val="75000"/>
                    <a:lumOff val="25000"/>
                  </a:schemeClr>
                </a:solidFill>
              </a:rPr>
              <a:t>https://www.tn.gov/tbi/divisions/cjis-division/firearm-background-checks.html</a:t>
            </a:r>
          </a:p>
          <a:p>
            <a:pPr>
              <a:spcBef>
                <a:spcPts val="0"/>
              </a:spcBef>
            </a:pPr>
            <a:endParaRPr lang="en-US" sz="1800" dirty="0"/>
          </a:p>
          <a:p>
            <a:pPr>
              <a:spcBef>
                <a:spcPts val="0"/>
              </a:spcBef>
            </a:pPr>
            <a:r>
              <a:rPr lang="en-US" sz="1800" dirty="0">
                <a:solidFill>
                  <a:schemeClr val="tx1">
                    <a:lumMod val="75000"/>
                    <a:lumOff val="25000"/>
                  </a:schemeClr>
                </a:solidFill>
              </a:rPr>
              <a:t>Tennessee Applicant Processing Services (TAPS)/</a:t>
            </a:r>
          </a:p>
          <a:p>
            <a:pPr>
              <a:spcBef>
                <a:spcPts val="0"/>
              </a:spcBef>
            </a:pPr>
            <a:r>
              <a:rPr lang="en-US" sz="1800" dirty="0">
                <a:solidFill>
                  <a:schemeClr val="tx1">
                    <a:lumMod val="75000"/>
                    <a:lumOff val="25000"/>
                  </a:schemeClr>
                </a:solidFill>
              </a:rPr>
              <a:t>Tennessee Open Records Information Services (TORIS)</a:t>
            </a:r>
          </a:p>
          <a:p>
            <a:pPr>
              <a:spcBef>
                <a:spcPts val="0"/>
              </a:spcBef>
            </a:pPr>
            <a:r>
              <a:rPr lang="en-US" sz="1800" dirty="0">
                <a:solidFill>
                  <a:schemeClr val="tx1">
                    <a:lumMod val="75000"/>
                    <a:lumOff val="25000"/>
                  </a:schemeClr>
                </a:solidFill>
              </a:rPr>
              <a:t>https://www.tn.gov/tbi/divisions/cjis-division/background-checks.html</a:t>
            </a:r>
          </a:p>
          <a:p>
            <a:pPr marL="0" indent="0">
              <a:buNone/>
            </a:pPr>
            <a:endParaRPr lang="en-US" dirty="0">
              <a:solidFill>
                <a:schemeClr val="tx1">
                  <a:lumMod val="75000"/>
                  <a:lumOff val="25000"/>
                </a:schemeClr>
              </a:solidFill>
            </a:endParaRPr>
          </a:p>
          <a:p>
            <a:endParaRPr lang="en-US" dirty="0">
              <a:solidFill>
                <a:schemeClr val="tx1">
                  <a:lumMod val="75000"/>
                  <a:lumOff val="25000"/>
                </a:schemeClr>
              </a:solidFill>
            </a:endParaRPr>
          </a:p>
        </p:txBody>
      </p:sp>
    </p:spTree>
    <p:extLst>
      <p:ext uri="{BB962C8B-B14F-4D97-AF65-F5344CB8AC3E}">
        <p14:creationId xmlns:p14="http://schemas.microsoft.com/office/powerpoint/2010/main" val="562767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50A08-992F-C9C7-DC55-2A9B125B6B82}"/>
              </a:ext>
            </a:extLst>
          </p:cNvPr>
          <p:cNvSpPr>
            <a:spLocks noGrp="1"/>
          </p:cNvSpPr>
          <p:nvPr>
            <p:ph type="title"/>
          </p:nvPr>
        </p:nvSpPr>
        <p:spPr/>
        <p:txBody>
          <a:bodyPr vert="horz" lIns="91440" tIns="45720" rIns="91440" bIns="45720" rtlCol="0" anchor="b">
            <a:normAutofit/>
          </a:bodyPr>
          <a:lstStyle/>
          <a:p>
            <a:r>
              <a:rPr lang="en-US" sz="3700" dirty="0">
                <a:solidFill>
                  <a:schemeClr val="tx1">
                    <a:lumMod val="75000"/>
                    <a:lumOff val="25000"/>
                  </a:schemeClr>
                </a:solidFill>
                <a:uFill>
                  <a:solidFill>
                    <a:schemeClr val="tx2">
                      <a:lumMod val="20000"/>
                      <a:lumOff val="80000"/>
                    </a:schemeClr>
                  </a:solidFill>
                </a:uFill>
              </a:rPr>
              <a:t>Helpful TBI Links </a:t>
            </a:r>
            <a:r>
              <a:rPr lang="en-US" sz="1800" dirty="0">
                <a:solidFill>
                  <a:schemeClr val="tx1">
                    <a:lumMod val="75000"/>
                    <a:lumOff val="25000"/>
                  </a:schemeClr>
                </a:solidFill>
                <a:uFill>
                  <a:solidFill>
                    <a:schemeClr val="tx2">
                      <a:lumMod val="20000"/>
                      <a:lumOff val="80000"/>
                    </a:schemeClr>
                  </a:solidFill>
                </a:uFill>
              </a:rPr>
              <a:t>(continued)</a:t>
            </a:r>
          </a:p>
        </p:txBody>
      </p:sp>
      <p:sp>
        <p:nvSpPr>
          <p:cNvPr id="4" name="Text Placeholder 3">
            <a:extLst>
              <a:ext uri="{FF2B5EF4-FFF2-40B4-BE49-F238E27FC236}">
                <a16:creationId xmlns:a16="http://schemas.microsoft.com/office/drawing/2014/main" id="{09158F38-4A53-2BEA-6E34-B989003B89BE}"/>
              </a:ext>
            </a:extLst>
          </p:cNvPr>
          <p:cNvSpPr>
            <a:spLocks noGrp="1"/>
          </p:cNvSpPr>
          <p:nvPr>
            <p:ph idx="1"/>
          </p:nvPr>
        </p:nvSpPr>
        <p:spPr/>
        <p:txBody>
          <a:bodyPr vert="horz" lIns="0" tIns="45720" rIns="0" bIns="45720" rtlCol="0">
            <a:normAutofit/>
          </a:bodyPr>
          <a:lstStyle/>
          <a:p>
            <a:pPr>
              <a:spcBef>
                <a:spcPts val="0"/>
              </a:spcBef>
            </a:pPr>
            <a:r>
              <a:rPr lang="en-US" sz="1800" dirty="0">
                <a:solidFill>
                  <a:schemeClr val="tx1">
                    <a:lumMod val="75000"/>
                    <a:lumOff val="25000"/>
                  </a:schemeClr>
                </a:solidFill>
              </a:rPr>
              <a:t>TBI Sex Offender Registry</a:t>
            </a:r>
          </a:p>
          <a:p>
            <a:pPr>
              <a:spcBef>
                <a:spcPts val="0"/>
              </a:spcBef>
            </a:pPr>
            <a:r>
              <a:rPr lang="en-US" sz="1800" dirty="0">
                <a:solidFill>
                  <a:schemeClr val="tx1">
                    <a:lumMod val="75000"/>
                    <a:lumOff val="25000"/>
                  </a:schemeClr>
                </a:solidFill>
              </a:rPr>
              <a:t>https://sor.tbi.tn.gov/home</a:t>
            </a:r>
          </a:p>
          <a:p>
            <a:pPr>
              <a:spcBef>
                <a:spcPts val="0"/>
              </a:spcBef>
            </a:pPr>
            <a:endParaRPr lang="en-US" sz="1800" dirty="0"/>
          </a:p>
          <a:p>
            <a:pPr>
              <a:spcBef>
                <a:spcPts val="0"/>
              </a:spcBef>
            </a:pPr>
            <a:r>
              <a:rPr lang="en-US" sz="1800" dirty="0">
                <a:solidFill>
                  <a:schemeClr val="tx1">
                    <a:lumMod val="75000"/>
                    <a:lumOff val="25000"/>
                  </a:schemeClr>
                </a:solidFill>
              </a:rPr>
              <a:t>TBI Drug Offender Registry</a:t>
            </a:r>
          </a:p>
          <a:p>
            <a:pPr>
              <a:spcBef>
                <a:spcPts val="0"/>
              </a:spcBef>
            </a:pPr>
            <a:r>
              <a:rPr lang="en-US" sz="1800" dirty="0">
                <a:solidFill>
                  <a:schemeClr val="tx1">
                    <a:lumMod val="75000"/>
                    <a:lumOff val="25000"/>
                  </a:schemeClr>
                </a:solidFill>
              </a:rPr>
              <a:t>https://www.tn.gov/tbi/divisions/drug-investigation-division/tennessee-drug-offender-registry.html</a:t>
            </a:r>
          </a:p>
          <a:p>
            <a:pPr>
              <a:spcBef>
                <a:spcPts val="0"/>
              </a:spcBef>
            </a:pPr>
            <a:endParaRPr lang="en-US" sz="1800" dirty="0">
              <a:solidFill>
                <a:schemeClr val="tx1">
                  <a:lumMod val="75000"/>
                  <a:lumOff val="25000"/>
                </a:schemeClr>
              </a:solidFill>
            </a:endParaRPr>
          </a:p>
          <a:p>
            <a:pPr>
              <a:spcBef>
                <a:spcPts val="0"/>
              </a:spcBef>
            </a:pPr>
            <a:r>
              <a:rPr lang="en-US" sz="1800" dirty="0">
                <a:solidFill>
                  <a:schemeClr val="tx1">
                    <a:lumMod val="75000"/>
                    <a:lumOff val="25000"/>
                  </a:schemeClr>
                </a:solidFill>
              </a:rPr>
              <a:t>TBI Animal Abuse Registry</a:t>
            </a:r>
          </a:p>
          <a:p>
            <a:pPr>
              <a:spcBef>
                <a:spcPts val="0"/>
              </a:spcBef>
            </a:pPr>
            <a:r>
              <a:rPr lang="en-US" sz="1800" dirty="0">
                <a:solidFill>
                  <a:schemeClr val="tx1">
                    <a:lumMod val="75000"/>
                    <a:lumOff val="25000"/>
                  </a:schemeClr>
                </a:solidFill>
              </a:rPr>
              <a:t>https://www.tn.gov/tbi/tennessee-animal-abuse-registry.html</a:t>
            </a:r>
          </a:p>
          <a:p>
            <a:pPr marL="0" indent="0">
              <a:buNone/>
            </a:pPr>
            <a:endParaRPr lang="en-US" dirty="0">
              <a:solidFill>
                <a:schemeClr val="tx1">
                  <a:lumMod val="75000"/>
                  <a:lumOff val="25000"/>
                </a:schemeClr>
              </a:solidFill>
            </a:endParaRPr>
          </a:p>
          <a:p>
            <a:endParaRPr lang="en-US" dirty="0">
              <a:solidFill>
                <a:schemeClr val="tx1">
                  <a:lumMod val="75000"/>
                  <a:lumOff val="25000"/>
                </a:schemeClr>
              </a:solidFill>
            </a:endParaRPr>
          </a:p>
        </p:txBody>
      </p:sp>
    </p:spTree>
    <p:extLst>
      <p:ext uri="{BB962C8B-B14F-4D97-AF65-F5344CB8AC3E}">
        <p14:creationId xmlns:p14="http://schemas.microsoft.com/office/powerpoint/2010/main" val="453413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50A08-992F-C9C7-DC55-2A9B125B6B82}"/>
              </a:ext>
            </a:extLst>
          </p:cNvPr>
          <p:cNvSpPr>
            <a:spLocks noGrp="1"/>
          </p:cNvSpPr>
          <p:nvPr>
            <p:ph type="title"/>
          </p:nvPr>
        </p:nvSpPr>
        <p:spPr/>
        <p:txBody>
          <a:bodyPr vert="horz" lIns="91440" tIns="45720" rIns="91440" bIns="45720" rtlCol="0" anchor="b">
            <a:normAutofit/>
          </a:bodyPr>
          <a:lstStyle/>
          <a:p>
            <a:r>
              <a:rPr lang="en-US" sz="3700" dirty="0">
                <a:solidFill>
                  <a:schemeClr val="tx1">
                    <a:lumMod val="75000"/>
                    <a:lumOff val="25000"/>
                  </a:schemeClr>
                </a:solidFill>
                <a:uFill>
                  <a:solidFill>
                    <a:schemeClr val="tx2">
                      <a:lumMod val="20000"/>
                      <a:lumOff val="80000"/>
                    </a:schemeClr>
                  </a:solidFill>
                </a:uFill>
              </a:rPr>
              <a:t>Other Helpful Links</a:t>
            </a:r>
            <a:endParaRPr lang="en-US" sz="1800" dirty="0">
              <a:solidFill>
                <a:schemeClr val="tx1">
                  <a:lumMod val="75000"/>
                  <a:lumOff val="25000"/>
                </a:schemeClr>
              </a:solidFill>
              <a:uFill>
                <a:solidFill>
                  <a:schemeClr val="tx2">
                    <a:lumMod val="20000"/>
                    <a:lumOff val="80000"/>
                  </a:schemeClr>
                </a:solidFill>
              </a:uFill>
            </a:endParaRPr>
          </a:p>
        </p:txBody>
      </p:sp>
      <p:sp>
        <p:nvSpPr>
          <p:cNvPr id="4" name="Text Placeholder 3">
            <a:extLst>
              <a:ext uri="{FF2B5EF4-FFF2-40B4-BE49-F238E27FC236}">
                <a16:creationId xmlns:a16="http://schemas.microsoft.com/office/drawing/2014/main" id="{09158F38-4A53-2BEA-6E34-B989003B89BE}"/>
              </a:ext>
            </a:extLst>
          </p:cNvPr>
          <p:cNvSpPr>
            <a:spLocks noGrp="1"/>
          </p:cNvSpPr>
          <p:nvPr>
            <p:ph idx="1"/>
          </p:nvPr>
        </p:nvSpPr>
        <p:spPr/>
        <p:txBody>
          <a:bodyPr vert="horz" lIns="0" tIns="45720" rIns="0" bIns="45720" rtlCol="0">
            <a:normAutofit/>
          </a:bodyPr>
          <a:lstStyle/>
          <a:p>
            <a:pPr>
              <a:spcBef>
                <a:spcPts val="0"/>
              </a:spcBef>
            </a:pPr>
            <a:r>
              <a:rPr lang="en-US" sz="1800" dirty="0">
                <a:solidFill>
                  <a:schemeClr val="tx1">
                    <a:lumMod val="75000"/>
                    <a:lumOff val="25000"/>
                  </a:schemeClr>
                </a:solidFill>
              </a:rPr>
              <a:t>FBI’s CJIS Security Policy Resource Center</a:t>
            </a:r>
          </a:p>
          <a:p>
            <a:pPr>
              <a:spcBef>
                <a:spcPts val="0"/>
              </a:spcBef>
            </a:pPr>
            <a:r>
              <a:rPr lang="en-US" sz="1800" dirty="0">
                <a:solidFill>
                  <a:schemeClr val="tx1">
                    <a:lumMod val="75000"/>
                    <a:lumOff val="25000"/>
                  </a:schemeClr>
                </a:solidFill>
              </a:rPr>
              <a:t>https://le.fbi.gov/cjis-division/cjis-security-policy-resource-center</a:t>
            </a:r>
          </a:p>
          <a:p>
            <a:pPr>
              <a:spcBef>
                <a:spcPts val="0"/>
              </a:spcBef>
            </a:pPr>
            <a:endParaRPr lang="en-US" sz="1800" dirty="0"/>
          </a:p>
          <a:p>
            <a:pPr>
              <a:spcBef>
                <a:spcPts val="0"/>
              </a:spcBef>
            </a:pPr>
            <a:r>
              <a:rPr lang="en-US" sz="1800" dirty="0">
                <a:solidFill>
                  <a:schemeClr val="tx1">
                    <a:lumMod val="75000"/>
                    <a:lumOff val="25000"/>
                  </a:schemeClr>
                </a:solidFill>
              </a:rPr>
              <a:t>Administrative Office of the Courts</a:t>
            </a:r>
          </a:p>
          <a:p>
            <a:pPr>
              <a:spcBef>
                <a:spcPts val="0"/>
              </a:spcBef>
            </a:pPr>
            <a:r>
              <a:rPr lang="en-US" sz="1800" dirty="0">
                <a:solidFill>
                  <a:schemeClr val="tx1">
                    <a:lumMod val="75000"/>
                    <a:lumOff val="25000"/>
                  </a:schemeClr>
                </a:solidFill>
              </a:rPr>
              <a:t>https://tncourts.gov/</a:t>
            </a:r>
          </a:p>
          <a:p>
            <a:pPr>
              <a:spcBef>
                <a:spcPts val="0"/>
              </a:spcBef>
            </a:pPr>
            <a:endParaRPr lang="en-US" sz="1800" dirty="0"/>
          </a:p>
          <a:p>
            <a:pPr>
              <a:spcBef>
                <a:spcPts val="0"/>
              </a:spcBef>
            </a:pPr>
            <a:r>
              <a:rPr lang="en-US" sz="1800" dirty="0">
                <a:solidFill>
                  <a:schemeClr val="tx1">
                    <a:lumMod val="75000"/>
                    <a:lumOff val="25000"/>
                  </a:schemeClr>
                </a:solidFill>
              </a:rPr>
              <a:t>Tennessee District Attorneys General Conference</a:t>
            </a:r>
          </a:p>
          <a:p>
            <a:pPr>
              <a:spcBef>
                <a:spcPts val="0"/>
              </a:spcBef>
            </a:pPr>
            <a:r>
              <a:rPr lang="en-US" sz="1800" dirty="0">
                <a:solidFill>
                  <a:schemeClr val="tx1">
                    <a:lumMod val="75000"/>
                    <a:lumOff val="25000"/>
                  </a:schemeClr>
                </a:solidFill>
              </a:rPr>
              <a:t>https://www.tndagc.org/</a:t>
            </a:r>
          </a:p>
          <a:p>
            <a:pPr>
              <a:spcBef>
                <a:spcPts val="0"/>
              </a:spcBef>
            </a:pPr>
            <a:endParaRPr lang="en-US" sz="1800" dirty="0"/>
          </a:p>
          <a:p>
            <a:pPr>
              <a:spcBef>
                <a:spcPts val="0"/>
              </a:spcBef>
            </a:pPr>
            <a:r>
              <a:rPr lang="en-US" sz="1800" dirty="0">
                <a:solidFill>
                  <a:schemeClr val="tx1">
                    <a:lumMod val="75000"/>
                    <a:lumOff val="25000"/>
                  </a:schemeClr>
                </a:solidFill>
              </a:rPr>
              <a:t>Tennessee Department of Correction</a:t>
            </a:r>
          </a:p>
          <a:p>
            <a:pPr>
              <a:spcBef>
                <a:spcPts val="0"/>
              </a:spcBef>
            </a:pPr>
            <a:r>
              <a:rPr lang="en-US" sz="1800" dirty="0">
                <a:solidFill>
                  <a:schemeClr val="tx1">
                    <a:lumMod val="75000"/>
                    <a:lumOff val="25000"/>
                  </a:schemeClr>
                </a:solidFill>
              </a:rPr>
              <a:t>https://www.tn.gov/correction.html</a:t>
            </a:r>
          </a:p>
          <a:p>
            <a:pPr>
              <a:spcBef>
                <a:spcPts val="0"/>
              </a:spcBef>
            </a:pPr>
            <a:endParaRPr lang="en-US" sz="1800" dirty="0"/>
          </a:p>
          <a:p>
            <a:pPr>
              <a:spcBef>
                <a:spcPts val="0"/>
              </a:spcBef>
            </a:pPr>
            <a:r>
              <a:rPr lang="en-US" sz="1800" dirty="0">
                <a:solidFill>
                  <a:schemeClr val="tx1">
                    <a:lumMod val="75000"/>
                    <a:lumOff val="25000"/>
                  </a:schemeClr>
                </a:solidFill>
              </a:rPr>
              <a:t>Tennessee Felony Offender Information</a:t>
            </a:r>
          </a:p>
          <a:p>
            <a:pPr>
              <a:spcBef>
                <a:spcPts val="0"/>
              </a:spcBef>
            </a:pPr>
            <a:r>
              <a:rPr lang="en-US" sz="1800" dirty="0">
                <a:solidFill>
                  <a:schemeClr val="tx1">
                    <a:lumMod val="75000"/>
                    <a:lumOff val="25000"/>
                  </a:schemeClr>
                </a:solidFill>
              </a:rPr>
              <a:t>https://foil.app.tn.gov/foil/search.jsp</a:t>
            </a:r>
          </a:p>
          <a:p>
            <a:pPr marL="0" indent="0">
              <a:buNone/>
            </a:pPr>
            <a:endParaRPr lang="en-US" dirty="0">
              <a:solidFill>
                <a:schemeClr val="tx1">
                  <a:lumMod val="75000"/>
                  <a:lumOff val="25000"/>
                </a:schemeClr>
              </a:solidFill>
            </a:endParaRPr>
          </a:p>
          <a:p>
            <a:endParaRPr lang="en-US" dirty="0">
              <a:solidFill>
                <a:schemeClr val="tx1">
                  <a:lumMod val="75000"/>
                  <a:lumOff val="25000"/>
                </a:schemeClr>
              </a:solidFill>
            </a:endParaRPr>
          </a:p>
        </p:txBody>
      </p:sp>
    </p:spTree>
    <p:extLst>
      <p:ext uri="{BB962C8B-B14F-4D97-AF65-F5344CB8AC3E}">
        <p14:creationId xmlns:p14="http://schemas.microsoft.com/office/powerpoint/2010/main" val="2489705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FBD9ED-634D-4A6C-B5FE-A2D45EC48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A78A33AE-58B7-4282-8E4F-4824411525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4D4D9825-BF05-4FC7-94DE-0E7C866993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4D33442-D148-4775-BF80-91F053E57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150A08-992F-C9C7-DC55-2A9B125B6B82}"/>
              </a:ext>
            </a:extLst>
          </p:cNvPr>
          <p:cNvSpPr>
            <a:spLocks noGrp="1"/>
          </p:cNvSpPr>
          <p:nvPr>
            <p:ph type="title"/>
          </p:nvPr>
        </p:nvSpPr>
        <p:spPr>
          <a:xfrm>
            <a:off x="4808763" y="634946"/>
            <a:ext cx="3845379" cy="1450757"/>
          </a:xfrm>
        </p:spPr>
        <p:txBody>
          <a:bodyPr vert="horz" lIns="91440" tIns="45720" rIns="91440" bIns="45720" rtlCol="0" anchor="b">
            <a:normAutofit/>
          </a:bodyPr>
          <a:lstStyle/>
          <a:p>
            <a:r>
              <a:rPr lang="en-US" sz="3700" dirty="0">
                <a:solidFill>
                  <a:schemeClr val="tx1">
                    <a:lumMod val="75000"/>
                    <a:lumOff val="25000"/>
                  </a:schemeClr>
                </a:solidFill>
              </a:rPr>
              <a:t>Form to Update Arrest Information</a:t>
            </a:r>
          </a:p>
        </p:txBody>
      </p:sp>
      <p:cxnSp>
        <p:nvCxnSpPr>
          <p:cNvPr id="18" name="Straight Connector 17">
            <a:extLst>
              <a:ext uri="{FF2B5EF4-FFF2-40B4-BE49-F238E27FC236}">
                <a16:creationId xmlns:a16="http://schemas.microsoft.com/office/drawing/2014/main" id="{E8EF2C47-53DA-4F9F-918A-F6057C8EB8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09158F38-4A53-2BEA-6E34-B989003B89BE}"/>
              </a:ext>
            </a:extLst>
          </p:cNvPr>
          <p:cNvSpPr>
            <a:spLocks noGrp="1"/>
          </p:cNvSpPr>
          <p:nvPr>
            <p:ph type="body" sz="half" idx="2"/>
          </p:nvPr>
        </p:nvSpPr>
        <p:spPr>
          <a:xfrm>
            <a:off x="4808763" y="2198914"/>
            <a:ext cx="3845379" cy="3670180"/>
          </a:xfrm>
        </p:spPr>
        <p:txBody>
          <a:bodyPr vert="horz" lIns="0" tIns="45720" rIns="0" bIns="45720" rtlCol="0">
            <a:normAutofit/>
          </a:bodyPr>
          <a:lstStyle/>
          <a:p>
            <a:r>
              <a:rPr lang="en-US" dirty="0">
                <a:solidFill>
                  <a:schemeClr val="tx1">
                    <a:lumMod val="95000"/>
                    <a:lumOff val="5000"/>
                  </a:schemeClr>
                </a:solidFill>
              </a:rPr>
              <a:t>When should the form be used?</a:t>
            </a:r>
          </a:p>
          <a:p>
            <a:r>
              <a:rPr lang="en-US" dirty="0">
                <a:solidFill>
                  <a:schemeClr val="tx1">
                    <a:lumMod val="95000"/>
                    <a:lumOff val="5000"/>
                  </a:schemeClr>
                </a:solidFill>
              </a:rPr>
              <a:t>Why is this form important?</a:t>
            </a:r>
          </a:p>
          <a:p>
            <a:r>
              <a:rPr lang="en-US" dirty="0">
                <a:solidFill>
                  <a:schemeClr val="tx1">
                    <a:lumMod val="95000"/>
                    <a:lumOff val="5000"/>
                  </a:schemeClr>
                </a:solidFill>
              </a:rPr>
              <a:t>Why do you need to send the form to the arresting agency instead of TBI?</a:t>
            </a:r>
          </a:p>
          <a:p>
            <a:endParaRPr lang="en-US" dirty="0">
              <a:solidFill>
                <a:schemeClr val="tx1">
                  <a:lumMod val="95000"/>
                  <a:lumOff val="5000"/>
                </a:schemeClr>
              </a:solidFill>
            </a:endParaRPr>
          </a:p>
          <a:p>
            <a:pPr algn="ctr"/>
            <a:r>
              <a:rPr lang="en-US" dirty="0">
                <a:solidFill>
                  <a:schemeClr val="tx1">
                    <a:lumMod val="95000"/>
                    <a:lumOff val="5000"/>
                  </a:schemeClr>
                </a:solidFill>
              </a:rPr>
              <a:t>If the defendant isn’t fingerprinted for new or additional charges, use this form to notify the arresting agency that the original arrest needs to be updated. They should then notify TBI so that the charges show correctly on the defendant’s criminal history.</a:t>
            </a:r>
          </a:p>
          <a:p>
            <a:endParaRPr lang="en-US" dirty="0">
              <a:solidFill>
                <a:schemeClr val="tx1">
                  <a:lumMod val="95000"/>
                  <a:lumOff val="5000"/>
                </a:schemeClr>
              </a:solidFill>
            </a:endParaRPr>
          </a:p>
        </p:txBody>
      </p:sp>
      <p:sp>
        <p:nvSpPr>
          <p:cNvPr id="20" name="Rectangle 19">
            <a:extLst>
              <a:ext uri="{FF2B5EF4-FFF2-40B4-BE49-F238E27FC236}">
                <a16:creationId xmlns:a16="http://schemas.microsoft.com/office/drawing/2014/main" id="{BD5E068D-E677-4E1B-8CE2-8CE1826A1D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F9AD6E12-8A58-4D86-AACD-D58C4B256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5" name="Content Placeholder 14">
            <a:extLst>
              <a:ext uri="{FF2B5EF4-FFF2-40B4-BE49-F238E27FC236}">
                <a16:creationId xmlns:a16="http://schemas.microsoft.com/office/drawing/2014/main" id="{5229074D-B443-595F-F4D5-ED77FDFD3C3D}"/>
              </a:ext>
            </a:extLst>
          </p:cNvPr>
          <p:cNvPicPr>
            <a:picLocks noGrp="1" noChangeAspect="1"/>
          </p:cNvPicPr>
          <p:nvPr>
            <p:ph idx="1"/>
          </p:nvPr>
        </p:nvPicPr>
        <p:blipFill>
          <a:blip r:embed="rId3"/>
          <a:stretch>
            <a:fillRect/>
          </a:stretch>
        </p:blipFill>
        <p:spPr>
          <a:xfrm>
            <a:off x="505737" y="673815"/>
            <a:ext cx="4066263" cy="5257800"/>
          </a:xfrm>
          <a:prstGeom prst="rect">
            <a:avLst/>
          </a:prstGeom>
          <a:ln>
            <a:solidFill>
              <a:schemeClr val="tx1"/>
            </a:solidFill>
          </a:ln>
        </p:spPr>
      </p:pic>
    </p:spTree>
    <p:extLst>
      <p:ext uri="{BB962C8B-B14F-4D97-AF65-F5344CB8AC3E}">
        <p14:creationId xmlns:p14="http://schemas.microsoft.com/office/powerpoint/2010/main" val="211757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FBD9ED-634D-4A6C-B5FE-A2D45EC48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A78A33AE-58B7-4282-8E4F-4824411525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4D4D9825-BF05-4FC7-94DE-0E7C866993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4D33442-D148-4775-BF80-91F053E57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150A08-992F-C9C7-DC55-2A9B125B6B82}"/>
              </a:ext>
            </a:extLst>
          </p:cNvPr>
          <p:cNvSpPr>
            <a:spLocks noGrp="1"/>
          </p:cNvSpPr>
          <p:nvPr>
            <p:ph type="title"/>
          </p:nvPr>
        </p:nvSpPr>
        <p:spPr>
          <a:xfrm>
            <a:off x="4808763" y="634946"/>
            <a:ext cx="3845379" cy="1450757"/>
          </a:xfrm>
        </p:spPr>
        <p:txBody>
          <a:bodyPr vert="horz" lIns="91440" tIns="45720" rIns="91440" bIns="45720" rtlCol="0" anchor="b">
            <a:normAutofit/>
          </a:bodyPr>
          <a:lstStyle/>
          <a:p>
            <a:r>
              <a:rPr lang="en-US" sz="3700" dirty="0">
                <a:solidFill>
                  <a:schemeClr val="tx1">
                    <a:lumMod val="75000"/>
                    <a:lumOff val="25000"/>
                  </a:schemeClr>
                </a:solidFill>
              </a:rPr>
              <a:t>Superseding Indictments</a:t>
            </a:r>
          </a:p>
        </p:txBody>
      </p:sp>
      <p:cxnSp>
        <p:nvCxnSpPr>
          <p:cNvPr id="18" name="Straight Connector 17">
            <a:extLst>
              <a:ext uri="{FF2B5EF4-FFF2-40B4-BE49-F238E27FC236}">
                <a16:creationId xmlns:a16="http://schemas.microsoft.com/office/drawing/2014/main" id="{E8EF2C47-53DA-4F9F-918A-F6057C8EB8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09158F38-4A53-2BEA-6E34-B989003B89BE}"/>
              </a:ext>
            </a:extLst>
          </p:cNvPr>
          <p:cNvSpPr>
            <a:spLocks noGrp="1"/>
          </p:cNvSpPr>
          <p:nvPr>
            <p:ph type="body" sz="half" idx="2"/>
          </p:nvPr>
        </p:nvSpPr>
        <p:spPr>
          <a:xfrm>
            <a:off x="4808763" y="2198914"/>
            <a:ext cx="3845379" cy="3670180"/>
          </a:xfrm>
        </p:spPr>
        <p:txBody>
          <a:bodyPr vert="horz" lIns="0" tIns="45720" rIns="0" bIns="45720" rtlCol="0">
            <a:normAutofit/>
          </a:bodyPr>
          <a:lstStyle/>
          <a:p>
            <a:r>
              <a:rPr lang="en-US" dirty="0">
                <a:solidFill>
                  <a:schemeClr val="tx1">
                    <a:lumMod val="95000"/>
                    <a:lumOff val="5000"/>
                  </a:schemeClr>
                </a:solidFill>
              </a:rPr>
              <a:t>What we get at TBI: arrest and dispositions.</a:t>
            </a:r>
          </a:p>
          <a:p>
            <a:r>
              <a:rPr lang="en-US" dirty="0">
                <a:solidFill>
                  <a:schemeClr val="tx1">
                    <a:lumMod val="95000"/>
                    <a:lumOff val="5000"/>
                  </a:schemeClr>
                </a:solidFill>
              </a:rPr>
              <a:t>Why does that matter? </a:t>
            </a:r>
          </a:p>
          <a:p>
            <a:r>
              <a:rPr lang="en-US" dirty="0">
                <a:solidFill>
                  <a:schemeClr val="tx1">
                    <a:lumMod val="95000"/>
                    <a:lumOff val="5000"/>
                  </a:schemeClr>
                </a:solidFill>
              </a:rPr>
              <a:t>How should you handle sending information on a superseding indictment to TBI? </a:t>
            </a:r>
          </a:p>
          <a:p>
            <a:r>
              <a:rPr lang="en-US" dirty="0">
                <a:solidFill>
                  <a:schemeClr val="tx1">
                    <a:lumMod val="95000"/>
                    <a:lumOff val="5000"/>
                  </a:schemeClr>
                </a:solidFill>
              </a:rPr>
              <a:t>Was the individual re-fingerprinted on the superseding indictment? </a:t>
            </a:r>
          </a:p>
          <a:p>
            <a:endParaRPr lang="en-US" dirty="0">
              <a:solidFill>
                <a:schemeClr val="tx1">
                  <a:lumMod val="95000"/>
                  <a:lumOff val="5000"/>
                </a:schemeClr>
              </a:solidFill>
            </a:endParaRPr>
          </a:p>
        </p:txBody>
      </p:sp>
      <p:sp>
        <p:nvSpPr>
          <p:cNvPr id="20" name="Rectangle 19">
            <a:extLst>
              <a:ext uri="{FF2B5EF4-FFF2-40B4-BE49-F238E27FC236}">
                <a16:creationId xmlns:a16="http://schemas.microsoft.com/office/drawing/2014/main" id="{BD5E068D-E677-4E1B-8CE2-8CE1826A1D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F9AD6E12-8A58-4D86-AACD-D58C4B256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 name="Picture 5" descr="A gavel on a table in a courtroom&#10;&#10;Description automatically generated">
            <a:extLst>
              <a:ext uri="{FF2B5EF4-FFF2-40B4-BE49-F238E27FC236}">
                <a16:creationId xmlns:a16="http://schemas.microsoft.com/office/drawing/2014/main" id="{C10267FC-BA99-400F-8D0A-5F800C54CA14}"/>
              </a:ext>
            </a:extLst>
          </p:cNvPr>
          <p:cNvPicPr>
            <a:picLocks noChangeAspect="1"/>
          </p:cNvPicPr>
          <p:nvPr/>
        </p:nvPicPr>
        <p:blipFill>
          <a:blip r:embed="rId3"/>
          <a:stretch>
            <a:fillRect/>
          </a:stretch>
        </p:blipFill>
        <p:spPr>
          <a:xfrm>
            <a:off x="357867" y="2274529"/>
            <a:ext cx="4093029" cy="2728686"/>
          </a:xfrm>
          <a:prstGeom prst="rect">
            <a:avLst/>
          </a:prstGeom>
        </p:spPr>
      </p:pic>
    </p:spTree>
    <p:extLst>
      <p:ext uri="{BB962C8B-B14F-4D97-AF65-F5344CB8AC3E}">
        <p14:creationId xmlns:p14="http://schemas.microsoft.com/office/powerpoint/2010/main" val="2274349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FBD9ED-634D-4A6C-B5FE-A2D45EC48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A78A33AE-58B7-4282-8E4F-4824411525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4D4D9825-BF05-4FC7-94DE-0E7C866993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4D33442-D148-4775-BF80-91F053E57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150A08-992F-C9C7-DC55-2A9B125B6B82}"/>
              </a:ext>
            </a:extLst>
          </p:cNvPr>
          <p:cNvSpPr>
            <a:spLocks noGrp="1"/>
          </p:cNvSpPr>
          <p:nvPr>
            <p:ph type="title"/>
          </p:nvPr>
        </p:nvSpPr>
        <p:spPr>
          <a:xfrm>
            <a:off x="4808763" y="634946"/>
            <a:ext cx="3845379" cy="1450757"/>
          </a:xfrm>
        </p:spPr>
        <p:txBody>
          <a:bodyPr vert="horz" lIns="91440" tIns="45720" rIns="91440" bIns="45720" rtlCol="0" anchor="b">
            <a:normAutofit/>
          </a:bodyPr>
          <a:lstStyle/>
          <a:p>
            <a:r>
              <a:rPr lang="en-US" sz="3700" dirty="0">
                <a:solidFill>
                  <a:schemeClr val="tx1">
                    <a:lumMod val="75000"/>
                    <a:lumOff val="25000"/>
                  </a:schemeClr>
                </a:solidFill>
              </a:rPr>
              <a:t>Granted Diversions</a:t>
            </a:r>
          </a:p>
        </p:txBody>
      </p:sp>
      <p:cxnSp>
        <p:nvCxnSpPr>
          <p:cNvPr id="18" name="Straight Connector 17">
            <a:extLst>
              <a:ext uri="{FF2B5EF4-FFF2-40B4-BE49-F238E27FC236}">
                <a16:creationId xmlns:a16="http://schemas.microsoft.com/office/drawing/2014/main" id="{E8EF2C47-53DA-4F9F-918A-F6057C8EB8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09158F38-4A53-2BEA-6E34-B989003B89BE}"/>
              </a:ext>
            </a:extLst>
          </p:cNvPr>
          <p:cNvSpPr>
            <a:spLocks noGrp="1"/>
          </p:cNvSpPr>
          <p:nvPr>
            <p:ph type="body" sz="half" idx="2"/>
          </p:nvPr>
        </p:nvSpPr>
        <p:spPr>
          <a:xfrm>
            <a:off x="4808763" y="2198914"/>
            <a:ext cx="3845379" cy="3670180"/>
          </a:xfrm>
        </p:spPr>
        <p:txBody>
          <a:bodyPr vert="horz" lIns="0" tIns="45720" rIns="0" bIns="45720" rtlCol="0">
            <a:normAutofit/>
          </a:bodyPr>
          <a:lstStyle/>
          <a:p>
            <a:pPr>
              <a:lnSpc>
                <a:spcPct val="100000"/>
              </a:lnSpc>
              <a:spcBef>
                <a:spcPts val="0"/>
              </a:spcBef>
            </a:pPr>
            <a:r>
              <a:rPr lang="en-US" dirty="0">
                <a:solidFill>
                  <a:schemeClr val="tx1">
                    <a:lumMod val="75000"/>
                    <a:lumOff val="25000"/>
                  </a:schemeClr>
                </a:solidFill>
              </a:rPr>
              <a:t>REMINDER: Certificate should be requested prior to placement on diversion.</a:t>
            </a:r>
          </a:p>
          <a:p>
            <a:pPr>
              <a:lnSpc>
                <a:spcPct val="100000"/>
              </a:lnSpc>
              <a:spcBef>
                <a:spcPts val="0"/>
              </a:spcBef>
            </a:pPr>
            <a:endParaRPr lang="en-US" dirty="0">
              <a:solidFill>
                <a:schemeClr val="tx1">
                  <a:lumMod val="75000"/>
                  <a:lumOff val="25000"/>
                </a:schemeClr>
              </a:solidFill>
            </a:endParaRPr>
          </a:p>
          <a:p>
            <a:pPr>
              <a:lnSpc>
                <a:spcPct val="100000"/>
              </a:lnSpc>
              <a:spcBef>
                <a:spcPts val="0"/>
              </a:spcBef>
            </a:pPr>
            <a:r>
              <a:rPr lang="en-US" dirty="0">
                <a:solidFill>
                  <a:schemeClr val="tx1">
                    <a:lumMod val="75000"/>
                    <a:lumOff val="25000"/>
                  </a:schemeClr>
                </a:solidFill>
              </a:rPr>
              <a:t>Tenn. Code. Ann. 38-6-118 was amended effective March 14, 2023.</a:t>
            </a:r>
          </a:p>
          <a:p>
            <a:pPr marL="285750" indent="-285750">
              <a:lnSpc>
                <a:spcPct val="100000"/>
              </a:lnSpc>
              <a:spcBef>
                <a:spcPts val="0"/>
              </a:spcBef>
              <a:buFont typeface="Arial" panose="020B0604020202020204" pitchFamily="34" charset="0"/>
              <a:buChar char="•"/>
            </a:pPr>
            <a:r>
              <a:rPr lang="en-US" dirty="0">
                <a:solidFill>
                  <a:schemeClr val="tx1">
                    <a:lumMod val="75000"/>
                    <a:lumOff val="25000"/>
                  </a:schemeClr>
                </a:solidFill>
              </a:rPr>
              <a:t>Defendants may now receive certificate.</a:t>
            </a:r>
          </a:p>
          <a:p>
            <a:pPr marL="285750" indent="-285750">
              <a:lnSpc>
                <a:spcPct val="100000"/>
              </a:lnSpc>
              <a:spcBef>
                <a:spcPts val="0"/>
              </a:spcBef>
              <a:buFont typeface="Arial" panose="020B0604020202020204" pitchFamily="34" charset="0"/>
              <a:buChar char="•"/>
            </a:pPr>
            <a:r>
              <a:rPr lang="en-US" dirty="0">
                <a:solidFill>
                  <a:schemeClr val="tx1">
                    <a:lumMod val="75000"/>
                    <a:lumOff val="25000"/>
                  </a:schemeClr>
                </a:solidFill>
              </a:rPr>
              <a:t>CH from NCIC will not longer be included.</a:t>
            </a:r>
          </a:p>
          <a:p>
            <a:r>
              <a:rPr lang="en-US" dirty="0">
                <a:solidFill>
                  <a:schemeClr val="tx1">
                    <a:lumMod val="75000"/>
                    <a:lumOff val="25000"/>
                  </a:schemeClr>
                </a:solidFill>
              </a:rPr>
              <a:t>Please email granted diversion applications to TBI so that we can update our records. (TBI.Diversions@tbi.tn.gov)</a:t>
            </a:r>
          </a:p>
          <a:p>
            <a:r>
              <a:rPr lang="en-US" dirty="0">
                <a:solidFill>
                  <a:schemeClr val="tx1">
                    <a:lumMod val="75000"/>
                    <a:lumOff val="25000"/>
                  </a:schemeClr>
                </a:solidFill>
              </a:rPr>
              <a:t>Diversion certificates should not be used for expungement eligibility.</a:t>
            </a:r>
          </a:p>
          <a:p>
            <a:endParaRPr lang="en-US" dirty="0">
              <a:solidFill>
                <a:schemeClr val="tx1">
                  <a:lumMod val="75000"/>
                  <a:lumOff val="25000"/>
                </a:schemeClr>
              </a:solidFill>
            </a:endParaRPr>
          </a:p>
          <a:p>
            <a:endParaRPr lang="en-US" i="1" dirty="0">
              <a:solidFill>
                <a:srgbClr val="FF0000"/>
              </a:solidFill>
            </a:endParaRPr>
          </a:p>
        </p:txBody>
      </p:sp>
      <p:sp>
        <p:nvSpPr>
          <p:cNvPr id="20" name="Rectangle 19">
            <a:extLst>
              <a:ext uri="{FF2B5EF4-FFF2-40B4-BE49-F238E27FC236}">
                <a16:creationId xmlns:a16="http://schemas.microsoft.com/office/drawing/2014/main" id="{BD5E068D-E677-4E1B-8CE2-8CE1826A1D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F9AD6E12-8A58-4D86-AACD-D58C4B256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Content Placeholder 5">
            <a:extLst>
              <a:ext uri="{FF2B5EF4-FFF2-40B4-BE49-F238E27FC236}">
                <a16:creationId xmlns:a16="http://schemas.microsoft.com/office/drawing/2014/main" id="{66727BCC-544A-5AB1-6914-47F81A2F761E}"/>
              </a:ext>
            </a:extLst>
          </p:cNvPr>
          <p:cNvPicPr>
            <a:picLocks noChangeAspect="1"/>
          </p:cNvPicPr>
          <p:nvPr/>
        </p:nvPicPr>
        <p:blipFill>
          <a:blip r:embed="rId3"/>
          <a:stretch>
            <a:fillRect/>
          </a:stretch>
        </p:blipFill>
        <p:spPr>
          <a:xfrm>
            <a:off x="504104" y="673816"/>
            <a:ext cx="4066263" cy="5257800"/>
          </a:xfrm>
          <a:prstGeom prst="rect">
            <a:avLst/>
          </a:prstGeom>
          <a:ln>
            <a:solidFill>
              <a:schemeClr val="tx1"/>
            </a:solidFill>
          </a:ln>
        </p:spPr>
      </p:pic>
    </p:spTree>
    <p:extLst>
      <p:ext uri="{BB962C8B-B14F-4D97-AF65-F5344CB8AC3E}">
        <p14:creationId xmlns:p14="http://schemas.microsoft.com/office/powerpoint/2010/main" val="158730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FBD9ED-634D-4A6C-B5FE-A2D45EC48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A78A33AE-58B7-4282-8E4F-4824411525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4D4D9825-BF05-4FC7-94DE-0E7C866993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4D33442-D148-4775-BF80-91F053E57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150A08-992F-C9C7-DC55-2A9B125B6B82}"/>
              </a:ext>
            </a:extLst>
          </p:cNvPr>
          <p:cNvSpPr>
            <a:spLocks noGrp="1"/>
          </p:cNvSpPr>
          <p:nvPr>
            <p:ph type="title"/>
          </p:nvPr>
        </p:nvSpPr>
        <p:spPr>
          <a:xfrm>
            <a:off x="4808763" y="634946"/>
            <a:ext cx="3845379" cy="1450757"/>
          </a:xfrm>
        </p:spPr>
        <p:txBody>
          <a:bodyPr vert="horz" lIns="91440" tIns="45720" rIns="91440" bIns="45720" rtlCol="0" anchor="b">
            <a:normAutofit/>
          </a:bodyPr>
          <a:lstStyle/>
          <a:p>
            <a:r>
              <a:rPr lang="en-US" sz="3700" dirty="0">
                <a:solidFill>
                  <a:schemeClr val="tx1">
                    <a:lumMod val="75000"/>
                    <a:lumOff val="25000"/>
                  </a:schemeClr>
                </a:solidFill>
              </a:rPr>
              <a:t>Dispositions</a:t>
            </a:r>
          </a:p>
        </p:txBody>
      </p:sp>
      <p:cxnSp>
        <p:nvCxnSpPr>
          <p:cNvPr id="18" name="Straight Connector 17">
            <a:extLst>
              <a:ext uri="{FF2B5EF4-FFF2-40B4-BE49-F238E27FC236}">
                <a16:creationId xmlns:a16="http://schemas.microsoft.com/office/drawing/2014/main" id="{E8EF2C47-53DA-4F9F-918A-F6057C8EB8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09158F38-4A53-2BEA-6E34-B989003B89BE}"/>
              </a:ext>
            </a:extLst>
          </p:cNvPr>
          <p:cNvSpPr>
            <a:spLocks noGrp="1"/>
          </p:cNvSpPr>
          <p:nvPr>
            <p:ph type="body" sz="half" idx="2"/>
          </p:nvPr>
        </p:nvSpPr>
        <p:spPr>
          <a:xfrm>
            <a:off x="4808763" y="2198914"/>
            <a:ext cx="3845379" cy="3670180"/>
          </a:xfrm>
        </p:spPr>
        <p:txBody>
          <a:bodyPr vert="horz" lIns="0" tIns="45720" rIns="0" bIns="45720" rtlCol="0">
            <a:normAutofit fontScale="92500"/>
          </a:bodyPr>
          <a:lstStyle/>
          <a:p>
            <a:r>
              <a:rPr lang="en-US" dirty="0">
                <a:solidFill>
                  <a:schemeClr val="tx1"/>
                </a:solidFill>
              </a:rPr>
              <a:t>Tenn. Code Ann. 18-4-103 amended effective on the governor’s signature.</a:t>
            </a:r>
          </a:p>
          <a:p>
            <a:r>
              <a:rPr lang="en-US" dirty="0">
                <a:solidFill>
                  <a:schemeClr val="tx1"/>
                </a:solidFill>
              </a:rPr>
              <a:t>Requires electronic submission of dispositions.</a:t>
            </a:r>
          </a:p>
          <a:p>
            <a:r>
              <a:rPr lang="en-US" dirty="0">
                <a:solidFill>
                  <a:schemeClr val="tx1"/>
                </a:solidFill>
              </a:rPr>
              <a:t>Requires submission no later than 3 business days after final disposition of criminal proceedings to TBI.</a:t>
            </a:r>
          </a:p>
          <a:p>
            <a:r>
              <a:rPr lang="en-US" dirty="0">
                <a:solidFill>
                  <a:schemeClr val="tx1"/>
                </a:solidFill>
              </a:rPr>
              <a:t>No need to email or send paper dispositions to the </a:t>
            </a:r>
            <a:r>
              <a:rPr lang="en-US" b="1" dirty="0">
                <a:solidFill>
                  <a:schemeClr val="tx1"/>
                </a:solidFill>
              </a:rPr>
              <a:t>Disposition Unit </a:t>
            </a:r>
            <a:r>
              <a:rPr lang="en-US" dirty="0">
                <a:solidFill>
                  <a:schemeClr val="tx1"/>
                </a:solidFill>
              </a:rPr>
              <a:t>if dispositions are being sent electronically.</a:t>
            </a:r>
          </a:p>
          <a:p>
            <a:pPr marR="0" lvl="0" algn="l" defTabSz="914400" rtl="0" eaLnBrk="1" fontAlgn="auto" latinLnBrk="0" hangingPunct="1">
              <a:lnSpc>
                <a:spcPct val="90000"/>
              </a:lnSpc>
              <a:spcBef>
                <a:spcPts val="1200"/>
              </a:spcBef>
              <a:spcAft>
                <a:spcPts val="200"/>
              </a:spcAft>
              <a:buClr>
                <a:srgbClr val="6F6F74"/>
              </a:buClr>
              <a:buSzPct val="100000"/>
              <a:tabLst/>
              <a:defRPr/>
            </a:pPr>
            <a:r>
              <a:rPr kumimoji="0" lang="en-US" sz="1500" b="0" i="0" u="none" strike="noStrike" kern="1200" cap="none" spc="0" normalizeH="0" baseline="0" noProof="0" dirty="0">
                <a:ln>
                  <a:noFill/>
                </a:ln>
                <a:solidFill>
                  <a:schemeClr val="tx1"/>
                </a:solidFill>
                <a:effectLst/>
                <a:uLnTx/>
                <a:uFillTx/>
                <a:latin typeface="Calibri" panose="020F0502020204030204"/>
                <a:ea typeface="+mn-ea"/>
                <a:cs typeface="+mn-cs"/>
              </a:rPr>
              <a:t>If you are not getting the State Control Number from your booking agency, please reach out to:</a:t>
            </a:r>
          </a:p>
          <a:p>
            <a:pPr marL="384048" marR="0" lvl="1" indent="-182880" algn="l" defTabSz="914400" rtl="0" eaLnBrk="1" fontAlgn="auto" latinLnBrk="0" hangingPunct="1">
              <a:lnSpc>
                <a:spcPct val="90000"/>
              </a:lnSpc>
              <a:spcBef>
                <a:spcPts val="0"/>
              </a:spcBef>
              <a:spcAft>
                <a:spcPts val="400"/>
              </a:spcAft>
              <a:buClr>
                <a:srgbClr val="6F6F74"/>
              </a:buClr>
              <a:buSzTx/>
              <a:buFont typeface="Arial" panose="020B0604020202020204" pitchFamily="34" charset="0"/>
              <a:buChar char="•"/>
              <a:tabLst/>
              <a:defRPr/>
            </a:pPr>
            <a:r>
              <a:rPr kumimoji="0" lang="en-US" sz="1500" b="0" i="0" u="none" strike="noStrike" kern="1200" cap="none" spc="0" normalizeH="0" baseline="0" noProof="0" dirty="0">
                <a:ln>
                  <a:noFill/>
                </a:ln>
                <a:solidFill>
                  <a:schemeClr val="tx1"/>
                </a:solidFill>
                <a:effectLst/>
                <a:uLnTx/>
                <a:uFillTx/>
                <a:latin typeface="Calibri" panose="020F0502020204030204"/>
                <a:ea typeface="+mn-ea"/>
                <a:cs typeface="+mn-cs"/>
              </a:rPr>
              <a:t>Holly Folsom (Holly.Folsom@tbi.tn.gov), </a:t>
            </a:r>
          </a:p>
          <a:p>
            <a:pPr marL="384048" marR="0" lvl="1" indent="-182880" algn="l" defTabSz="914400" rtl="0" eaLnBrk="1" fontAlgn="auto" latinLnBrk="0" hangingPunct="1">
              <a:lnSpc>
                <a:spcPct val="90000"/>
              </a:lnSpc>
              <a:spcBef>
                <a:spcPts val="0"/>
              </a:spcBef>
              <a:spcAft>
                <a:spcPts val="400"/>
              </a:spcAft>
              <a:buClr>
                <a:srgbClr val="6F6F74"/>
              </a:buClr>
              <a:buSzTx/>
              <a:buFont typeface="Arial" panose="020B0604020202020204" pitchFamily="34" charset="0"/>
              <a:buChar char="•"/>
              <a:tabLst/>
              <a:defRPr/>
            </a:pPr>
            <a:r>
              <a:rPr kumimoji="0" lang="en-US" sz="1500" b="0" i="0" u="none" strike="noStrike" kern="1200" cap="none" spc="0" normalizeH="0" baseline="0" noProof="0" dirty="0">
                <a:ln>
                  <a:noFill/>
                </a:ln>
                <a:solidFill>
                  <a:schemeClr val="tx1"/>
                </a:solidFill>
                <a:effectLst/>
                <a:uLnTx/>
                <a:uFillTx/>
                <a:latin typeface="Calibri" panose="020F0502020204030204"/>
                <a:ea typeface="+mn-ea"/>
                <a:cs typeface="+mn-cs"/>
              </a:rPr>
              <a:t>Heather Hurley (Heather.Hurley@tbi.tn.gov), or </a:t>
            </a:r>
          </a:p>
          <a:p>
            <a:pPr marL="384048" marR="0" lvl="1" indent="-182880" algn="l" defTabSz="914400" rtl="0" eaLnBrk="1" fontAlgn="auto" latinLnBrk="0" hangingPunct="1">
              <a:lnSpc>
                <a:spcPct val="90000"/>
              </a:lnSpc>
              <a:spcBef>
                <a:spcPts val="0"/>
              </a:spcBef>
              <a:spcAft>
                <a:spcPts val="400"/>
              </a:spcAft>
              <a:buClr>
                <a:srgbClr val="6F6F74"/>
              </a:buClr>
              <a:buSzTx/>
              <a:buFont typeface="Arial" panose="020B0604020202020204" pitchFamily="34" charset="0"/>
              <a:buChar char="•"/>
              <a:tabLst/>
              <a:defRPr/>
            </a:pPr>
            <a:r>
              <a:rPr kumimoji="0" lang="en-US" sz="1500" b="0" i="0" u="none" strike="noStrike" kern="1200" cap="none" spc="0" normalizeH="0" baseline="0" noProof="0" dirty="0">
                <a:ln>
                  <a:noFill/>
                </a:ln>
                <a:solidFill>
                  <a:schemeClr val="tx1"/>
                </a:solidFill>
                <a:effectLst/>
                <a:uLnTx/>
                <a:uFillTx/>
                <a:latin typeface="Calibri" panose="020F0502020204030204"/>
                <a:ea typeface="+mn-ea"/>
                <a:cs typeface="+mn-cs"/>
              </a:rPr>
              <a:t>Kenneth Blue (Kenneth.Blue@tbi.tn.gov).</a:t>
            </a:r>
          </a:p>
        </p:txBody>
      </p:sp>
      <p:sp>
        <p:nvSpPr>
          <p:cNvPr id="20" name="Rectangle 19">
            <a:extLst>
              <a:ext uri="{FF2B5EF4-FFF2-40B4-BE49-F238E27FC236}">
                <a16:creationId xmlns:a16="http://schemas.microsoft.com/office/drawing/2014/main" id="{BD5E068D-E677-4E1B-8CE2-8CE1826A1D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F9AD6E12-8A58-4D86-AACD-D58C4B256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a:extLst>
              <a:ext uri="{FF2B5EF4-FFF2-40B4-BE49-F238E27FC236}">
                <a16:creationId xmlns:a16="http://schemas.microsoft.com/office/drawing/2014/main" id="{BBF87F4A-9CA6-17F3-D375-0F93DE64F754}"/>
              </a:ext>
            </a:extLst>
          </p:cNvPr>
          <p:cNvPicPr>
            <a:picLocks noChangeAspect="1"/>
          </p:cNvPicPr>
          <p:nvPr/>
        </p:nvPicPr>
        <p:blipFill>
          <a:blip r:embed="rId3"/>
          <a:stretch>
            <a:fillRect/>
          </a:stretch>
        </p:blipFill>
        <p:spPr>
          <a:xfrm>
            <a:off x="1845086" y="541433"/>
            <a:ext cx="2787673" cy="3597767"/>
          </a:xfrm>
          <a:prstGeom prst="rect">
            <a:avLst/>
          </a:prstGeom>
          <a:ln>
            <a:solidFill>
              <a:schemeClr val="tx1"/>
            </a:solidFill>
          </a:ln>
        </p:spPr>
      </p:pic>
      <p:sp>
        <p:nvSpPr>
          <p:cNvPr id="15" name="TextBox 14">
            <a:extLst>
              <a:ext uri="{FF2B5EF4-FFF2-40B4-BE49-F238E27FC236}">
                <a16:creationId xmlns:a16="http://schemas.microsoft.com/office/drawing/2014/main" id="{FD6BAF35-BF30-A312-CDF2-5582591B7539}"/>
              </a:ext>
            </a:extLst>
          </p:cNvPr>
          <p:cNvSpPr txBox="1"/>
          <p:nvPr/>
        </p:nvSpPr>
        <p:spPr>
          <a:xfrm>
            <a:off x="0" y="-19854"/>
            <a:ext cx="8907237" cy="276999"/>
          </a:xfrm>
          <a:prstGeom prst="rect">
            <a:avLst/>
          </a:prstGeom>
          <a:noFill/>
        </p:spPr>
        <p:txBody>
          <a:bodyPr wrap="square">
            <a:spAutoFit/>
          </a:bodyPr>
          <a:lstStyle/>
          <a:p>
            <a:r>
              <a:rPr lang="en-US" sz="1200" dirty="0">
                <a:solidFill>
                  <a:srgbClr val="0070C0"/>
                </a:solidFill>
              </a:rPr>
              <a:t>.</a:t>
            </a:r>
          </a:p>
        </p:txBody>
      </p:sp>
      <p:pic>
        <p:nvPicPr>
          <p:cNvPr id="3" name="Picture 2">
            <a:extLst>
              <a:ext uri="{FF2B5EF4-FFF2-40B4-BE49-F238E27FC236}">
                <a16:creationId xmlns:a16="http://schemas.microsoft.com/office/drawing/2014/main" id="{B442C82E-77CF-0249-F626-DE918F10317B}"/>
              </a:ext>
            </a:extLst>
          </p:cNvPr>
          <p:cNvPicPr>
            <a:picLocks noChangeAspect="1"/>
          </p:cNvPicPr>
          <p:nvPr/>
        </p:nvPicPr>
        <p:blipFill>
          <a:blip r:embed="rId4"/>
          <a:stretch>
            <a:fillRect/>
          </a:stretch>
        </p:blipFill>
        <p:spPr>
          <a:xfrm>
            <a:off x="1560071" y="2403218"/>
            <a:ext cx="2775167" cy="3582755"/>
          </a:xfrm>
          <a:prstGeom prst="rect">
            <a:avLst/>
          </a:prstGeom>
        </p:spPr>
      </p:pic>
      <p:pic>
        <p:nvPicPr>
          <p:cNvPr id="7" name="Picture 6">
            <a:extLst>
              <a:ext uri="{FF2B5EF4-FFF2-40B4-BE49-F238E27FC236}">
                <a16:creationId xmlns:a16="http://schemas.microsoft.com/office/drawing/2014/main" id="{B02729C7-F6B1-32CC-6582-E903274C29CF}"/>
              </a:ext>
            </a:extLst>
          </p:cNvPr>
          <p:cNvPicPr>
            <a:picLocks noChangeAspect="1"/>
          </p:cNvPicPr>
          <p:nvPr/>
        </p:nvPicPr>
        <p:blipFill>
          <a:blip r:embed="rId5"/>
          <a:stretch>
            <a:fillRect/>
          </a:stretch>
        </p:blipFill>
        <p:spPr>
          <a:xfrm>
            <a:off x="363248" y="1360324"/>
            <a:ext cx="2787673" cy="3605708"/>
          </a:xfrm>
          <a:prstGeom prst="rect">
            <a:avLst/>
          </a:prstGeom>
          <a:ln>
            <a:solidFill>
              <a:schemeClr val="tx1"/>
            </a:solidFill>
          </a:ln>
        </p:spPr>
      </p:pic>
    </p:spTree>
    <p:extLst>
      <p:ext uri="{BB962C8B-B14F-4D97-AF65-F5344CB8AC3E}">
        <p14:creationId xmlns:p14="http://schemas.microsoft.com/office/powerpoint/2010/main" val="2491823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1FBD9ED-634D-4A6C-B5FE-A2D45EC48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A78A33AE-58B7-4282-8E4F-4824411525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1" name="Straight Connector 30">
            <a:extLst>
              <a:ext uri="{FF2B5EF4-FFF2-40B4-BE49-F238E27FC236}">
                <a16:creationId xmlns:a16="http://schemas.microsoft.com/office/drawing/2014/main" id="{4D4D9825-BF05-4FC7-94DE-0E7C866993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29149A8A-94BF-497D-AFCE-2F5384ACE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150A08-992F-C9C7-DC55-2A9B125B6B82}"/>
              </a:ext>
            </a:extLst>
          </p:cNvPr>
          <p:cNvSpPr>
            <a:spLocks noGrp="1"/>
          </p:cNvSpPr>
          <p:nvPr>
            <p:ph type="title"/>
          </p:nvPr>
        </p:nvSpPr>
        <p:spPr>
          <a:xfrm>
            <a:off x="481692" y="729348"/>
            <a:ext cx="2563257" cy="696684"/>
          </a:xfrm>
        </p:spPr>
        <p:txBody>
          <a:bodyPr vert="horz" lIns="91440" tIns="45720" rIns="91440" bIns="45720" rtlCol="0" anchor="t">
            <a:normAutofit/>
          </a:bodyPr>
          <a:lstStyle/>
          <a:p>
            <a:r>
              <a:rPr lang="en-US" sz="3700" dirty="0">
                <a:solidFill>
                  <a:schemeClr val="tx1">
                    <a:lumMod val="75000"/>
                    <a:lumOff val="25000"/>
                  </a:schemeClr>
                </a:solidFill>
                <a:uFill>
                  <a:solidFill>
                    <a:schemeClr val="tx2">
                      <a:lumMod val="20000"/>
                      <a:lumOff val="80000"/>
                    </a:schemeClr>
                  </a:solidFill>
                </a:uFill>
              </a:rPr>
              <a:t>FlexCheck</a:t>
            </a:r>
          </a:p>
        </p:txBody>
      </p:sp>
      <p:sp>
        <p:nvSpPr>
          <p:cNvPr id="4" name="Text Placeholder 3">
            <a:extLst>
              <a:ext uri="{FF2B5EF4-FFF2-40B4-BE49-F238E27FC236}">
                <a16:creationId xmlns:a16="http://schemas.microsoft.com/office/drawing/2014/main" id="{09158F38-4A53-2BEA-6E34-B989003B89BE}"/>
              </a:ext>
            </a:extLst>
          </p:cNvPr>
          <p:cNvSpPr>
            <a:spLocks noGrp="1"/>
          </p:cNvSpPr>
          <p:nvPr>
            <p:ph type="body" sz="half" idx="2"/>
          </p:nvPr>
        </p:nvSpPr>
        <p:spPr>
          <a:xfrm>
            <a:off x="578954" y="1266678"/>
            <a:ext cx="7669898" cy="1053864"/>
          </a:xfrm>
        </p:spPr>
        <p:txBody>
          <a:bodyPr vert="horz" lIns="0" tIns="45720" rIns="0" bIns="45720" rtlCol="0">
            <a:normAutofit lnSpcReduction="10000"/>
          </a:bodyPr>
          <a:lstStyle/>
          <a:p>
            <a:r>
              <a:rPr lang="en-US" dirty="0">
                <a:solidFill>
                  <a:schemeClr val="tx1">
                    <a:lumMod val="75000"/>
                    <a:lumOff val="25000"/>
                  </a:schemeClr>
                </a:solidFill>
              </a:rPr>
              <a:t>FlexCheck is a free encrypted web-based application that allows your court to electronically submit expungements and dispositions securely to TBI.</a:t>
            </a:r>
          </a:p>
          <a:p>
            <a:r>
              <a:rPr lang="en-US" dirty="0">
                <a:solidFill>
                  <a:schemeClr val="tx1">
                    <a:lumMod val="75000"/>
                    <a:lumOff val="25000"/>
                  </a:schemeClr>
                </a:solidFill>
              </a:rPr>
              <a:t>FlexCheck is currently being used by a total of 100 Municipal, General Sessions, and Circuit Courts across Tennessee.</a:t>
            </a:r>
          </a:p>
        </p:txBody>
      </p:sp>
      <p:sp>
        <p:nvSpPr>
          <p:cNvPr id="35" name="Rectangle 34">
            <a:extLst>
              <a:ext uri="{FF2B5EF4-FFF2-40B4-BE49-F238E27FC236}">
                <a16:creationId xmlns:a16="http://schemas.microsoft.com/office/drawing/2014/main" id="{EAEE9208-8461-49AC-86B1-56B04EB119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7" name="Rectangle 36">
            <a:extLst>
              <a:ext uri="{FF2B5EF4-FFF2-40B4-BE49-F238E27FC236}">
                <a16:creationId xmlns:a16="http://schemas.microsoft.com/office/drawing/2014/main" id="{C835124F-DEB9-4709-9BB0-78FC9113A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FCDF5105-60F2-645A-83B4-482D7ADE2FE2}"/>
              </a:ext>
            </a:extLst>
          </p:cNvPr>
          <p:cNvCxnSpPr>
            <a:cxnSpLocks/>
          </p:cNvCxnSpPr>
          <p:nvPr/>
        </p:nvCxnSpPr>
        <p:spPr>
          <a:xfrm>
            <a:off x="593814" y="1248808"/>
            <a:ext cx="2741569" cy="0"/>
          </a:xfrm>
          <a:prstGeom prst="line">
            <a:avLst/>
          </a:prstGeom>
          <a:ln w="3175"/>
        </p:spPr>
        <p:style>
          <a:lnRef idx="1">
            <a:schemeClr val="accent1"/>
          </a:lnRef>
          <a:fillRef idx="0">
            <a:schemeClr val="accent1"/>
          </a:fillRef>
          <a:effectRef idx="0">
            <a:schemeClr val="accent1"/>
          </a:effectRef>
          <a:fontRef idx="minor">
            <a:schemeClr val="tx1"/>
          </a:fontRef>
        </p:style>
      </p:cxnSp>
      <p:pic>
        <p:nvPicPr>
          <p:cNvPr id="11" name="Picture 10" descr="A map of tennessee showing different states&#10;&#10;Description automatically generated">
            <a:extLst>
              <a:ext uri="{FF2B5EF4-FFF2-40B4-BE49-F238E27FC236}">
                <a16:creationId xmlns:a16="http://schemas.microsoft.com/office/drawing/2014/main" id="{390ACE38-5337-293E-ED33-E70935D60B6B}"/>
              </a:ext>
            </a:extLst>
          </p:cNvPr>
          <p:cNvPicPr>
            <a:picLocks noChangeAspect="1"/>
          </p:cNvPicPr>
          <p:nvPr/>
        </p:nvPicPr>
        <p:blipFill rotWithShape="1">
          <a:blip r:embed="rId3"/>
          <a:srcRect t="25653"/>
          <a:stretch/>
        </p:blipFill>
        <p:spPr>
          <a:xfrm>
            <a:off x="481692" y="2581804"/>
            <a:ext cx="8163669" cy="3326009"/>
          </a:xfrm>
          <a:prstGeom prst="rect">
            <a:avLst/>
          </a:prstGeom>
        </p:spPr>
      </p:pic>
    </p:spTree>
    <p:extLst>
      <p:ext uri="{BB962C8B-B14F-4D97-AF65-F5344CB8AC3E}">
        <p14:creationId xmlns:p14="http://schemas.microsoft.com/office/powerpoint/2010/main" val="1121004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FBD9ED-634D-4A6C-B5FE-A2D45EC48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A78A33AE-58B7-4282-8E4F-4824411525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4D4D9825-BF05-4FC7-94DE-0E7C866993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4D33442-D148-4775-BF80-91F053E57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150A08-992F-C9C7-DC55-2A9B125B6B82}"/>
              </a:ext>
            </a:extLst>
          </p:cNvPr>
          <p:cNvSpPr>
            <a:spLocks noGrp="1"/>
          </p:cNvSpPr>
          <p:nvPr>
            <p:ph type="title"/>
          </p:nvPr>
        </p:nvSpPr>
        <p:spPr>
          <a:xfrm>
            <a:off x="4808763" y="634946"/>
            <a:ext cx="3845379" cy="1450757"/>
          </a:xfrm>
        </p:spPr>
        <p:txBody>
          <a:bodyPr vert="horz" lIns="91440" tIns="45720" rIns="91440" bIns="45720" rtlCol="0" anchor="b">
            <a:normAutofit/>
          </a:bodyPr>
          <a:lstStyle/>
          <a:p>
            <a:r>
              <a:rPr lang="en-US" sz="3700">
                <a:solidFill>
                  <a:schemeClr val="tx1">
                    <a:lumMod val="75000"/>
                    <a:lumOff val="25000"/>
                  </a:schemeClr>
                </a:solidFill>
              </a:rPr>
              <a:t>Access to Online Court Records</a:t>
            </a:r>
            <a:endParaRPr lang="en-US" sz="3700" dirty="0">
              <a:solidFill>
                <a:schemeClr val="tx1">
                  <a:lumMod val="75000"/>
                  <a:lumOff val="25000"/>
                </a:schemeClr>
              </a:solidFill>
            </a:endParaRPr>
          </a:p>
        </p:txBody>
      </p:sp>
      <p:cxnSp>
        <p:nvCxnSpPr>
          <p:cNvPr id="18" name="Straight Connector 17">
            <a:extLst>
              <a:ext uri="{FF2B5EF4-FFF2-40B4-BE49-F238E27FC236}">
                <a16:creationId xmlns:a16="http://schemas.microsoft.com/office/drawing/2014/main" id="{E8EF2C47-53DA-4F9F-918A-F6057C8EB8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09158F38-4A53-2BEA-6E34-B989003B89BE}"/>
              </a:ext>
            </a:extLst>
          </p:cNvPr>
          <p:cNvSpPr>
            <a:spLocks noGrp="1"/>
          </p:cNvSpPr>
          <p:nvPr>
            <p:ph type="body" sz="half" idx="2"/>
          </p:nvPr>
        </p:nvSpPr>
        <p:spPr>
          <a:xfrm>
            <a:off x="4808763" y="2198914"/>
            <a:ext cx="3845379" cy="3670180"/>
          </a:xfrm>
        </p:spPr>
        <p:txBody>
          <a:bodyPr vert="horz" lIns="0" tIns="45720" rIns="0" bIns="45720" rtlCol="0">
            <a:normAutofit/>
          </a:bodyPr>
          <a:lstStyle/>
          <a:p>
            <a:r>
              <a:rPr lang="en-US" dirty="0">
                <a:solidFill>
                  <a:schemeClr val="tx1">
                    <a:lumMod val="75000"/>
                    <a:lumOff val="25000"/>
                  </a:schemeClr>
                </a:solidFill>
              </a:rPr>
              <a:t>If your court has online records, TBI would love to have access to them. It saves time for your clerks because they won’t have to answer our emails or phone calls when we are trying to update disposition information or clarify a defendant’s court records.</a:t>
            </a:r>
          </a:p>
          <a:p>
            <a:r>
              <a:rPr lang="en-US" dirty="0">
                <a:solidFill>
                  <a:schemeClr val="tx1">
                    <a:lumMod val="75000"/>
                    <a:lumOff val="25000"/>
                  </a:schemeClr>
                </a:solidFill>
              </a:rPr>
              <a:t>A frequent reason for our requests is for firearms transactions. In 2022 we processed 3,158 requests. January through August of 2023 we processed 3,267. If you have online records we can usually get all the information we need without reaching out to your clerks.</a:t>
            </a:r>
          </a:p>
        </p:txBody>
      </p:sp>
      <p:sp>
        <p:nvSpPr>
          <p:cNvPr id="20" name="Rectangle 19">
            <a:extLst>
              <a:ext uri="{FF2B5EF4-FFF2-40B4-BE49-F238E27FC236}">
                <a16:creationId xmlns:a16="http://schemas.microsoft.com/office/drawing/2014/main" id="{BD5E068D-E677-4E1B-8CE2-8CE1826A1D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F9AD6E12-8A58-4D86-AACD-D58C4B256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 name="Picture 5" descr="A magnifying glass on a computer keyboard&#10;&#10;Description automatically generated">
            <a:extLst>
              <a:ext uri="{FF2B5EF4-FFF2-40B4-BE49-F238E27FC236}">
                <a16:creationId xmlns:a16="http://schemas.microsoft.com/office/drawing/2014/main" id="{5572FD83-9A9F-FEFD-A70B-FBF6C6F78AF7}"/>
              </a:ext>
            </a:extLst>
          </p:cNvPr>
          <p:cNvPicPr>
            <a:picLocks noChangeAspect="1"/>
          </p:cNvPicPr>
          <p:nvPr/>
        </p:nvPicPr>
        <p:blipFill>
          <a:blip r:embed="rId3"/>
          <a:stretch>
            <a:fillRect/>
          </a:stretch>
        </p:blipFill>
        <p:spPr>
          <a:xfrm>
            <a:off x="274138" y="2319503"/>
            <a:ext cx="4358621" cy="3140771"/>
          </a:xfrm>
          <a:prstGeom prst="rect">
            <a:avLst/>
          </a:prstGeom>
        </p:spPr>
      </p:pic>
    </p:spTree>
    <p:extLst>
      <p:ext uri="{BB962C8B-B14F-4D97-AF65-F5344CB8AC3E}">
        <p14:creationId xmlns:p14="http://schemas.microsoft.com/office/powerpoint/2010/main" val="4111516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1DFEC0F-86E5-18B9-A8DC-AE795AB431A9}"/>
              </a:ext>
            </a:extLst>
          </p:cNvPr>
          <p:cNvSpPr>
            <a:spLocks noGrp="1"/>
          </p:cNvSpPr>
          <p:nvPr>
            <p:ph type="title"/>
          </p:nvPr>
        </p:nvSpPr>
        <p:spPr/>
        <p:txBody>
          <a:bodyPr>
            <a:normAutofit/>
          </a:bodyPr>
          <a:lstStyle/>
          <a:p>
            <a:r>
              <a:rPr lang="en-US" sz="3200" dirty="0"/>
              <a:t>Amendments to Tenn. Code. Ann. 40-32-101</a:t>
            </a:r>
          </a:p>
        </p:txBody>
      </p:sp>
      <p:sp>
        <p:nvSpPr>
          <p:cNvPr id="8" name="Content Placeholder 7">
            <a:extLst>
              <a:ext uri="{FF2B5EF4-FFF2-40B4-BE49-F238E27FC236}">
                <a16:creationId xmlns:a16="http://schemas.microsoft.com/office/drawing/2014/main" id="{4D76AAB2-34D8-BB6B-CE5F-22542F1A7F47}"/>
              </a:ext>
            </a:extLst>
          </p:cNvPr>
          <p:cNvSpPr>
            <a:spLocks noGrp="1"/>
          </p:cNvSpPr>
          <p:nvPr>
            <p:ph sz="half" idx="1"/>
          </p:nvPr>
        </p:nvSpPr>
        <p:spPr>
          <a:xfrm>
            <a:off x="766607" y="1845735"/>
            <a:ext cx="3703320" cy="4023360"/>
          </a:xfrm>
        </p:spPr>
        <p:txBody>
          <a:bodyPr>
            <a:noAutofit/>
          </a:bodyPr>
          <a:lstStyle/>
          <a:p>
            <a:pPr>
              <a:spcBef>
                <a:spcPts val="0"/>
              </a:spcBef>
            </a:pPr>
            <a:r>
              <a:rPr lang="en-US" sz="1500" b="1" dirty="0"/>
              <a:t>Public Chapter 43</a:t>
            </a:r>
          </a:p>
          <a:p>
            <a:pPr>
              <a:spcBef>
                <a:spcPts val="0"/>
              </a:spcBef>
            </a:pPr>
            <a:r>
              <a:rPr lang="en-US" sz="1500" dirty="0"/>
              <a:t>Requires State Control Number on all Expungement Orders.</a:t>
            </a:r>
          </a:p>
          <a:p>
            <a:pPr>
              <a:spcBef>
                <a:spcPts val="0"/>
              </a:spcBef>
            </a:pPr>
            <a:endParaRPr lang="en-US" sz="1500" dirty="0"/>
          </a:p>
          <a:p>
            <a:r>
              <a:rPr lang="en-US" sz="1500" b="1" dirty="0"/>
              <a:t>Public Chapter 315</a:t>
            </a:r>
          </a:p>
          <a:p>
            <a:pPr>
              <a:spcBef>
                <a:spcPts val="0"/>
              </a:spcBef>
            </a:pPr>
            <a:r>
              <a:rPr lang="en-US" sz="1500" dirty="0"/>
              <a:t>Illegal registration or voting conviction now eligible for expungement.</a:t>
            </a:r>
          </a:p>
          <a:p>
            <a:r>
              <a:rPr lang="en-US" sz="1500" dirty="0"/>
              <a:t>15 years after completion of sentence.</a:t>
            </a:r>
          </a:p>
          <a:p>
            <a:endParaRPr lang="en-US" sz="1500" dirty="0"/>
          </a:p>
          <a:p>
            <a:r>
              <a:rPr lang="en-US" sz="1500" b="1" dirty="0"/>
              <a:t>Public Chapter 330</a:t>
            </a:r>
          </a:p>
          <a:p>
            <a:pPr>
              <a:spcBef>
                <a:spcPts val="0"/>
              </a:spcBef>
            </a:pPr>
            <a:r>
              <a:rPr lang="en-US" sz="1500" dirty="0"/>
              <a:t>Abatement by death is eligible for expungement under (a)(1)(A).</a:t>
            </a:r>
          </a:p>
          <a:p>
            <a:r>
              <a:rPr lang="en-US" sz="1500" dirty="0"/>
              <a:t>Personal representative may file.</a:t>
            </a:r>
          </a:p>
        </p:txBody>
      </p:sp>
      <p:sp>
        <p:nvSpPr>
          <p:cNvPr id="9" name="Content Placeholder 8">
            <a:extLst>
              <a:ext uri="{FF2B5EF4-FFF2-40B4-BE49-F238E27FC236}">
                <a16:creationId xmlns:a16="http://schemas.microsoft.com/office/drawing/2014/main" id="{1722004B-160C-36C7-C510-D24852B00202}"/>
              </a:ext>
            </a:extLst>
          </p:cNvPr>
          <p:cNvSpPr>
            <a:spLocks noGrp="1"/>
          </p:cNvSpPr>
          <p:nvPr>
            <p:ph sz="half" idx="2"/>
          </p:nvPr>
        </p:nvSpPr>
        <p:spPr>
          <a:xfrm>
            <a:off x="4663440" y="1845735"/>
            <a:ext cx="3703320" cy="4023360"/>
          </a:xfrm>
        </p:spPr>
        <p:txBody>
          <a:bodyPr>
            <a:normAutofit/>
          </a:bodyPr>
          <a:lstStyle/>
          <a:p>
            <a:r>
              <a:rPr lang="en-US" sz="1500" b="1" dirty="0"/>
              <a:t>Public Chapter 392</a:t>
            </a:r>
          </a:p>
          <a:p>
            <a:pPr>
              <a:spcBef>
                <a:spcPts val="0"/>
              </a:spcBef>
            </a:pPr>
            <a:r>
              <a:rPr lang="en-US" sz="1500" dirty="0"/>
              <a:t>Created an expungement certificate for certain offenses.</a:t>
            </a:r>
          </a:p>
          <a:p>
            <a:r>
              <a:rPr lang="en-US" sz="1500" dirty="0"/>
              <a:t>Created an expungement for arrest record if no history of arrest in the court’s records.</a:t>
            </a:r>
          </a:p>
          <a:p>
            <a:r>
              <a:rPr lang="en-US" sz="1500" dirty="0"/>
              <a:t>Effective April 21, 2023*.</a:t>
            </a:r>
          </a:p>
          <a:p>
            <a:endParaRPr lang="en-US" dirty="0"/>
          </a:p>
        </p:txBody>
      </p:sp>
    </p:spTree>
    <p:extLst>
      <p:ext uri="{BB962C8B-B14F-4D97-AF65-F5344CB8AC3E}">
        <p14:creationId xmlns:p14="http://schemas.microsoft.com/office/powerpoint/2010/main" val="2819727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FBD9ED-634D-4A6C-B5FE-A2D45EC48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A78A33AE-58B7-4282-8E4F-4824411525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4D4D9825-BF05-4FC7-94DE-0E7C866993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4D33442-D148-4775-BF80-91F053E57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150A08-992F-C9C7-DC55-2A9B125B6B82}"/>
              </a:ext>
            </a:extLst>
          </p:cNvPr>
          <p:cNvSpPr>
            <a:spLocks noGrp="1"/>
          </p:cNvSpPr>
          <p:nvPr>
            <p:ph type="title"/>
          </p:nvPr>
        </p:nvSpPr>
        <p:spPr>
          <a:xfrm>
            <a:off x="4808763" y="634946"/>
            <a:ext cx="3845379" cy="1450757"/>
          </a:xfrm>
        </p:spPr>
        <p:txBody>
          <a:bodyPr vert="horz" lIns="91440" tIns="45720" rIns="91440" bIns="45720" rtlCol="0" anchor="b">
            <a:normAutofit/>
          </a:bodyPr>
          <a:lstStyle/>
          <a:p>
            <a:r>
              <a:rPr lang="en-US" sz="3700" dirty="0">
                <a:solidFill>
                  <a:schemeClr val="tx1">
                    <a:lumMod val="75000"/>
                    <a:lumOff val="25000"/>
                  </a:schemeClr>
                </a:solidFill>
              </a:rPr>
              <a:t>Expunction Certificate</a:t>
            </a:r>
          </a:p>
        </p:txBody>
      </p:sp>
      <p:cxnSp>
        <p:nvCxnSpPr>
          <p:cNvPr id="18" name="Straight Connector 17">
            <a:extLst>
              <a:ext uri="{FF2B5EF4-FFF2-40B4-BE49-F238E27FC236}">
                <a16:creationId xmlns:a16="http://schemas.microsoft.com/office/drawing/2014/main" id="{E8EF2C47-53DA-4F9F-918A-F6057C8EB8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09158F38-4A53-2BEA-6E34-B989003B89BE}"/>
              </a:ext>
            </a:extLst>
          </p:cNvPr>
          <p:cNvSpPr>
            <a:spLocks noGrp="1"/>
          </p:cNvSpPr>
          <p:nvPr>
            <p:ph type="body" sz="half" idx="2"/>
          </p:nvPr>
        </p:nvSpPr>
        <p:spPr>
          <a:xfrm>
            <a:off x="4808763" y="2198914"/>
            <a:ext cx="3845379" cy="3670180"/>
          </a:xfrm>
        </p:spPr>
        <p:txBody>
          <a:bodyPr vert="horz" lIns="0" tIns="45720" rIns="0" bIns="45720" rtlCol="0">
            <a:normAutofit/>
          </a:bodyPr>
          <a:lstStyle/>
          <a:p>
            <a:r>
              <a:rPr lang="en-US" dirty="0">
                <a:solidFill>
                  <a:schemeClr val="tx1">
                    <a:lumMod val="75000"/>
                    <a:lumOff val="25000"/>
                  </a:schemeClr>
                </a:solidFill>
              </a:rPr>
              <a:t>Conviction, Human Trafficking, and Diversion Expungements signed January 1, 2024 and after must be submitted with an expunction certificate reflecting that a </a:t>
            </a:r>
            <a:r>
              <a:rPr lang="en-US" b="1" dirty="0">
                <a:solidFill>
                  <a:schemeClr val="tx1">
                    <a:lumMod val="75000"/>
                    <a:lumOff val="25000"/>
                  </a:schemeClr>
                </a:solidFill>
              </a:rPr>
              <a:t>charge</a:t>
            </a:r>
            <a:r>
              <a:rPr lang="en-US" dirty="0">
                <a:solidFill>
                  <a:schemeClr val="tx1">
                    <a:lumMod val="75000"/>
                    <a:lumOff val="25000"/>
                  </a:schemeClr>
                </a:solidFill>
              </a:rPr>
              <a:t> is eligible for expungement.</a:t>
            </a:r>
          </a:p>
          <a:p>
            <a:r>
              <a:rPr lang="en-US" dirty="0">
                <a:solidFill>
                  <a:schemeClr val="tx1">
                    <a:lumMod val="75000"/>
                    <a:lumOff val="25000"/>
                  </a:schemeClr>
                </a:solidFill>
              </a:rPr>
              <a:t>As the deadline approaches, please reach out to TBI.Expungement@tbi.tn.gov if you have questions.</a:t>
            </a:r>
          </a:p>
          <a:p>
            <a:r>
              <a:rPr lang="en-US" i="1" dirty="0">
                <a:solidFill>
                  <a:schemeClr val="tx1">
                    <a:lumMod val="75000"/>
                    <a:lumOff val="25000"/>
                  </a:schemeClr>
                </a:solidFill>
              </a:rPr>
              <a:t>**The form shown here is a working mock-up and will not be the final form.</a:t>
            </a:r>
          </a:p>
        </p:txBody>
      </p:sp>
      <p:sp>
        <p:nvSpPr>
          <p:cNvPr id="20" name="Rectangle 19">
            <a:extLst>
              <a:ext uri="{FF2B5EF4-FFF2-40B4-BE49-F238E27FC236}">
                <a16:creationId xmlns:a16="http://schemas.microsoft.com/office/drawing/2014/main" id="{BD5E068D-E677-4E1B-8CE2-8CE1826A1D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F9AD6E12-8A58-4D86-AACD-D58C4B256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a:extLst>
              <a:ext uri="{FF2B5EF4-FFF2-40B4-BE49-F238E27FC236}">
                <a16:creationId xmlns:a16="http://schemas.microsoft.com/office/drawing/2014/main" id="{2BC2EE4C-1EB7-1448-27F6-E339BA102AC1}"/>
              </a:ext>
            </a:extLst>
          </p:cNvPr>
          <p:cNvPicPr>
            <a:picLocks noChangeAspect="1"/>
          </p:cNvPicPr>
          <p:nvPr/>
        </p:nvPicPr>
        <p:blipFill>
          <a:blip r:embed="rId3"/>
          <a:stretch>
            <a:fillRect/>
          </a:stretch>
        </p:blipFill>
        <p:spPr>
          <a:xfrm>
            <a:off x="188163" y="590185"/>
            <a:ext cx="4474979" cy="5278909"/>
          </a:xfrm>
          <a:prstGeom prst="rect">
            <a:avLst/>
          </a:prstGeom>
        </p:spPr>
      </p:pic>
    </p:spTree>
    <p:extLst>
      <p:ext uri="{BB962C8B-B14F-4D97-AF65-F5344CB8AC3E}">
        <p14:creationId xmlns:p14="http://schemas.microsoft.com/office/powerpoint/2010/main" val="3100946536"/>
      </p:ext>
    </p:extLst>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80109903223044BB79E5AE7C8A95E02" ma:contentTypeVersion="14" ma:contentTypeDescription="Create a new document." ma:contentTypeScope="" ma:versionID="5dcf0a71e5b554571e060510f878dd4d">
  <xsd:schema xmlns:xsd="http://www.w3.org/2001/XMLSchema" xmlns:xs="http://www.w3.org/2001/XMLSchema" xmlns:p="http://schemas.microsoft.com/office/2006/metadata/properties" xmlns:ns3="41294df6-4022-4c51-9d73-84735f58c7ea" xmlns:ns4="5146e24a-7861-4daa-b7ae-13eb59235a31" targetNamespace="http://schemas.microsoft.com/office/2006/metadata/properties" ma:root="true" ma:fieldsID="d76a35fe9b71c8b9aa23b03936965e24" ns3:_="" ns4:_="">
    <xsd:import namespace="41294df6-4022-4c51-9d73-84735f58c7ea"/>
    <xsd:import namespace="5146e24a-7861-4daa-b7ae-13eb59235a31"/>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ObjectDetectorVersion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294df6-4022-4c51-9d73-84735f58c7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4" nillable="true" ma:displayName="MediaServiceObjectDetectorVersions" ma:description="" ma:hidden="true" ma:indexed="true" ma:internalName="MediaServiceObjectDetectorVersions"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46e24a-7861-4daa-b7ae-13eb59235a3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41294df6-4022-4c51-9d73-84735f58c7ea" xsi:nil="true"/>
  </documentManagement>
</p:properties>
</file>

<file path=customXml/itemProps1.xml><?xml version="1.0" encoding="utf-8"?>
<ds:datastoreItem xmlns:ds="http://schemas.openxmlformats.org/officeDocument/2006/customXml" ds:itemID="{C646555F-5EBA-43E8-B8E8-3FFCD27DCC74}">
  <ds:schemaRefs>
    <ds:schemaRef ds:uri="http://schemas.microsoft.com/sharepoint/v3/contenttype/forms"/>
  </ds:schemaRefs>
</ds:datastoreItem>
</file>

<file path=customXml/itemProps2.xml><?xml version="1.0" encoding="utf-8"?>
<ds:datastoreItem xmlns:ds="http://schemas.openxmlformats.org/officeDocument/2006/customXml" ds:itemID="{E1FAAC7C-E23B-472B-8DC6-B16970C259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294df6-4022-4c51-9d73-84735f58c7ea"/>
    <ds:schemaRef ds:uri="5146e24a-7861-4daa-b7ae-13eb59235a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3E0D64-D3F1-46A3-8A06-180F39EA4696}">
  <ds:schemaRefs>
    <ds:schemaRef ds:uri="41294df6-4022-4c51-9d73-84735f58c7ea"/>
    <ds:schemaRef ds:uri="http://purl.org/dc/dcmitype/"/>
    <ds:schemaRef ds:uri="http://schemas.microsoft.com/office/2006/documentManagement/types"/>
    <ds:schemaRef ds:uri="5146e24a-7861-4daa-b7ae-13eb59235a31"/>
    <ds:schemaRef ds:uri="http://schemas.microsoft.com/office/2006/metadata/properties"/>
    <ds:schemaRef ds:uri="http://purl.org/dc/elements/1.1/"/>
    <ds:schemaRef ds:uri="http://www.w3.org/XML/1998/namespace"/>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Retrospect</Template>
  <TotalTime>6166</TotalTime>
  <Words>2547</Words>
  <Application>Microsoft Office PowerPoint</Application>
  <PresentationFormat>On-screen Show (4:3)</PresentationFormat>
  <Paragraphs>221</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Retrospect</vt:lpstr>
      <vt:lpstr>Expungements, Dispositions, &amp; More</vt:lpstr>
      <vt:lpstr>Form to Update Arrest Information</vt:lpstr>
      <vt:lpstr>Superseding Indictments</vt:lpstr>
      <vt:lpstr>Granted Diversions</vt:lpstr>
      <vt:lpstr>Dispositions</vt:lpstr>
      <vt:lpstr>FlexCheck</vt:lpstr>
      <vt:lpstr>Access to Online Court Records</vt:lpstr>
      <vt:lpstr>Amendments to Tenn. Code. Ann. 40-32-101</vt:lpstr>
      <vt:lpstr>Expunction Certificate</vt:lpstr>
      <vt:lpstr>Updated Expungement Form</vt:lpstr>
      <vt:lpstr>Updated Partial Removal Form</vt:lpstr>
      <vt:lpstr>Relief from Firearms Disabilities</vt:lpstr>
      <vt:lpstr>Contact Info</vt:lpstr>
      <vt:lpstr>Helpful TBI Links</vt:lpstr>
      <vt:lpstr>Helpful TBI Links (continued)</vt:lpstr>
      <vt:lpstr>Other Helpful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Folsom</dc:creator>
  <cp:lastModifiedBy>Holly Folsom</cp:lastModifiedBy>
  <cp:revision>45</cp:revision>
  <dcterms:created xsi:type="dcterms:W3CDTF">2023-08-18T20:12:44Z</dcterms:created>
  <dcterms:modified xsi:type="dcterms:W3CDTF">2024-05-06T13:07:31Z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0x010100080109903223044BB79E5AE7C8A95E02</vt:lpwstr>
  </property>
</Properties>
</file>