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i11042\Desktop\Powerpoint Templates\UCP ppt template\UCP ppt template backgroun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small" baseline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609600"/>
          </a:xfrm>
        </p:spPr>
        <p:txBody>
          <a:bodyPr/>
          <a:lstStyle>
            <a:lvl1pPr marL="0" indent="0" algn="ctr">
              <a:buNone/>
              <a:defRPr cap="small" baseline="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01600" y="6629401"/>
            <a:ext cx="123952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2" descr="F:\SHARED\IICC11CO\Images\LOGOS\Treasury Logo Transparent Bkg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116" y="5943601"/>
            <a:ext cx="2475385" cy="61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1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54076"/>
            <a:ext cx="2743200" cy="5165725"/>
          </a:xfrm>
        </p:spPr>
        <p:txBody>
          <a:bodyPr vert="eaVert"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54076"/>
            <a:ext cx="8026400" cy="51657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700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004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27238"/>
            <a:ext cx="5384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27238"/>
            <a:ext cx="53848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6629401"/>
            <a:ext cx="508000" cy="244475"/>
          </a:xfrm>
        </p:spPr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510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90800"/>
            <a:ext cx="5386917" cy="3429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510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90800"/>
            <a:ext cx="5389033" cy="3429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1023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105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38338"/>
            <a:ext cx="4011084" cy="4081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05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7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i11042\Desktop\Powerpoint Templates\UCP ppt template\UCP ppt template background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1" cy="68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27238"/>
            <a:ext cx="10972800" cy="404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01600" y="6629401"/>
            <a:ext cx="12395200" cy="3048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629401"/>
            <a:ext cx="508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0B624D7E-EE45-4584-A8F7-40D57EA3739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F:\SHARED\IICC11CO\Images\LOGOS\Treasury Logo Transparent Bkg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6070136"/>
            <a:ext cx="1968500" cy="49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2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reasury.tn.gov/unclaim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nclaimed property: beginning to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9850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</a:t>
            </a:r>
            <a:r>
              <a:rPr lang="en-US" dirty="0" smtClean="0"/>
              <a:t>ohn </a:t>
            </a:r>
            <a:r>
              <a:rPr lang="en-US" dirty="0" err="1" smtClean="0"/>
              <a:t>gabriel</a:t>
            </a:r>
            <a:r>
              <a:rPr lang="en-US" dirty="0" smtClean="0"/>
              <a:t>, director</a:t>
            </a:r>
          </a:p>
          <a:p>
            <a:r>
              <a:rPr lang="en-US" dirty="0"/>
              <a:t>d</a:t>
            </a:r>
            <a:r>
              <a:rPr lang="en-US" dirty="0" smtClean="0"/>
              <a:t>ivision of </a:t>
            </a:r>
            <a:r>
              <a:rPr lang="en-US" dirty="0"/>
              <a:t>u</a:t>
            </a:r>
            <a:r>
              <a:rPr lang="en-US" dirty="0" smtClean="0"/>
              <a:t>nclaimed property</a:t>
            </a:r>
          </a:p>
        </p:txBody>
      </p:sp>
    </p:spTree>
    <p:extLst>
      <p:ext uri="{BB962C8B-B14F-4D97-AF65-F5344CB8AC3E}">
        <p14:creationId xmlns:p14="http://schemas.microsoft.com/office/powerpoint/2010/main" val="3359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your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your outstanding checks</a:t>
            </a:r>
          </a:p>
          <a:p>
            <a:endParaRPr lang="en-US" dirty="0"/>
          </a:p>
          <a:p>
            <a:r>
              <a:rPr lang="en-US" dirty="0" smtClean="0"/>
              <a:t>Checks that have been written off?</a:t>
            </a:r>
          </a:p>
          <a:p>
            <a:endParaRPr lang="en-US" dirty="0"/>
          </a:p>
          <a:p>
            <a:r>
              <a:rPr lang="en-US" dirty="0" smtClean="0"/>
              <a:t>Internal – Payroll</a:t>
            </a:r>
          </a:p>
          <a:p>
            <a:r>
              <a:rPr lang="en-US" dirty="0" smtClean="0"/>
              <a:t>External – Customer Refunds, Vendor Checks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Agents</a:t>
            </a:r>
            <a:endParaRPr lang="en-US" dirty="0"/>
          </a:p>
        </p:txBody>
      </p:sp>
      <p:pic>
        <p:nvPicPr>
          <p:cNvPr id="4" name="Picture 3" descr="Top 10 Mistakes Preachers Make Preaching Story | Biblical Preach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48" y="1738187"/>
            <a:ext cx="4105563" cy="29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</a:t>
            </a:r>
            <a:r>
              <a:rPr lang="en-US" dirty="0" err="1" smtClean="0"/>
              <a:t>Dilligence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sooner than 180 days</a:t>
            </a:r>
          </a:p>
          <a:p>
            <a:r>
              <a:rPr lang="en-US" dirty="0" smtClean="0"/>
              <a:t>Must wait at least 60 days</a:t>
            </a:r>
          </a:p>
          <a:p>
            <a:r>
              <a:rPr lang="en-US" dirty="0" smtClean="0"/>
              <a:t>Must contains specific info</a:t>
            </a:r>
          </a:p>
          <a:p>
            <a:pPr lvl="1"/>
            <a:r>
              <a:rPr lang="en-US" dirty="0" smtClean="0"/>
              <a:t>What is it</a:t>
            </a:r>
          </a:p>
          <a:p>
            <a:pPr lvl="1"/>
            <a:r>
              <a:rPr lang="en-US" dirty="0" smtClean="0"/>
              <a:t>If they don’t respond it will be turned over to the State</a:t>
            </a:r>
          </a:p>
          <a:p>
            <a:pPr lvl="1"/>
            <a:r>
              <a:rPr lang="en-US" dirty="0" smtClean="0"/>
              <a:t>Provide instructions to prevent property from being reported</a:t>
            </a:r>
          </a:p>
          <a:p>
            <a:pPr lvl="1"/>
            <a:r>
              <a:rPr lang="en-US" dirty="0" smtClean="0"/>
              <a:t>TCA 66-29-128 &amp; 129</a:t>
            </a:r>
            <a:endParaRPr lang="en-US" dirty="0"/>
          </a:p>
        </p:txBody>
      </p:sp>
      <p:pic>
        <p:nvPicPr>
          <p:cNvPr id="4" name="Picture 3" descr="&lt;strong&gt;Hey, You Guys&lt;/strong&gt;! Richard Donner Says ‘Goonies’ Sequel Is Happen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6" y="1822101"/>
            <a:ext cx="4117570" cy="22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712" y="2360814"/>
            <a:ext cx="8822575" cy="34100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 be an approved NAUPA file</a:t>
            </a:r>
          </a:p>
          <a:p>
            <a:endParaRPr lang="en-US" dirty="0" smtClean="0"/>
          </a:p>
          <a:p>
            <a:r>
              <a:rPr lang="en-US" dirty="0" smtClean="0"/>
              <a:t>Software: Free or $$$</a:t>
            </a:r>
          </a:p>
          <a:p>
            <a:endParaRPr lang="en-US" dirty="0" smtClean="0"/>
          </a:p>
          <a:p>
            <a:r>
              <a:rPr lang="en-US" dirty="0" smtClean="0"/>
              <a:t>Create your own file</a:t>
            </a:r>
          </a:p>
          <a:p>
            <a:endParaRPr lang="en-US" dirty="0"/>
          </a:p>
          <a:p>
            <a:r>
              <a:rPr lang="en-US" dirty="0" smtClean="0"/>
              <a:t>Contains list of property and who it belongs too</a:t>
            </a:r>
          </a:p>
        </p:txBody>
      </p:sp>
    </p:spTree>
    <p:extLst>
      <p:ext uri="{BB962C8B-B14F-4D97-AF65-F5344CB8AC3E}">
        <p14:creationId xmlns:p14="http://schemas.microsoft.com/office/powerpoint/2010/main" val="31271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ReportItTN.gov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Upload your file here</a:t>
            </a:r>
          </a:p>
          <a:p>
            <a:endParaRPr lang="en-US" dirty="0"/>
          </a:p>
          <a:p>
            <a:r>
              <a:rPr lang="en-US" dirty="0" smtClean="0"/>
              <a:t>Pay through this web portal</a:t>
            </a:r>
          </a:p>
          <a:p>
            <a:endParaRPr lang="en-US" dirty="0"/>
          </a:p>
          <a:p>
            <a:r>
              <a:rPr lang="en-US" dirty="0" smtClean="0"/>
              <a:t>Online instructions / tutorials</a:t>
            </a:r>
          </a:p>
          <a:p>
            <a:endParaRPr lang="en-US" dirty="0"/>
          </a:p>
          <a:p>
            <a:r>
              <a:rPr lang="en-US" dirty="0" smtClean="0"/>
              <a:t>Just Say No to “Mail”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05" y="2346960"/>
            <a:ext cx="5048250" cy="301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Audits</a:t>
            </a:r>
          </a:p>
          <a:p>
            <a:endParaRPr lang="en-US" dirty="0"/>
          </a:p>
          <a:p>
            <a:r>
              <a:rPr lang="en-US" dirty="0" smtClean="0"/>
              <a:t>CDA</a:t>
            </a:r>
          </a:p>
          <a:p>
            <a:endParaRPr lang="en-US" dirty="0"/>
          </a:p>
          <a:p>
            <a:r>
              <a:rPr lang="en-US" dirty="0" smtClean="0"/>
              <a:t>Penalties</a:t>
            </a:r>
            <a:endParaRPr lang="en-US" dirty="0"/>
          </a:p>
        </p:txBody>
      </p:sp>
      <p:pic>
        <p:nvPicPr>
          <p:cNvPr id="4" name="Picture 3" descr="2011-03-05_&lt;strong&gt;auditor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84" y="1754447"/>
            <a:ext cx="787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Claims: What happens after you report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dirty="0"/>
              <a:t>State Efforts to Locate Missing Owners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" y="3099262"/>
            <a:ext cx="26828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- SSN match with the Division of Workforce and Labor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- Internet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47224" y="2993967"/>
            <a:ext cx="26828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- Letters to last known address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- Match with other databases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- Advertising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pic>
        <p:nvPicPr>
          <p:cNvPr id="7" name="Picture 7" descr="MMj0284161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57" y="2824941"/>
            <a:ext cx="2667000" cy="342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3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5" name="Picture 4" descr="Step 5: Take some Advil from steps 3 and 4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" y="1935480"/>
            <a:ext cx="5429480" cy="3800637"/>
          </a:xfrm>
          <a:prstGeom prst="rect">
            <a:avLst/>
          </a:prstGeom>
        </p:spPr>
      </p:pic>
      <p:pic>
        <p:nvPicPr>
          <p:cNvPr id="6" name="Picture 5" descr="&lt;strong&gt;bang&lt;/strong&gt;-&lt;strong&gt;head&lt;/strong&gt;-&lt;strong&gt;against&lt;/strong&gt;-brick-&lt;strong&gt;wall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83" y="1981200"/>
            <a:ext cx="5567275" cy="37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Consumer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Intangible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Time Limit to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Fees to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www.treasury.tn.gov/unclaim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Property Received: </a:t>
            </a:r>
            <a:r>
              <a:rPr lang="en-US" dirty="0" smtClean="0"/>
              <a:t>FY2017 </a:t>
            </a:r>
            <a:r>
              <a:rPr lang="en-US" dirty="0"/>
              <a:t>- </a:t>
            </a:r>
            <a:r>
              <a:rPr lang="en-US" dirty="0" smtClean="0"/>
              <a:t>$78.5 Million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Claims Paid: </a:t>
            </a:r>
            <a:r>
              <a:rPr lang="en-US" dirty="0" smtClean="0"/>
              <a:t>FY2017 </a:t>
            </a:r>
            <a:r>
              <a:rPr lang="en-US" dirty="0"/>
              <a:t>- </a:t>
            </a:r>
            <a:r>
              <a:rPr lang="en-US" dirty="0" smtClean="0"/>
              <a:t>$47.9 Million for 43,482 claims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7" descr="MPj0433207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0720" y="1290353"/>
            <a:ext cx="5079075" cy="4579680"/>
          </a:xfrm>
        </p:spPr>
      </p:pic>
    </p:spTree>
    <p:extLst>
      <p:ext uri="{BB962C8B-B14F-4D97-AF65-F5344CB8AC3E}">
        <p14:creationId xmlns:p14="http://schemas.microsoft.com/office/powerpoint/2010/main" val="35704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Unclaimed Property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44189"/>
            <a:ext cx="6107084" cy="3675611"/>
          </a:xfrm>
        </p:spPr>
        <p:txBody>
          <a:bodyPr/>
          <a:lstStyle/>
          <a:p>
            <a:r>
              <a:rPr lang="en-US" altLang="en-US" dirty="0"/>
              <a:t>Definition–Intangible personal property that has gone unclaimed by the rightful owner after a specified period.</a:t>
            </a:r>
          </a:p>
          <a:p>
            <a:endParaRPr lang="en-US" dirty="0"/>
          </a:p>
        </p:txBody>
      </p:sp>
      <p:pic>
        <p:nvPicPr>
          <p:cNvPr id="7" name="Picture 26" descr="MC900412396[1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8" y="3417968"/>
            <a:ext cx="4048298" cy="28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Property Type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Dormancy Period</a:t>
            </a:r>
            <a:endParaRPr lang="en-US" dirty="0"/>
          </a:p>
          <a:p>
            <a:endParaRPr lang="en-US" dirty="0"/>
          </a:p>
          <a:p>
            <a:pPr marL="457200" indent="-457200"/>
            <a:r>
              <a:rPr lang="en-US" dirty="0"/>
              <a:t>Due Diligence</a:t>
            </a:r>
          </a:p>
          <a:p>
            <a:endParaRPr lang="en-US" dirty="0"/>
          </a:p>
          <a:p>
            <a:pPr marL="457200" indent="-457200"/>
            <a:r>
              <a:rPr lang="en-US" dirty="0" smtClean="0"/>
              <a:t>ReportItTN.gov</a:t>
            </a:r>
            <a:endParaRPr lang="en-US" dirty="0"/>
          </a:p>
          <a:p>
            <a:endParaRPr lang="en-US" dirty="0"/>
          </a:p>
          <a:p>
            <a:pPr marL="457200" indent="-457200"/>
            <a:r>
              <a:rPr lang="en-US" dirty="0"/>
              <a:t>Priority Rule: TX vs NJ</a:t>
            </a:r>
          </a:p>
        </p:txBody>
      </p:sp>
      <p:pic>
        <p:nvPicPr>
          <p:cNvPr id="4" name="Picture 2" descr="C:\Users\ii22010\AppData\Local\Microsoft\Windows\Temporary Internet Files\Content.IE5\25YWLEAK\882checklis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06" y="1685406"/>
            <a:ext cx="2336322" cy="3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ii22010\AppData\Local\Microsoft\Windows\Temporary Internet Files\Content.IE5\OZLHWN9I\Merlin2525-Payment-Required-Business-Stamp-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67" y="2172393"/>
            <a:ext cx="322230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Legal History and Implications</a:t>
            </a:r>
            <a:endParaRPr lang="en-US" dirty="0"/>
          </a:p>
        </p:txBody>
      </p:sp>
      <p:pic>
        <p:nvPicPr>
          <p:cNvPr id="4" name="Picture 6" descr="j03008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8881" y="1981200"/>
            <a:ext cx="7356764" cy="42753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Escheat</a:t>
            </a:r>
            <a:endParaRPr 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84690"/>
              </p:ext>
            </p:extLst>
          </p:nvPr>
        </p:nvGraphicFramePr>
        <p:xfrm>
          <a:off x="10256837" y="889476"/>
          <a:ext cx="132556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716173" imgH="627565" progId="MS_ClipArt_Gallery.2">
                  <p:embed/>
                </p:oleObj>
              </mc:Choice>
              <mc:Fallback>
                <p:oleObj name="Clip" r:id="rId3" imgW="716173" imgH="627565" progId="MS_ClipArt_Gallery.2">
                  <p:embed/>
                  <p:pic>
                    <p:nvPicPr>
                      <p:cNvPr id="122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6837" y="889476"/>
                        <a:ext cx="1325563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6159730" y="2118678"/>
            <a:ext cx="3818313" cy="40428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3200" dirty="0" smtClean="0"/>
              <a:t>The old British common law practice where land with no owner was turned over to the lord or king of  the manor.</a:t>
            </a:r>
          </a:p>
        </p:txBody>
      </p:sp>
      <p:graphicFrame>
        <p:nvGraphicFramePr>
          <p:cNvPr id="6" name="Object 1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699644"/>
              </p:ext>
            </p:extLst>
          </p:nvPr>
        </p:nvGraphicFramePr>
        <p:xfrm>
          <a:off x="1011382" y="1955336"/>
          <a:ext cx="4267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icture" r:id="rId5" imgW="3207247" imgH="3135738" progId="Word.Picture.8">
                  <p:embed/>
                </p:oleObj>
              </mc:Choice>
              <mc:Fallback>
                <p:oleObj name="Picture" r:id="rId5" imgW="3207247" imgH="3135738" progId="Word.Picture.8">
                  <p:embed/>
                  <p:pic>
                    <p:nvPicPr>
                      <p:cNvPr id="12294" name="Object 1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382" y="1955336"/>
                        <a:ext cx="4267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7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21</a:t>
            </a:r>
            <a:r>
              <a:rPr lang="en-US" altLang="en-US" baseline="30000" dirty="0"/>
              <a:t>st</a:t>
            </a:r>
            <a:r>
              <a:rPr lang="en-US" altLang="en-US" dirty="0"/>
              <a:t> Century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1108363" y="1934095"/>
            <a:ext cx="5458691" cy="40428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/>
              <a:t>States are custodial in nature and not a true escheat.</a:t>
            </a:r>
          </a:p>
        </p:txBody>
      </p:sp>
      <p:pic>
        <p:nvPicPr>
          <p:cNvPr id="5" name="Picture 7" descr="MPj041405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3267" y="2186549"/>
            <a:ext cx="2484438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NATIONALLY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States have adopted the different revisions of the Uniform Disposition of Unclaimed Property </a:t>
            </a:r>
            <a:r>
              <a:rPr lang="en-US" altLang="en-US" dirty="0" smtClean="0"/>
              <a:t>Act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Initial – 1954</a:t>
            </a:r>
          </a:p>
          <a:p>
            <a:r>
              <a:rPr lang="en-US" altLang="en-US" dirty="0"/>
              <a:t>Revised in 1966, </a:t>
            </a:r>
            <a:r>
              <a:rPr lang="en-US" altLang="en-US" dirty="0" smtClean="0"/>
              <a:t>1981,1995 &amp; 2016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4" descr="j01743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69" y="3729644"/>
            <a:ext cx="18542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state do I need to report to?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2027238"/>
            <a:ext cx="4569229" cy="40428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Priority rule was established and upheld by these three supreme court cases.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	Incidental Property: 10 or fewer properties valued at $1,000 or less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6179127" y="2105587"/>
            <a:ext cx="4264025" cy="3886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u="sng" dirty="0" smtClean="0"/>
              <a:t>Texas v New Jersey</a:t>
            </a:r>
            <a:r>
              <a:rPr lang="en-US" altLang="en-US" sz="2400" dirty="0" smtClean="0"/>
              <a:t>, US Supreme Court, 379 US 674  </a:t>
            </a:r>
            <a:r>
              <a:rPr lang="en-US" altLang="en-US" sz="2400" b="1" dirty="0" smtClean="0"/>
              <a:t>(1965).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u="sng" dirty="0" smtClean="0"/>
              <a:t>Pennsylvania v New York</a:t>
            </a:r>
            <a:r>
              <a:rPr lang="en-US" altLang="en-US" sz="2400" dirty="0" smtClean="0"/>
              <a:t>, US Supreme Court, 407 US 206  </a:t>
            </a:r>
            <a:r>
              <a:rPr lang="en-US" altLang="en-US" sz="2400" b="1" dirty="0" smtClean="0"/>
              <a:t>(1972).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b="1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u="sng" dirty="0" smtClean="0"/>
              <a:t>Delaware v New York</a:t>
            </a:r>
            <a:r>
              <a:rPr lang="en-US" altLang="en-US" sz="2400" dirty="0" smtClean="0"/>
              <a:t>, US Supreme Court, 507 US 490  </a:t>
            </a:r>
            <a:r>
              <a:rPr lang="en-US" altLang="en-US" sz="2400" b="1" dirty="0" smtClean="0"/>
              <a:t>(1993).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845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P ppt template_new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 for Unclaimed Property</Template>
  <TotalTime>97</TotalTime>
  <Words>332</Words>
  <Application>Microsoft Office PowerPoint</Application>
  <PresentationFormat>Custom</PresentationFormat>
  <Paragraphs>100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UCP ppt template_new (1)</vt:lpstr>
      <vt:lpstr>Clip</vt:lpstr>
      <vt:lpstr>Picture</vt:lpstr>
      <vt:lpstr>unclaimed property: beginning to end</vt:lpstr>
      <vt:lpstr>Overview</vt:lpstr>
      <vt:lpstr>What is Unclaimed Property</vt:lpstr>
      <vt:lpstr>Reporting Requirements</vt:lpstr>
      <vt:lpstr>Legal History and Implications</vt:lpstr>
      <vt:lpstr>Escheat</vt:lpstr>
      <vt:lpstr>21st Century</vt:lpstr>
      <vt:lpstr>NATIONALLY </vt:lpstr>
      <vt:lpstr>Which state do I need to report to?</vt:lpstr>
      <vt:lpstr>Determine your liability</vt:lpstr>
      <vt:lpstr>Due Dilligence</vt:lpstr>
      <vt:lpstr>Create your report</vt:lpstr>
      <vt:lpstr>ReportItTN.gov</vt:lpstr>
      <vt:lpstr>Compliance</vt:lpstr>
      <vt:lpstr>Claims: What happens after you report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unclaimed property: beginning to end</dc:title>
  <dc:creator>John Gabriel</dc:creator>
  <cp:lastModifiedBy>Sarah King</cp:lastModifiedBy>
  <cp:revision>10</cp:revision>
  <dcterms:created xsi:type="dcterms:W3CDTF">2017-09-01T19:52:41Z</dcterms:created>
  <dcterms:modified xsi:type="dcterms:W3CDTF">2017-09-07T16:55:00Z</dcterms:modified>
</cp:coreProperties>
</file>