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6"/>
  </p:notesMasterIdLst>
  <p:sldIdLst>
    <p:sldId id="256" r:id="rId2"/>
    <p:sldId id="266" r:id="rId3"/>
    <p:sldId id="259" r:id="rId4"/>
    <p:sldId id="261" r:id="rId5"/>
    <p:sldId id="264" r:id="rId6"/>
    <p:sldId id="263" r:id="rId7"/>
    <p:sldId id="265" r:id="rId8"/>
    <p:sldId id="262" r:id="rId9"/>
    <p:sldId id="267" r:id="rId10"/>
    <p:sldId id="278" r:id="rId11"/>
    <p:sldId id="279" r:id="rId12"/>
    <p:sldId id="268" r:id="rId13"/>
    <p:sldId id="269" r:id="rId14"/>
    <p:sldId id="270" r:id="rId15"/>
    <p:sldId id="258" r:id="rId16"/>
    <p:sldId id="271" r:id="rId17"/>
    <p:sldId id="280" r:id="rId18"/>
    <p:sldId id="272" r:id="rId19"/>
    <p:sldId id="273" r:id="rId20"/>
    <p:sldId id="274" r:id="rId21"/>
    <p:sldId id="275" r:id="rId22"/>
    <p:sldId id="276" r:id="rId23"/>
    <p:sldId id="277"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8" y="2011"/>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01D0AB-429C-456B-94D9-D2642CCF0211}" type="datetimeFigureOut">
              <a:rPr lang="en-US" smtClean="0"/>
              <a:t>11/8/2018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4CEFDB-8D94-4C7D-9F0E-EDAA88A4FCF0}" type="slidenum">
              <a:rPr lang="en-US" smtClean="0"/>
              <a:t>‹#›</a:t>
            </a:fld>
            <a:endParaRPr lang="en-US" dirty="0"/>
          </a:p>
        </p:txBody>
      </p:sp>
    </p:spTree>
    <p:extLst>
      <p:ext uri="{BB962C8B-B14F-4D97-AF65-F5344CB8AC3E}">
        <p14:creationId xmlns:p14="http://schemas.microsoft.com/office/powerpoint/2010/main" val="3754545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3</a:t>
            </a:fld>
            <a:endParaRPr lang="en-US" dirty="0"/>
          </a:p>
        </p:txBody>
      </p:sp>
    </p:spTree>
    <p:extLst>
      <p:ext uri="{BB962C8B-B14F-4D97-AF65-F5344CB8AC3E}">
        <p14:creationId xmlns:p14="http://schemas.microsoft.com/office/powerpoint/2010/main" val="68626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15</a:t>
            </a:fld>
            <a:endParaRPr lang="en-US" dirty="0"/>
          </a:p>
        </p:txBody>
      </p:sp>
    </p:spTree>
    <p:extLst>
      <p:ext uri="{BB962C8B-B14F-4D97-AF65-F5344CB8AC3E}">
        <p14:creationId xmlns:p14="http://schemas.microsoft.com/office/powerpoint/2010/main" val="3156657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16</a:t>
            </a:fld>
            <a:endParaRPr lang="en-US" dirty="0"/>
          </a:p>
        </p:txBody>
      </p:sp>
    </p:spTree>
    <p:extLst>
      <p:ext uri="{BB962C8B-B14F-4D97-AF65-F5344CB8AC3E}">
        <p14:creationId xmlns:p14="http://schemas.microsoft.com/office/powerpoint/2010/main" val="3053334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17</a:t>
            </a:fld>
            <a:endParaRPr lang="en-US" dirty="0"/>
          </a:p>
        </p:txBody>
      </p:sp>
    </p:spTree>
    <p:extLst>
      <p:ext uri="{BB962C8B-B14F-4D97-AF65-F5344CB8AC3E}">
        <p14:creationId xmlns:p14="http://schemas.microsoft.com/office/powerpoint/2010/main" val="3156657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C04CEFDB-8D94-4C7D-9F0E-EDAA88A4FCF0}" type="slidenum">
              <a:rPr lang="en-US" smtClean="0"/>
              <a:t>18</a:t>
            </a:fld>
            <a:endParaRPr lang="en-US" dirty="0"/>
          </a:p>
        </p:txBody>
      </p:sp>
    </p:spTree>
    <p:extLst>
      <p:ext uri="{BB962C8B-B14F-4D97-AF65-F5344CB8AC3E}">
        <p14:creationId xmlns:p14="http://schemas.microsoft.com/office/powerpoint/2010/main" val="3512598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C04CEFDB-8D94-4C7D-9F0E-EDAA88A4FCF0}" type="slidenum">
              <a:rPr lang="en-US" smtClean="0"/>
              <a:t>19</a:t>
            </a:fld>
            <a:endParaRPr lang="en-US" dirty="0"/>
          </a:p>
        </p:txBody>
      </p:sp>
    </p:spTree>
    <p:extLst>
      <p:ext uri="{BB962C8B-B14F-4D97-AF65-F5344CB8AC3E}">
        <p14:creationId xmlns:p14="http://schemas.microsoft.com/office/powerpoint/2010/main" val="2189903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20</a:t>
            </a:fld>
            <a:endParaRPr lang="en-US" dirty="0"/>
          </a:p>
        </p:txBody>
      </p:sp>
    </p:spTree>
    <p:extLst>
      <p:ext uri="{BB962C8B-B14F-4D97-AF65-F5344CB8AC3E}">
        <p14:creationId xmlns:p14="http://schemas.microsoft.com/office/powerpoint/2010/main" val="3053334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21</a:t>
            </a:fld>
            <a:endParaRPr lang="en-US" dirty="0"/>
          </a:p>
        </p:txBody>
      </p:sp>
    </p:spTree>
    <p:extLst>
      <p:ext uri="{BB962C8B-B14F-4D97-AF65-F5344CB8AC3E}">
        <p14:creationId xmlns:p14="http://schemas.microsoft.com/office/powerpoint/2010/main" val="3053334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22</a:t>
            </a:fld>
            <a:endParaRPr lang="en-US" dirty="0"/>
          </a:p>
        </p:txBody>
      </p:sp>
    </p:spTree>
    <p:extLst>
      <p:ext uri="{BB962C8B-B14F-4D97-AF65-F5344CB8AC3E}">
        <p14:creationId xmlns:p14="http://schemas.microsoft.com/office/powerpoint/2010/main" val="351259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4</a:t>
            </a:fld>
            <a:endParaRPr lang="en-US" dirty="0"/>
          </a:p>
        </p:txBody>
      </p:sp>
    </p:spTree>
    <p:extLst>
      <p:ext uri="{BB962C8B-B14F-4D97-AF65-F5344CB8AC3E}">
        <p14:creationId xmlns:p14="http://schemas.microsoft.com/office/powerpoint/2010/main" val="143734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5</a:t>
            </a:fld>
            <a:endParaRPr lang="en-US" dirty="0"/>
          </a:p>
        </p:txBody>
      </p:sp>
    </p:spTree>
    <p:extLst>
      <p:ext uri="{BB962C8B-B14F-4D97-AF65-F5344CB8AC3E}">
        <p14:creationId xmlns:p14="http://schemas.microsoft.com/office/powerpoint/2010/main" val="647975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8</a:t>
            </a:fld>
            <a:endParaRPr lang="en-US" dirty="0"/>
          </a:p>
        </p:txBody>
      </p:sp>
    </p:spTree>
    <p:extLst>
      <p:ext uri="{BB962C8B-B14F-4D97-AF65-F5344CB8AC3E}">
        <p14:creationId xmlns:p14="http://schemas.microsoft.com/office/powerpoint/2010/main" val="16661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9</a:t>
            </a:fld>
            <a:endParaRPr lang="en-US" dirty="0"/>
          </a:p>
        </p:txBody>
      </p:sp>
    </p:spTree>
    <p:extLst>
      <p:ext uri="{BB962C8B-B14F-4D97-AF65-F5344CB8AC3E}">
        <p14:creationId xmlns:p14="http://schemas.microsoft.com/office/powerpoint/2010/main" val="351259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10</a:t>
            </a:fld>
            <a:endParaRPr lang="en-US" dirty="0"/>
          </a:p>
        </p:txBody>
      </p:sp>
    </p:spTree>
    <p:extLst>
      <p:ext uri="{BB962C8B-B14F-4D97-AF65-F5344CB8AC3E}">
        <p14:creationId xmlns:p14="http://schemas.microsoft.com/office/powerpoint/2010/main" val="3512598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11</a:t>
            </a:fld>
            <a:endParaRPr lang="en-US" dirty="0"/>
          </a:p>
        </p:txBody>
      </p:sp>
    </p:spTree>
    <p:extLst>
      <p:ext uri="{BB962C8B-B14F-4D97-AF65-F5344CB8AC3E}">
        <p14:creationId xmlns:p14="http://schemas.microsoft.com/office/powerpoint/2010/main" val="3512598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12</a:t>
            </a:fld>
            <a:endParaRPr lang="en-US" dirty="0"/>
          </a:p>
        </p:txBody>
      </p:sp>
    </p:spTree>
    <p:extLst>
      <p:ext uri="{BB962C8B-B14F-4D97-AF65-F5344CB8AC3E}">
        <p14:creationId xmlns:p14="http://schemas.microsoft.com/office/powerpoint/2010/main" val="237766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CEFDB-8D94-4C7D-9F0E-EDAA88A4FCF0}" type="slidenum">
              <a:rPr lang="en-US" smtClean="0"/>
              <a:t>13</a:t>
            </a:fld>
            <a:endParaRPr lang="en-US" dirty="0"/>
          </a:p>
        </p:txBody>
      </p:sp>
    </p:spTree>
    <p:extLst>
      <p:ext uri="{BB962C8B-B14F-4D97-AF65-F5344CB8AC3E}">
        <p14:creationId xmlns:p14="http://schemas.microsoft.com/office/powerpoint/2010/main" val="351259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F42FDE4-A7DD-41A7-A0A6-9B649FB43336}" type="slidenum">
              <a:rPr kumimoji="0" lang="en-US" smtClean="0"/>
              <a:t>‹#›</a:t>
            </a:fld>
            <a:endParaRPr kumimoji="0" lang="en-US" sz="1400" dirty="0">
              <a:solidFill>
                <a:srgbClr val="FFFFFF"/>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t>‹#›</a:t>
            </a:fld>
            <a:endParaRPr kumimoji="0"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F42FDE4-A7DD-41A7-A0A6-9B649FB43336}" type="slidenum">
              <a:rPr kumimoji="0" lang="en-US" smtClean="0"/>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t>‹#›</a:t>
            </a:fld>
            <a:endParaRPr kumimoji="0"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564CF2E0-CCC4-4E1E-9902-C3C36AB3FDA4}" type="datetimeFigureOut">
              <a:rPr lang="en-US" smtClean="0"/>
              <a:t>11/8/2018</a:t>
            </a:fld>
            <a:endParaRPr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564CF2E0-CCC4-4E1E-9902-C3C36AB3FDA4}" type="datetimeFigureOut">
              <a:rPr lang="en-US" smtClean="0"/>
              <a:t>11/8/2018</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0"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6F42FDE4-A7DD-41A7-A0A6-9B649FB43336}" type="slidenum">
              <a:rPr kumimoji="0" lang="en-US" smtClean="0"/>
              <a:t>‹#›</a:t>
            </a:fld>
            <a:endParaRPr kumimoji="0" lang="en-US" sz="1400" dirty="0">
              <a:solidFill>
                <a:srgbClr val="FFFFFF"/>
              </a:solidFill>
              <a:latin typeface="+mj-lt"/>
              <a:ea typeface="+mj-ea"/>
              <a:cs typeface="+mj-cs"/>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cap="none" dirty="0" smtClean="0"/>
              <a:t>Judge W. Neal McBrayer</a:t>
            </a:r>
            <a:endParaRPr lang="en-US" cap="none" dirty="0"/>
          </a:p>
        </p:txBody>
      </p:sp>
      <p:sp>
        <p:nvSpPr>
          <p:cNvPr id="3" name="Title 2"/>
          <p:cNvSpPr>
            <a:spLocks noGrp="1"/>
          </p:cNvSpPr>
          <p:nvPr>
            <p:ph type="ctrTitle"/>
          </p:nvPr>
        </p:nvSpPr>
        <p:spPr/>
        <p:txBody>
          <a:bodyPr>
            <a:noAutofit/>
          </a:bodyPr>
          <a:lstStyle/>
          <a:p>
            <a:r>
              <a:rPr lang="en-US" sz="3000" dirty="0"/>
              <a:t>Conclusions About Findings of Fact . . . and Law</a:t>
            </a:r>
          </a:p>
        </p:txBody>
      </p:sp>
    </p:spTree>
    <p:extLst>
      <p:ext uri="{BB962C8B-B14F-4D97-AF65-F5344CB8AC3E}">
        <p14:creationId xmlns:p14="http://schemas.microsoft.com/office/powerpoint/2010/main" val="210842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cap="none" dirty="0" smtClean="0"/>
              <a:t>Fed. R. Civ. P. 52(a)(1)</a:t>
            </a:r>
            <a:endParaRPr lang="en-US" sz="2600" cap="none" dirty="0"/>
          </a:p>
        </p:txBody>
      </p:sp>
      <p:sp>
        <p:nvSpPr>
          <p:cNvPr id="3" name="Content Placeholder 2"/>
          <p:cNvSpPr>
            <a:spLocks noGrp="1"/>
          </p:cNvSpPr>
          <p:nvPr>
            <p:ph idx="1"/>
          </p:nvPr>
        </p:nvSpPr>
        <p:spPr/>
        <p:txBody>
          <a:bodyPr>
            <a:noAutofit/>
          </a:bodyPr>
          <a:lstStyle/>
          <a:p>
            <a:pPr marL="114300" indent="0">
              <a:buNone/>
            </a:pPr>
            <a:r>
              <a:rPr lang="en-US" sz="3600" dirty="0" smtClean="0"/>
              <a:t>In an action tried on the facts without a jury or with an advisory jury, the court must find the facts specially and state its conclusions of law separately. </a:t>
            </a:r>
            <a:endParaRPr lang="en-US" sz="3600" dirty="0"/>
          </a:p>
        </p:txBody>
      </p:sp>
    </p:spTree>
    <p:extLst>
      <p:ext uri="{BB962C8B-B14F-4D97-AF65-F5344CB8AC3E}">
        <p14:creationId xmlns:p14="http://schemas.microsoft.com/office/powerpoint/2010/main" val="1537330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cap="none" dirty="0" smtClean="0"/>
              <a:t>Tenn. R. Civ. P. 52(a)(1)</a:t>
            </a:r>
            <a:endParaRPr lang="en-US" sz="2600" cap="none" dirty="0"/>
          </a:p>
        </p:txBody>
      </p:sp>
      <p:sp>
        <p:nvSpPr>
          <p:cNvPr id="3" name="Content Placeholder 2"/>
          <p:cNvSpPr>
            <a:spLocks noGrp="1"/>
          </p:cNvSpPr>
          <p:nvPr>
            <p:ph idx="1"/>
          </p:nvPr>
        </p:nvSpPr>
        <p:spPr/>
        <p:txBody>
          <a:bodyPr>
            <a:noAutofit/>
          </a:bodyPr>
          <a:lstStyle/>
          <a:p>
            <a:pPr marL="114300" indent="0">
              <a:buNone/>
            </a:pPr>
            <a:r>
              <a:rPr lang="en-US" sz="3600" dirty="0" smtClean="0"/>
              <a:t>In all actions tried upon the facts without a jury, the court shall find the facts specially and shall state separately its conclusions of law and direct the entry of the appropriate judgment. </a:t>
            </a:r>
            <a:endParaRPr lang="en-US" sz="3600" dirty="0"/>
          </a:p>
        </p:txBody>
      </p:sp>
    </p:spTree>
    <p:extLst>
      <p:ext uri="{BB962C8B-B14F-4D97-AF65-F5344CB8AC3E}">
        <p14:creationId xmlns:p14="http://schemas.microsoft.com/office/powerpoint/2010/main" val="153572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3838" y="762000"/>
            <a:ext cx="7315200" cy="5078313"/>
          </a:xfrm>
          <a:prstGeom prst="rect">
            <a:avLst/>
          </a:prstGeom>
        </p:spPr>
        <p:txBody>
          <a:bodyPr wrap="square">
            <a:spAutoFit/>
          </a:bodyPr>
          <a:lstStyle/>
          <a:p>
            <a:r>
              <a:rPr lang="en-US" sz="3600" dirty="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2029409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i="1" cap="none" dirty="0" smtClean="0"/>
              <a:t>Tull v. U.S.</a:t>
            </a:r>
            <a:r>
              <a:rPr lang="en-US" sz="2600" cap="none" dirty="0" smtClean="0"/>
              <a:t>, 481 U.S. 412, 417 (1987)</a:t>
            </a:r>
            <a:endParaRPr lang="en-US" sz="2600" cap="none" dirty="0"/>
          </a:p>
        </p:txBody>
      </p:sp>
      <p:sp>
        <p:nvSpPr>
          <p:cNvPr id="3" name="Content Placeholder 2"/>
          <p:cNvSpPr>
            <a:spLocks noGrp="1"/>
          </p:cNvSpPr>
          <p:nvPr>
            <p:ph idx="1"/>
          </p:nvPr>
        </p:nvSpPr>
        <p:spPr/>
        <p:txBody>
          <a:bodyPr>
            <a:noAutofit/>
          </a:bodyPr>
          <a:lstStyle/>
          <a:p>
            <a:pPr marL="114300" indent="0">
              <a:buNone/>
            </a:pPr>
            <a:r>
              <a:rPr lang="en-US" sz="3600" dirty="0" smtClean="0"/>
              <a:t>“</a:t>
            </a:r>
            <a:r>
              <a:rPr lang="en-US" sz="3600" dirty="0"/>
              <a:t>Prior to the </a:t>
            </a:r>
            <a:r>
              <a:rPr lang="en-US" sz="3600" dirty="0" smtClean="0"/>
              <a:t>[17</a:t>
            </a:r>
            <a:r>
              <a:rPr lang="en-US" sz="3600" baseline="30000" dirty="0" smtClean="0"/>
              <a:t>th</a:t>
            </a:r>
            <a:r>
              <a:rPr lang="en-US" sz="3600" dirty="0" smtClean="0"/>
              <a:t>] Amendment’s </a:t>
            </a:r>
            <a:r>
              <a:rPr lang="en-US" sz="3600" dirty="0"/>
              <a:t>adoption, a jury trial was customary in suits brought in the English </a:t>
            </a:r>
            <a:r>
              <a:rPr lang="en-US" sz="3600" i="1" dirty="0"/>
              <a:t>law</a:t>
            </a:r>
            <a:r>
              <a:rPr lang="en-US" sz="3600" dirty="0"/>
              <a:t> courts. In contrast, those actions that are analogous to 18th-century cases tried in courts of equity or admiralty do not require a jury </a:t>
            </a:r>
            <a:r>
              <a:rPr lang="en-US" sz="3600" dirty="0" smtClean="0"/>
              <a:t>trial.”</a:t>
            </a:r>
            <a:endParaRPr lang="en-US" sz="3600" dirty="0"/>
          </a:p>
        </p:txBody>
      </p:sp>
    </p:spTree>
    <p:extLst>
      <p:ext uri="{BB962C8B-B14F-4D97-AF65-F5344CB8AC3E}">
        <p14:creationId xmlns:p14="http://schemas.microsoft.com/office/powerpoint/2010/main" val="375119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Dividing Decision Making Authority</a:t>
            </a:r>
            <a:endParaRPr lang="en-US" dirty="0"/>
          </a:p>
        </p:txBody>
      </p:sp>
      <p:sp>
        <p:nvSpPr>
          <p:cNvPr id="6" name="Content Placeholder 5"/>
          <p:cNvSpPr>
            <a:spLocks noGrp="1"/>
          </p:cNvSpPr>
          <p:nvPr>
            <p:ph idx="1"/>
          </p:nvPr>
        </p:nvSpPr>
        <p:spPr/>
        <p:txBody>
          <a:bodyPr>
            <a:normAutofit/>
          </a:bodyPr>
          <a:lstStyle/>
          <a:p>
            <a:r>
              <a:rPr lang="en-US" sz="4000" dirty="0" smtClean="0"/>
              <a:t>Judge and Jury</a:t>
            </a:r>
          </a:p>
          <a:p>
            <a:endParaRPr lang="en-US" sz="4000" dirty="0" smtClean="0"/>
          </a:p>
          <a:p>
            <a:r>
              <a:rPr lang="en-US" sz="4000" dirty="0" smtClean="0"/>
              <a:t>Trial Court and Appellate Court</a:t>
            </a:r>
            <a:endParaRPr lang="en-US" sz="4000" dirty="0"/>
          </a:p>
        </p:txBody>
      </p:sp>
    </p:spTree>
    <p:extLst>
      <p:ext uri="{BB962C8B-B14F-4D97-AF65-F5344CB8AC3E}">
        <p14:creationId xmlns:p14="http://schemas.microsoft.com/office/powerpoint/2010/main" val="12439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OC User\Desktop\corralkids.jp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143000"/>
            <a:ext cx="3717925" cy="437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492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Dividing Decision Making Authority</a:t>
            </a:r>
            <a:endParaRPr lang="en-US" dirty="0"/>
          </a:p>
        </p:txBody>
      </p:sp>
      <p:sp>
        <p:nvSpPr>
          <p:cNvPr id="6" name="Content Placeholder 5"/>
          <p:cNvSpPr>
            <a:spLocks noGrp="1"/>
          </p:cNvSpPr>
          <p:nvPr>
            <p:ph idx="1"/>
          </p:nvPr>
        </p:nvSpPr>
        <p:spPr/>
        <p:txBody>
          <a:bodyPr>
            <a:normAutofit/>
          </a:bodyPr>
          <a:lstStyle/>
          <a:p>
            <a:r>
              <a:rPr lang="en-US" sz="4000" dirty="0" smtClean="0"/>
              <a:t>Legal Issues = De Novo Review</a:t>
            </a:r>
          </a:p>
          <a:p>
            <a:endParaRPr lang="en-US" sz="4000" dirty="0" smtClean="0"/>
          </a:p>
          <a:p>
            <a:r>
              <a:rPr lang="en-US" sz="4000" dirty="0" smtClean="0"/>
              <a:t>Factual Issues = Deferential Review</a:t>
            </a:r>
            <a:endParaRPr lang="en-US" sz="4000" dirty="0"/>
          </a:p>
        </p:txBody>
      </p:sp>
    </p:spTree>
    <p:extLst>
      <p:ext uri="{BB962C8B-B14F-4D97-AF65-F5344CB8AC3E}">
        <p14:creationId xmlns:p14="http://schemas.microsoft.com/office/powerpoint/2010/main" val="417634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OC User\Desktop\corralkids.jp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143000"/>
            <a:ext cx="3717925" cy="437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852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none" dirty="0" smtClean="0"/>
              <a:t>Why All the Confusion?</a:t>
            </a:r>
            <a:endParaRPr lang="en-US" sz="3600" cap="none" dirty="0"/>
          </a:p>
        </p:txBody>
      </p:sp>
      <p:sp>
        <p:nvSpPr>
          <p:cNvPr id="3" name="Content Placeholder 2"/>
          <p:cNvSpPr>
            <a:spLocks noGrp="1"/>
          </p:cNvSpPr>
          <p:nvPr>
            <p:ph idx="1"/>
          </p:nvPr>
        </p:nvSpPr>
        <p:spPr/>
        <p:txBody>
          <a:bodyPr>
            <a:noAutofit/>
          </a:bodyPr>
          <a:lstStyle/>
          <a:p>
            <a:pPr marL="114300" indent="0">
              <a:buNone/>
            </a:pPr>
            <a:r>
              <a:rPr lang="en-US" sz="3600" dirty="0"/>
              <a:t>“The apparent confusion stems from a false assumption (namely that legal and factual issues constitute discrete ontological categories) compounded by the enormous complexity of the variables affecting the pragmatic allocative </a:t>
            </a:r>
            <a:r>
              <a:rPr lang="en-US" sz="3600" dirty="0" smtClean="0"/>
              <a:t>decision.”</a:t>
            </a:r>
            <a:endParaRPr lang="en-US" sz="3600" dirty="0"/>
          </a:p>
        </p:txBody>
      </p:sp>
    </p:spTree>
    <p:extLst>
      <p:ext uri="{BB962C8B-B14F-4D97-AF65-F5344CB8AC3E}">
        <p14:creationId xmlns:p14="http://schemas.microsoft.com/office/powerpoint/2010/main" val="169122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t>On </a:t>
            </a:r>
            <a:r>
              <a:rPr lang="en-US" sz="4400" dirty="0"/>
              <a:t>such and such a date Darwin Debtor gave a promissory note and a mortgage on Black Acre to Matthew </a:t>
            </a:r>
            <a:r>
              <a:rPr lang="en-US" sz="4400" dirty="0" smtClean="0"/>
              <a:t>Moneylender.</a:t>
            </a:r>
            <a:endParaRPr lang="en-US" sz="4400" dirty="0"/>
          </a:p>
        </p:txBody>
      </p:sp>
    </p:spTree>
    <p:extLst>
      <p:ext uri="{BB962C8B-B14F-4D97-AF65-F5344CB8AC3E}">
        <p14:creationId xmlns:p14="http://schemas.microsoft.com/office/powerpoint/2010/main" val="3486013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43000"/>
            <a:ext cx="8229600" cy="4373563"/>
          </a:xfrm>
        </p:spPr>
        <p:txBody>
          <a:bodyPr/>
          <a:lstStyle/>
          <a:p>
            <a:pPr marL="114300" indent="0">
              <a:buNone/>
            </a:pPr>
            <a:r>
              <a:rPr lang="en-US" sz="3200" dirty="0"/>
              <a:t>“Some time ago, after a fair amount of such reading, I reached the humbling conclusion that I am not very good at distinguishing between findings and conclusions</a:t>
            </a:r>
            <a:r>
              <a:rPr lang="en-US" sz="3200" dirty="0" smtClean="0"/>
              <a:t>.”</a:t>
            </a:r>
          </a:p>
          <a:p>
            <a:pPr marL="114300" indent="0">
              <a:buNone/>
            </a:pPr>
            <a:endParaRPr lang="en-US" dirty="0"/>
          </a:p>
          <a:p>
            <a:pPr marL="114300" indent="0">
              <a:buNone/>
            </a:pPr>
            <a:r>
              <a:rPr lang="en-US" dirty="0"/>
              <a:t>Nevin Van de Streek, </a:t>
            </a:r>
            <a:r>
              <a:rPr lang="en-US" i="1" dirty="0"/>
              <a:t>Why Not “Findings of Law” &amp; “Conclusions of Fact” &amp; Opinions About Both?</a:t>
            </a:r>
            <a:r>
              <a:rPr lang="en-US" dirty="0"/>
              <a:t>, 70 </a:t>
            </a:r>
            <a:r>
              <a:rPr lang="en-US" cap="small" dirty="0"/>
              <a:t>N.D.L. </a:t>
            </a:r>
            <a:r>
              <a:rPr lang="en-US" cap="small" dirty="0" smtClean="0"/>
              <a:t>Rev. </a:t>
            </a:r>
            <a:r>
              <a:rPr lang="en-US" dirty="0"/>
              <a:t>109, 110 (1994).</a:t>
            </a:r>
          </a:p>
        </p:txBody>
      </p:sp>
    </p:spTree>
    <p:extLst>
      <p:ext uri="{BB962C8B-B14F-4D97-AF65-F5344CB8AC3E}">
        <p14:creationId xmlns:p14="http://schemas.microsoft.com/office/powerpoint/2010/main" val="4110720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cap="small" dirty="0" smtClean="0"/>
              <a:t>John Jay McKelvey, </a:t>
            </a:r>
            <a:r>
              <a:rPr lang="en-US" cap="small" dirty="0"/>
              <a:t>M</a:t>
            </a:r>
            <a:r>
              <a:rPr lang="en-US" cap="small" dirty="0" smtClean="0"/>
              <a:t>cKelvey on Evidence (</a:t>
            </a:r>
            <a:r>
              <a:rPr lang="en-US" cap="none" dirty="0" smtClean="0"/>
              <a:t>5th ed. </a:t>
            </a:r>
            <a:r>
              <a:rPr lang="en-US" cap="small" dirty="0" smtClean="0"/>
              <a:t>1944)</a:t>
            </a:r>
            <a:endParaRPr lang="en-US" cap="small" dirty="0"/>
          </a:p>
        </p:txBody>
      </p:sp>
      <p:sp>
        <p:nvSpPr>
          <p:cNvPr id="6" name="Content Placeholder 5"/>
          <p:cNvSpPr>
            <a:spLocks noGrp="1"/>
          </p:cNvSpPr>
          <p:nvPr>
            <p:ph idx="1"/>
          </p:nvPr>
        </p:nvSpPr>
        <p:spPr/>
        <p:txBody>
          <a:bodyPr>
            <a:normAutofit fontScale="77500" lnSpcReduction="20000"/>
          </a:bodyPr>
          <a:lstStyle/>
          <a:p>
            <a:r>
              <a:rPr lang="en-US" sz="4000" dirty="0" smtClean="0"/>
              <a:t>Wherever the thing to be determined involves the application of some principle of the statue or common law, we have a question of law.</a:t>
            </a:r>
          </a:p>
          <a:p>
            <a:endParaRPr lang="en-US" sz="4000" dirty="0" smtClean="0"/>
          </a:p>
          <a:p>
            <a:r>
              <a:rPr lang="en-US" sz="4000" dirty="0" smtClean="0"/>
              <a:t>The question of the existence or nonexistence of a physical object, act, state of things, or condition is a question of fact. </a:t>
            </a:r>
            <a:endParaRPr lang="en-US" sz="4000" dirty="0"/>
          </a:p>
        </p:txBody>
      </p:sp>
    </p:spTree>
    <p:extLst>
      <p:ext uri="{BB962C8B-B14F-4D97-AF65-F5344CB8AC3E}">
        <p14:creationId xmlns:p14="http://schemas.microsoft.com/office/powerpoint/2010/main" val="394448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cap="small" dirty="0" smtClean="0"/>
              <a:t>CJS trial</a:t>
            </a:r>
            <a:endParaRPr lang="en-US" cap="small" dirty="0"/>
          </a:p>
        </p:txBody>
      </p:sp>
      <p:sp>
        <p:nvSpPr>
          <p:cNvPr id="6" name="Content Placeholder 5"/>
          <p:cNvSpPr>
            <a:spLocks noGrp="1"/>
          </p:cNvSpPr>
          <p:nvPr>
            <p:ph idx="1"/>
          </p:nvPr>
        </p:nvSpPr>
        <p:spPr/>
        <p:txBody>
          <a:bodyPr>
            <a:normAutofit fontScale="70000" lnSpcReduction="20000"/>
          </a:bodyPr>
          <a:lstStyle/>
          <a:p>
            <a:r>
              <a:rPr lang="en-US" sz="4000" dirty="0"/>
              <a:t>The phrase </a:t>
            </a:r>
            <a:r>
              <a:rPr lang="en-US" sz="4000" dirty="0" smtClean="0"/>
              <a:t>“conclusions </a:t>
            </a:r>
            <a:r>
              <a:rPr lang="en-US" sz="4000" dirty="0"/>
              <a:t>of </a:t>
            </a:r>
            <a:r>
              <a:rPr lang="en-US" sz="4000" dirty="0" smtClean="0"/>
              <a:t>law” </a:t>
            </a:r>
            <a:r>
              <a:rPr lang="en-US" sz="4000" dirty="0"/>
              <a:t>means those that the trial judge concludes flow from the ultimate facts found and illuminated by subsidiary facts</a:t>
            </a:r>
            <a:r>
              <a:rPr lang="en-US" sz="4000" dirty="0" smtClean="0"/>
              <a:t>. </a:t>
            </a:r>
          </a:p>
          <a:p>
            <a:endParaRPr lang="en-US" sz="4000" dirty="0" smtClean="0"/>
          </a:p>
          <a:p>
            <a:r>
              <a:rPr lang="en-US" sz="4000" dirty="0" smtClean="0"/>
              <a:t>The phrase “findings of fact” means a statement of the ultimate facts, the material facts that resolve the issues raised, or determinations by a court from the evidence of a case concerning the facts asserted by one party and denied by another.  </a:t>
            </a:r>
            <a:endParaRPr lang="en-US" sz="4000" dirty="0"/>
          </a:p>
        </p:txBody>
      </p:sp>
    </p:spTree>
    <p:extLst>
      <p:ext uri="{BB962C8B-B14F-4D97-AF65-F5344CB8AC3E}">
        <p14:creationId xmlns:p14="http://schemas.microsoft.com/office/powerpoint/2010/main" val="21733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cap="none" dirty="0"/>
              <a:t>17B C.J.S. </a:t>
            </a:r>
            <a:r>
              <a:rPr lang="en-US" sz="2600" i="1" cap="none" dirty="0"/>
              <a:t>Contracts </a:t>
            </a:r>
            <a:r>
              <a:rPr lang="en-US" sz="2600" cap="none" dirty="0"/>
              <a:t>§ 1034 (</a:t>
            </a:r>
            <a:r>
              <a:rPr lang="en-US" sz="2600" cap="none" dirty="0" smtClean="0"/>
              <a:t>2015)</a:t>
            </a:r>
            <a:endParaRPr lang="en-US" sz="2600" cap="none" dirty="0"/>
          </a:p>
        </p:txBody>
      </p:sp>
      <p:sp>
        <p:nvSpPr>
          <p:cNvPr id="3" name="Content Placeholder 2"/>
          <p:cNvSpPr>
            <a:spLocks noGrp="1"/>
          </p:cNvSpPr>
          <p:nvPr>
            <p:ph idx="1"/>
          </p:nvPr>
        </p:nvSpPr>
        <p:spPr>
          <a:xfrm>
            <a:off x="457200" y="1905000"/>
            <a:ext cx="8229600" cy="4724400"/>
          </a:xfrm>
        </p:spPr>
        <p:txBody>
          <a:bodyPr>
            <a:noAutofit/>
          </a:bodyPr>
          <a:lstStyle/>
          <a:p>
            <a:pPr marL="114300" indent="0">
              <a:buNone/>
            </a:pPr>
            <a:r>
              <a:rPr lang="en-US" sz="2000" dirty="0"/>
              <a:t>“The question of whether facts established by a party constitute a breach of contract is one of law to be determined by the court, but whether facts sufficient to constitute a breach of contract have been established is ordinarily a question of fact to be determined by the trier of fact, under proper instructions from the court. Thus, when the facts are undisputed or conclusively established or can lead to only one reasonable answer, the question whether there has been a breach of a contract is one of law for the court. When the facts are in dispute, or reasonable persons could differ as to the inferences to be drawn from the facts, the question must be determined by the trier of fact, and under such circumstances summary judgment is </a:t>
            </a:r>
            <a:r>
              <a:rPr lang="en-US" sz="2000" dirty="0" smtClean="0"/>
              <a:t>improper.”</a:t>
            </a:r>
            <a:endParaRPr lang="en-US" sz="2000" dirty="0"/>
          </a:p>
        </p:txBody>
      </p:sp>
    </p:spTree>
    <p:extLst>
      <p:ext uri="{BB962C8B-B14F-4D97-AF65-F5344CB8AC3E}">
        <p14:creationId xmlns:p14="http://schemas.microsoft.com/office/powerpoint/2010/main" val="2924339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676400" y="4114800"/>
            <a:ext cx="6019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4437" y="3396734"/>
            <a:ext cx="1923925" cy="369332"/>
          </a:xfrm>
          <a:prstGeom prst="rect">
            <a:avLst/>
          </a:prstGeom>
          <a:noFill/>
        </p:spPr>
        <p:txBody>
          <a:bodyPr wrap="none" rtlCol="0">
            <a:spAutoFit/>
          </a:bodyPr>
          <a:lstStyle/>
          <a:p>
            <a:r>
              <a:rPr lang="en-US" dirty="0" smtClean="0"/>
              <a:t>Findings of Fact</a:t>
            </a:r>
            <a:endParaRPr lang="en-US" dirty="0"/>
          </a:p>
        </p:txBody>
      </p:sp>
      <p:cxnSp>
        <p:nvCxnSpPr>
          <p:cNvPr id="9" name="Straight Connector 8"/>
          <p:cNvCxnSpPr/>
          <p:nvPr/>
        </p:nvCxnSpPr>
        <p:spPr>
          <a:xfrm flipV="1">
            <a:off x="1676400" y="38862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400800" y="3450300"/>
            <a:ext cx="2326278" cy="369332"/>
          </a:xfrm>
          <a:prstGeom prst="rect">
            <a:avLst/>
          </a:prstGeom>
        </p:spPr>
        <p:txBody>
          <a:bodyPr wrap="none">
            <a:spAutoFit/>
          </a:bodyPr>
          <a:lstStyle/>
          <a:p>
            <a:r>
              <a:rPr lang="en-US" dirty="0" smtClean="0"/>
              <a:t>Conclusions of Law</a:t>
            </a:r>
            <a:endParaRPr lang="en-US" dirty="0"/>
          </a:p>
        </p:txBody>
      </p:sp>
      <p:cxnSp>
        <p:nvCxnSpPr>
          <p:cNvPr id="12" name="Straight Connector 11"/>
          <p:cNvCxnSpPr/>
          <p:nvPr/>
        </p:nvCxnSpPr>
        <p:spPr>
          <a:xfrm flipV="1">
            <a:off x="7696200" y="38862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29000" y="3139526"/>
            <a:ext cx="2209800" cy="646331"/>
          </a:xfrm>
          <a:prstGeom prst="rect">
            <a:avLst/>
          </a:prstGeom>
          <a:noFill/>
        </p:spPr>
        <p:txBody>
          <a:bodyPr wrap="square" rtlCol="0">
            <a:spAutoFit/>
          </a:bodyPr>
          <a:lstStyle/>
          <a:p>
            <a:pPr algn="ctr"/>
            <a:r>
              <a:rPr lang="en-US" dirty="0" smtClean="0"/>
              <a:t>Mixed Questions of Law and Fact</a:t>
            </a:r>
            <a:endParaRPr lang="en-US" dirty="0"/>
          </a:p>
        </p:txBody>
      </p:sp>
      <p:sp>
        <p:nvSpPr>
          <p:cNvPr id="14" name="Multiply 13"/>
          <p:cNvSpPr/>
          <p:nvPr/>
        </p:nvSpPr>
        <p:spPr>
          <a:xfrm>
            <a:off x="4076700" y="3005491"/>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351779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514600"/>
            <a:ext cx="3735318" cy="830997"/>
          </a:xfrm>
          <a:prstGeom prst="rect">
            <a:avLst/>
          </a:prstGeom>
          <a:noFill/>
        </p:spPr>
        <p:txBody>
          <a:bodyPr wrap="none" rtlCol="0">
            <a:spAutoFit/>
          </a:bodyPr>
          <a:lstStyle/>
          <a:p>
            <a:r>
              <a:rPr lang="en-US" sz="4800" dirty="0" smtClean="0"/>
              <a:t>Conclusions</a:t>
            </a:r>
            <a:endParaRPr lang="en-US" sz="4800" dirty="0"/>
          </a:p>
        </p:txBody>
      </p:sp>
    </p:spTree>
    <p:extLst>
      <p:ext uri="{BB962C8B-B14F-4D97-AF65-F5344CB8AC3E}">
        <p14:creationId xmlns:p14="http://schemas.microsoft.com/office/powerpoint/2010/main" val="147971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43000"/>
            <a:ext cx="8229600" cy="4373563"/>
          </a:xfrm>
        </p:spPr>
        <p:txBody>
          <a:bodyPr>
            <a:normAutofit/>
          </a:bodyPr>
          <a:lstStyle/>
          <a:p>
            <a:pPr marL="114300" indent="0">
              <a:buNone/>
            </a:pPr>
            <a:r>
              <a:rPr lang="en-US" sz="4000" dirty="0" smtClean="0"/>
              <a:t>“The importance of the law-fact distinction is surpassed only by its mysteriousness.”</a:t>
            </a:r>
          </a:p>
          <a:p>
            <a:pPr marL="114300" indent="0">
              <a:buNone/>
            </a:pPr>
            <a:endParaRPr lang="en-US" dirty="0" smtClean="0"/>
          </a:p>
          <a:p>
            <a:pPr marL="114300" indent="0">
              <a:buNone/>
            </a:pPr>
            <a:endParaRPr lang="en-US" dirty="0"/>
          </a:p>
          <a:p>
            <a:pPr marL="114300" indent="0">
              <a:buNone/>
            </a:pPr>
            <a:r>
              <a:rPr lang="en-US" dirty="0" smtClean="0"/>
              <a:t>Ronald J. Allen &amp; Michael S. Pardo, </a:t>
            </a:r>
            <a:r>
              <a:rPr lang="en-US" i="1" dirty="0" smtClean="0"/>
              <a:t>The Myth of the Law-Fact Distinction</a:t>
            </a:r>
            <a:r>
              <a:rPr lang="en-US" dirty="0" smtClean="0"/>
              <a:t>, 97 </a:t>
            </a:r>
            <a:r>
              <a:rPr lang="en-US" cap="small" dirty="0" smtClean="0"/>
              <a:t>Nw. U.L</a:t>
            </a:r>
            <a:r>
              <a:rPr lang="en-US" cap="small" dirty="0"/>
              <a:t>. </a:t>
            </a:r>
            <a:r>
              <a:rPr lang="en-US" cap="small" dirty="0" smtClean="0"/>
              <a:t>Rev. </a:t>
            </a:r>
            <a:r>
              <a:rPr lang="en-US" dirty="0" smtClean="0"/>
              <a:t>1769 (2003).</a:t>
            </a:r>
            <a:endParaRPr lang="en-US" dirty="0"/>
          </a:p>
        </p:txBody>
      </p:sp>
    </p:spTree>
    <p:extLst>
      <p:ext uri="{BB962C8B-B14F-4D97-AF65-F5344CB8AC3E}">
        <p14:creationId xmlns:p14="http://schemas.microsoft.com/office/powerpoint/2010/main" val="2892199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i="1" cap="none" dirty="0"/>
              <a:t>In re Steiner</a:t>
            </a:r>
            <a:r>
              <a:rPr lang="de-DE" cap="none" dirty="0"/>
              <a:t>, 55 B.R. 1, 3 </a:t>
            </a:r>
            <a:r>
              <a:rPr lang="de-DE" cap="none" dirty="0" smtClean="0"/>
              <a:t>(</a:t>
            </a:r>
            <a:r>
              <a:rPr lang="de-DE" cap="none" dirty="0"/>
              <a:t>Bankr. E.D. Cal. 1983)</a:t>
            </a:r>
            <a:endParaRPr lang="en-US" cap="none" dirty="0"/>
          </a:p>
        </p:txBody>
      </p:sp>
      <p:sp>
        <p:nvSpPr>
          <p:cNvPr id="3" name="Content Placeholder 2"/>
          <p:cNvSpPr>
            <a:spLocks noGrp="1"/>
          </p:cNvSpPr>
          <p:nvPr>
            <p:ph idx="1"/>
          </p:nvPr>
        </p:nvSpPr>
        <p:spPr/>
        <p:txBody>
          <a:bodyPr/>
          <a:lstStyle/>
          <a:p>
            <a:pPr marL="114300" indent="0">
              <a:buNone/>
            </a:pPr>
            <a:r>
              <a:rPr lang="en-US" sz="3200" dirty="0" smtClean="0"/>
              <a:t>“To </a:t>
            </a:r>
            <a:r>
              <a:rPr lang="en-US" sz="3200" dirty="0"/>
              <a:t>the extent that any of the findings of fact set forth above are deemed to be conclusions of law, or to the extent that any of the foregoing conclusions of law are deemed to be findings of fact, the same shall be deemed conclusions of law or findings of fact, as the case may be</a:t>
            </a:r>
            <a:r>
              <a:rPr lang="en-US" sz="3200" dirty="0" smtClean="0"/>
              <a:t>.”</a:t>
            </a:r>
            <a:endParaRPr lang="en-US" sz="3200" dirty="0"/>
          </a:p>
          <a:p>
            <a:pPr marL="114300" indent="0">
              <a:buNone/>
            </a:pPr>
            <a:endParaRPr lang="en-US" dirty="0"/>
          </a:p>
        </p:txBody>
      </p:sp>
    </p:spTree>
    <p:extLst>
      <p:ext uri="{BB962C8B-B14F-4D97-AF65-F5344CB8AC3E}">
        <p14:creationId xmlns:p14="http://schemas.microsoft.com/office/powerpoint/2010/main" val="3969830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a:t>In re Panache Dev. Co., Inc.</a:t>
            </a:r>
            <a:r>
              <a:rPr lang="en-US" cap="none" dirty="0"/>
              <a:t>, 123 B.R. 929, 931 (Bankr. S.D. Fla. 1991</a:t>
            </a:r>
            <a:r>
              <a:rPr lang="en-US" cap="none" dirty="0" smtClean="0"/>
              <a:t>)</a:t>
            </a:r>
            <a:endParaRPr lang="en-US" cap="none" dirty="0"/>
          </a:p>
        </p:txBody>
      </p:sp>
      <p:sp>
        <p:nvSpPr>
          <p:cNvPr id="3" name="Content Placeholder 2"/>
          <p:cNvSpPr>
            <a:spLocks noGrp="1"/>
          </p:cNvSpPr>
          <p:nvPr>
            <p:ph idx="1"/>
          </p:nvPr>
        </p:nvSpPr>
        <p:spPr/>
        <p:txBody>
          <a:bodyPr>
            <a:noAutofit/>
          </a:bodyPr>
          <a:lstStyle/>
          <a:p>
            <a:pPr marL="114300" indent="0">
              <a:buNone/>
            </a:pPr>
            <a:r>
              <a:rPr lang="en-US" sz="3200" dirty="0" smtClean="0"/>
              <a:t>“The </a:t>
            </a:r>
            <a:r>
              <a:rPr lang="en-US" sz="3200" dirty="0"/>
              <a:t>foregoing Findings of Fact, to the extent they constitute conclusions of law, are hereby incorporated by reference and denominated Conclusions of Law. To the extent that these Conclusions of Law constitute findings of fact, they are hereby incorporated and denominated Findings of Fact</a:t>
            </a:r>
            <a:r>
              <a:rPr lang="en-US" sz="3200" dirty="0" smtClean="0"/>
              <a:t>.”</a:t>
            </a:r>
            <a:endParaRPr lang="en-US" sz="3200" dirty="0"/>
          </a:p>
        </p:txBody>
      </p:sp>
    </p:spTree>
    <p:extLst>
      <p:ext uri="{BB962C8B-B14F-4D97-AF65-F5344CB8AC3E}">
        <p14:creationId xmlns:p14="http://schemas.microsoft.com/office/powerpoint/2010/main" val="2120024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a:t>Transload &amp; Transp., Inc. v. Superior Oil Co.</a:t>
            </a:r>
            <a:r>
              <a:rPr lang="en-US" cap="none" dirty="0"/>
              <a:t>, 579 F. Supp. 1053, 1054 (E.D. La. 1984</a:t>
            </a:r>
            <a:r>
              <a:rPr lang="en-US" cap="none" dirty="0" smtClean="0"/>
              <a:t>)</a:t>
            </a:r>
            <a:endParaRPr lang="en-US" cap="none" dirty="0"/>
          </a:p>
        </p:txBody>
      </p:sp>
      <p:sp>
        <p:nvSpPr>
          <p:cNvPr id="3" name="Content Placeholder 2"/>
          <p:cNvSpPr>
            <a:spLocks noGrp="1"/>
          </p:cNvSpPr>
          <p:nvPr>
            <p:ph idx="1"/>
          </p:nvPr>
        </p:nvSpPr>
        <p:spPr/>
        <p:txBody>
          <a:bodyPr>
            <a:normAutofit/>
          </a:bodyPr>
          <a:lstStyle/>
          <a:p>
            <a:pPr marL="114300" indent="0">
              <a:buNone/>
            </a:pPr>
            <a:r>
              <a:rPr lang="en-US" sz="4000" dirty="0" smtClean="0"/>
              <a:t>“To the extent any of the following findings of fact constitute conclusions of law, they are adopted as such. To the extent any conclusions of law constitute findings of fact, they are so adopted.”</a:t>
            </a:r>
          </a:p>
        </p:txBody>
      </p:sp>
    </p:spTree>
    <p:extLst>
      <p:ext uri="{BB962C8B-B14F-4D97-AF65-F5344CB8AC3E}">
        <p14:creationId xmlns:p14="http://schemas.microsoft.com/office/powerpoint/2010/main" val="1978071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i="1" cap="none" dirty="0"/>
              <a:t>B &amp; B Schiffahrts GmbH &amp; Co. v. Am. Diesel &amp; Ship Repairs, Inc.</a:t>
            </a:r>
            <a:r>
              <a:rPr lang="en-US" sz="2600" cap="none" dirty="0"/>
              <a:t>, 136 F. Supp. 2d 590, 591 (E.D. La. 2001)</a:t>
            </a:r>
          </a:p>
        </p:txBody>
      </p:sp>
      <p:sp>
        <p:nvSpPr>
          <p:cNvPr id="3" name="Content Placeholder 2"/>
          <p:cNvSpPr>
            <a:spLocks noGrp="1"/>
          </p:cNvSpPr>
          <p:nvPr>
            <p:ph idx="1"/>
          </p:nvPr>
        </p:nvSpPr>
        <p:spPr/>
        <p:txBody>
          <a:bodyPr>
            <a:noAutofit/>
          </a:bodyPr>
          <a:lstStyle/>
          <a:p>
            <a:pPr marL="114300" indent="0">
              <a:buNone/>
            </a:pPr>
            <a:r>
              <a:rPr lang="en-US" sz="3600" dirty="0" smtClean="0"/>
              <a:t>“To </a:t>
            </a:r>
            <a:r>
              <a:rPr lang="en-US" sz="3600" dirty="0"/>
              <a:t>the extent the findings of fact are more properly classified as conclusions of law, they should be so considered; and to the extent the conclusions of law are more properly classified as findings of fact, they should be so considered</a:t>
            </a:r>
            <a:r>
              <a:rPr lang="en-US" sz="3600" dirty="0" smtClean="0"/>
              <a:t>.”</a:t>
            </a:r>
            <a:endParaRPr lang="en-US" sz="3600" dirty="0"/>
          </a:p>
        </p:txBody>
      </p:sp>
    </p:spTree>
    <p:extLst>
      <p:ext uri="{BB962C8B-B14F-4D97-AF65-F5344CB8AC3E}">
        <p14:creationId xmlns:p14="http://schemas.microsoft.com/office/powerpoint/2010/main" val="2810835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a:t>Rodriguez v. Barrita, Inc.</a:t>
            </a:r>
            <a:r>
              <a:rPr lang="en-US" cap="none" dirty="0"/>
              <a:t>, 62 F. Supp. 3d 936, </a:t>
            </a:r>
            <a:r>
              <a:rPr lang="en-US" cap="none" dirty="0" smtClean="0"/>
              <a:t>938 n.1 </a:t>
            </a:r>
            <a:r>
              <a:rPr lang="en-US" cap="none" dirty="0"/>
              <a:t>(N.D. Cal. 2014</a:t>
            </a:r>
            <a:r>
              <a:rPr lang="en-US" cap="none" dirty="0" smtClean="0"/>
              <a:t>)</a:t>
            </a:r>
            <a:endParaRPr lang="en-US" cap="none" dirty="0"/>
          </a:p>
        </p:txBody>
      </p:sp>
      <p:sp>
        <p:nvSpPr>
          <p:cNvPr id="3" name="Content Placeholder 2"/>
          <p:cNvSpPr>
            <a:spLocks noGrp="1"/>
          </p:cNvSpPr>
          <p:nvPr>
            <p:ph idx="1"/>
          </p:nvPr>
        </p:nvSpPr>
        <p:spPr/>
        <p:txBody>
          <a:bodyPr>
            <a:noAutofit/>
          </a:bodyPr>
          <a:lstStyle/>
          <a:p>
            <a:pPr marL="114300" indent="0">
              <a:buNone/>
            </a:pPr>
            <a:r>
              <a:rPr lang="en-US" sz="2800" dirty="0" smtClean="0"/>
              <a:t>“This </a:t>
            </a:r>
            <a:r>
              <a:rPr lang="en-US" sz="2800" dirty="0"/>
              <a:t>order renders additional findings of fact and conclusions of law pursuant to Federal Rule of Civil Procedure 52. To the extent that any conclusions of law are inadvertently labeled as findings of fact (or vice versa), the findings and conclusions shall be considered “in [their] true light, regardless of the label that </a:t>
            </a:r>
            <a:r>
              <a:rPr lang="en-US" sz="2800" dirty="0" smtClean="0"/>
              <a:t>the ... </a:t>
            </a:r>
            <a:r>
              <a:rPr lang="en-US" sz="2800" dirty="0"/>
              <a:t>court may have placed on [them].” </a:t>
            </a:r>
            <a:r>
              <a:rPr lang="en-US" sz="2800" i="1" dirty="0" smtClean="0"/>
              <a:t>Tri-</a:t>
            </a:r>
            <a:r>
              <a:rPr lang="en-US" sz="2800" i="1" dirty="0" err="1" smtClean="0"/>
              <a:t>Tron</a:t>
            </a:r>
            <a:r>
              <a:rPr lang="en-US" sz="2800" i="1" dirty="0" smtClean="0"/>
              <a:t> International v</a:t>
            </a:r>
            <a:r>
              <a:rPr lang="en-US" sz="2800" i="1" dirty="0"/>
              <a:t>. Velto</a:t>
            </a:r>
            <a:r>
              <a:rPr lang="en-US" sz="2800" dirty="0"/>
              <a:t>, 525 F.2d 432, </a:t>
            </a:r>
            <a:r>
              <a:rPr lang="en-US" sz="2800" dirty="0" smtClean="0"/>
              <a:t>435-36 </a:t>
            </a:r>
            <a:r>
              <a:rPr lang="en-US" sz="2800" dirty="0"/>
              <a:t>(9th Cir.1975</a:t>
            </a:r>
            <a:r>
              <a:rPr lang="en-US" sz="2800" dirty="0" smtClean="0"/>
              <a:t>).”</a:t>
            </a:r>
            <a:endParaRPr lang="en-US" sz="2800" dirty="0"/>
          </a:p>
        </p:txBody>
      </p:sp>
    </p:spTree>
    <p:extLst>
      <p:ext uri="{BB962C8B-B14F-4D97-AF65-F5344CB8AC3E}">
        <p14:creationId xmlns:p14="http://schemas.microsoft.com/office/powerpoint/2010/main" val="2207596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i="1" cap="none" dirty="0" smtClean="0"/>
              <a:t>Pullman-Standard v. Swint</a:t>
            </a:r>
            <a:r>
              <a:rPr lang="en-US" sz="2600" cap="none" dirty="0" smtClean="0"/>
              <a:t>, 465 U.S. 273, </a:t>
            </a:r>
            <a:r>
              <a:rPr lang="en-US" sz="2600" cap="none" dirty="0"/>
              <a:t>591 </a:t>
            </a:r>
            <a:r>
              <a:rPr lang="en-US" sz="2600" cap="none" dirty="0" smtClean="0"/>
              <a:t>(1982)</a:t>
            </a:r>
            <a:endParaRPr lang="en-US" sz="2600" cap="none" dirty="0"/>
          </a:p>
        </p:txBody>
      </p:sp>
      <p:sp>
        <p:nvSpPr>
          <p:cNvPr id="3" name="Content Placeholder 2"/>
          <p:cNvSpPr>
            <a:spLocks noGrp="1"/>
          </p:cNvSpPr>
          <p:nvPr>
            <p:ph idx="1"/>
          </p:nvPr>
        </p:nvSpPr>
        <p:spPr/>
        <p:txBody>
          <a:bodyPr>
            <a:noAutofit/>
          </a:bodyPr>
          <a:lstStyle/>
          <a:p>
            <a:pPr marL="114300" indent="0">
              <a:buNone/>
            </a:pPr>
            <a:r>
              <a:rPr lang="en-US" sz="3600" dirty="0" smtClean="0"/>
              <a:t>“Rule 52(a) does not furnish particular guidance with respect to distinguishing law from fact. Nor do we yet know of any other rule or principle that will unerringly distinguish a factual finding from a legal conclusion.”</a:t>
            </a:r>
            <a:endParaRPr lang="en-US" sz="3600" dirty="0"/>
          </a:p>
        </p:txBody>
      </p:sp>
    </p:spTree>
    <p:extLst>
      <p:ext uri="{BB962C8B-B14F-4D97-AF65-F5344CB8AC3E}">
        <p14:creationId xmlns:p14="http://schemas.microsoft.com/office/powerpoint/2010/main" val="2289258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374</TotalTime>
  <Words>1206</Words>
  <Application>Microsoft Office PowerPoint</Application>
  <PresentationFormat>On-screen Show (4:3)</PresentationFormat>
  <Paragraphs>70</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Apothecary</vt:lpstr>
      <vt:lpstr>Conclusions About Findings of Fact . . . and Law</vt:lpstr>
      <vt:lpstr>PowerPoint Presentation</vt:lpstr>
      <vt:lpstr>PowerPoint Presentation</vt:lpstr>
      <vt:lpstr>In re Steiner, 55 B.R. 1, 3 (Bankr. E.D. Cal. 1983)</vt:lpstr>
      <vt:lpstr>In re Panache Dev. Co., Inc., 123 B.R. 929, 931 (Bankr. S.D. Fla. 1991)</vt:lpstr>
      <vt:lpstr>Transload &amp; Transp., Inc. v. Superior Oil Co., 579 F. Supp. 1053, 1054 (E.D. La. 1984)</vt:lpstr>
      <vt:lpstr>B &amp; B Schiffahrts GmbH &amp; Co. v. Am. Diesel &amp; Ship Repairs, Inc., 136 F. Supp. 2d 590, 591 (E.D. La. 2001)</vt:lpstr>
      <vt:lpstr>Rodriguez v. Barrita, Inc., 62 F. Supp. 3d 936, 938 n.1 (N.D. Cal. 2014)</vt:lpstr>
      <vt:lpstr>Pullman-Standard v. Swint, 465 U.S. 273, 591 (1982)</vt:lpstr>
      <vt:lpstr>Fed. R. Civ. P. 52(a)(1)</vt:lpstr>
      <vt:lpstr>Tenn. R. Civ. P. 52(a)(1)</vt:lpstr>
      <vt:lpstr>PowerPoint Presentation</vt:lpstr>
      <vt:lpstr>Tull v. U.S., 481 U.S. 412, 417 (1987)</vt:lpstr>
      <vt:lpstr>Dividing Decision Making Authority</vt:lpstr>
      <vt:lpstr>PowerPoint Presentation</vt:lpstr>
      <vt:lpstr>Dividing Decision Making Authority</vt:lpstr>
      <vt:lpstr>PowerPoint Presentation</vt:lpstr>
      <vt:lpstr>Why All the Confusion?</vt:lpstr>
      <vt:lpstr>PowerPoint Presentation</vt:lpstr>
      <vt:lpstr>John Jay McKelvey, McKelvey on Evidence (5th ed. 1944)</vt:lpstr>
      <vt:lpstr>CJS trial</vt:lpstr>
      <vt:lpstr>17B C.J.S. Contracts § 1034 (2015)</vt:lpstr>
      <vt:lpstr>PowerPoint Presentation</vt:lpstr>
      <vt:lpstr>PowerPoint Presentation</vt:lpstr>
    </vt:vector>
  </TitlesOfParts>
  <Company>AOC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 About Findings of Fact . . . and Law</dc:title>
  <dc:creator>AOC User</dc:creator>
  <cp:lastModifiedBy>Ariel Borne</cp:lastModifiedBy>
  <cp:revision>28</cp:revision>
  <dcterms:created xsi:type="dcterms:W3CDTF">2018-11-06T21:19:29Z</dcterms:created>
  <dcterms:modified xsi:type="dcterms:W3CDTF">2018-11-08T16:31:45Z</dcterms:modified>
</cp:coreProperties>
</file>