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handoutMasterIdLst>
    <p:handoutMasterId r:id="rId43"/>
  </p:handoutMasterIdLst>
  <p:sldIdLst>
    <p:sldId id="256" r:id="rId2"/>
    <p:sldId id="284" r:id="rId3"/>
    <p:sldId id="257" r:id="rId4"/>
    <p:sldId id="286" r:id="rId5"/>
    <p:sldId id="285" r:id="rId6"/>
    <p:sldId id="316" r:id="rId7"/>
    <p:sldId id="317" r:id="rId8"/>
    <p:sldId id="279" r:id="rId9"/>
    <p:sldId id="278" r:id="rId10"/>
    <p:sldId id="259" r:id="rId11"/>
    <p:sldId id="275" r:id="rId12"/>
    <p:sldId id="260" r:id="rId13"/>
    <p:sldId id="271" r:id="rId14"/>
    <p:sldId id="321" r:id="rId15"/>
    <p:sldId id="320" r:id="rId16"/>
    <p:sldId id="287" r:id="rId17"/>
    <p:sldId id="280" r:id="rId18"/>
    <p:sldId id="282" r:id="rId19"/>
    <p:sldId id="262" r:id="rId20"/>
    <p:sldId id="305" r:id="rId21"/>
    <p:sldId id="310" r:id="rId22"/>
    <p:sldId id="273" r:id="rId23"/>
    <p:sldId id="269" r:id="rId24"/>
    <p:sldId id="272" r:id="rId25"/>
    <p:sldId id="274" r:id="rId26"/>
    <p:sldId id="288" r:id="rId27"/>
    <p:sldId id="268" r:id="rId28"/>
    <p:sldId id="290" r:id="rId29"/>
    <p:sldId id="289" r:id="rId30"/>
    <p:sldId id="295" r:id="rId31"/>
    <p:sldId id="311" r:id="rId32"/>
    <p:sldId id="292" r:id="rId33"/>
    <p:sldId id="293" r:id="rId34"/>
    <p:sldId id="291" r:id="rId35"/>
    <p:sldId id="319" r:id="rId36"/>
    <p:sldId id="302" r:id="rId37"/>
    <p:sldId id="308" r:id="rId38"/>
    <p:sldId id="315" r:id="rId39"/>
    <p:sldId id="318" r:id="rId40"/>
    <p:sldId id="276" r:id="rId41"/>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07" autoAdjust="0"/>
  </p:normalViewPr>
  <p:slideViewPr>
    <p:cSldViewPr>
      <p:cViewPr varScale="1">
        <p:scale>
          <a:sx n="62" d="100"/>
          <a:sy n="62" d="100"/>
        </p:scale>
        <p:origin x="-2184" y="-90"/>
      </p:cViewPr>
      <p:guideLst>
        <p:guide orient="horz" pos="2160"/>
        <p:guide pos="2880"/>
      </p:guideLst>
    </p:cSldViewPr>
  </p:slideViewPr>
  <p:notesTextViewPr>
    <p:cViewPr>
      <p:scale>
        <a:sx n="3" d="2"/>
        <a:sy n="3" d="2"/>
      </p:scale>
      <p:origin x="0" y="0"/>
    </p:cViewPr>
  </p:notesTextViewPr>
  <p:sorterViewPr>
    <p:cViewPr varScale="1">
      <p:scale>
        <a:sx n="1" d="1"/>
        <a:sy n="1" d="1"/>
      </p:scale>
      <p:origin x="0" y="-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3F6BB-265F-4CE3-B07A-40DF9C407BA4}" type="doc">
      <dgm:prSet loTypeId="urn:microsoft.com/office/officeart/2005/8/layout/pList2" loCatId="list" qsTypeId="urn:microsoft.com/office/officeart/2005/8/quickstyle/simple1" qsCatId="simple" csTypeId="urn:microsoft.com/office/officeart/2005/8/colors/accent1_2" csCatId="accent1" phldr="1"/>
      <dgm:spPr/>
    </dgm:pt>
    <dgm:pt modelId="{93E8CE81-8D50-4FC5-843C-0321521A7E46}">
      <dgm:prSet phldrT="[Text]" custT="1"/>
      <dgm:spPr>
        <a:solidFill>
          <a:srgbClr val="002060"/>
        </a:solidFill>
      </dgm:spPr>
      <dgm:t>
        <a:bodyPr/>
        <a:lstStyle/>
        <a:p>
          <a:pPr algn="ctr"/>
          <a:r>
            <a:rPr lang="en-US" sz="1800" u="sng" dirty="0" smtClean="0"/>
            <a:t>Legislative</a:t>
          </a:r>
        </a:p>
        <a:p>
          <a:pPr algn="ctr"/>
          <a:r>
            <a:rPr lang="en-US" sz="1800" dirty="0" smtClean="0"/>
            <a:t>Immigration &amp; Nationality Act</a:t>
          </a:r>
          <a:endParaRPr lang="en-US" sz="1800" dirty="0"/>
        </a:p>
      </dgm:t>
    </dgm:pt>
    <dgm:pt modelId="{4DF9A137-8667-4226-9160-19722D307A38}" type="parTrans" cxnId="{A567CD4C-48AA-4A59-879F-25D4F8F5385F}">
      <dgm:prSet/>
      <dgm:spPr/>
      <dgm:t>
        <a:bodyPr/>
        <a:lstStyle/>
        <a:p>
          <a:pPr algn="ctr"/>
          <a:endParaRPr lang="en-US"/>
        </a:p>
      </dgm:t>
    </dgm:pt>
    <dgm:pt modelId="{BE11297F-FB48-4DD5-BD32-2CBB49E335E1}" type="sibTrans" cxnId="{A567CD4C-48AA-4A59-879F-25D4F8F5385F}">
      <dgm:prSet/>
      <dgm:spPr/>
      <dgm:t>
        <a:bodyPr/>
        <a:lstStyle/>
        <a:p>
          <a:pPr algn="ctr"/>
          <a:endParaRPr lang="en-US"/>
        </a:p>
      </dgm:t>
    </dgm:pt>
    <dgm:pt modelId="{7EEBE4BA-358D-4B2B-8A0C-3E16C5FC9B96}">
      <dgm:prSet phldrT="[Text]" custT="1"/>
      <dgm:spPr>
        <a:solidFill>
          <a:srgbClr val="002060"/>
        </a:solidFill>
      </dgm:spPr>
      <dgm:t>
        <a:bodyPr/>
        <a:lstStyle/>
        <a:p>
          <a:pPr algn="ctr"/>
          <a:r>
            <a:rPr lang="en-US" sz="1800" b="0" u="sng" dirty="0" smtClean="0"/>
            <a:t>Judicial</a:t>
          </a:r>
        </a:p>
        <a:p>
          <a:pPr algn="ctr"/>
          <a:r>
            <a:rPr lang="en-US" sz="1800" dirty="0" smtClean="0"/>
            <a:t>Cases</a:t>
          </a:r>
          <a:endParaRPr lang="en-US" sz="1800" dirty="0"/>
        </a:p>
      </dgm:t>
    </dgm:pt>
    <dgm:pt modelId="{1BEA2A45-48B4-4F68-92D8-40812F94E524}" type="parTrans" cxnId="{BA607363-AB04-446A-984F-2525FEEF6A98}">
      <dgm:prSet/>
      <dgm:spPr/>
      <dgm:t>
        <a:bodyPr/>
        <a:lstStyle/>
        <a:p>
          <a:pPr algn="ctr"/>
          <a:endParaRPr lang="en-US"/>
        </a:p>
      </dgm:t>
    </dgm:pt>
    <dgm:pt modelId="{14C665A5-1766-4FF1-B1C7-BA58C04AB86E}" type="sibTrans" cxnId="{BA607363-AB04-446A-984F-2525FEEF6A98}">
      <dgm:prSet/>
      <dgm:spPr/>
      <dgm:t>
        <a:bodyPr/>
        <a:lstStyle/>
        <a:p>
          <a:pPr algn="ctr"/>
          <a:endParaRPr lang="en-US"/>
        </a:p>
      </dgm:t>
    </dgm:pt>
    <dgm:pt modelId="{3BDF274A-12E7-4274-AC2F-F33FA70E2CFA}">
      <dgm:prSet phldrT="[Text]" custT="1"/>
      <dgm:spPr>
        <a:solidFill>
          <a:srgbClr val="002060"/>
        </a:solidFill>
      </dgm:spPr>
      <dgm:t>
        <a:bodyPr/>
        <a:lstStyle/>
        <a:p>
          <a:pPr algn="ctr"/>
          <a:r>
            <a:rPr lang="en-US" sz="1800" b="0" u="sng" dirty="0" smtClean="0"/>
            <a:t>Executive</a:t>
          </a:r>
        </a:p>
        <a:p>
          <a:pPr algn="ctr"/>
          <a:r>
            <a:rPr lang="en-US" sz="1600" dirty="0" smtClean="0"/>
            <a:t>Regulations</a:t>
          </a:r>
        </a:p>
        <a:p>
          <a:pPr algn="ctr"/>
          <a:r>
            <a:rPr lang="en-US" sz="1600" dirty="0" smtClean="0"/>
            <a:t>BIA Decisions</a:t>
          </a:r>
        </a:p>
        <a:p>
          <a:pPr algn="ctr"/>
          <a:r>
            <a:rPr lang="en-US" sz="1600" dirty="0" smtClean="0"/>
            <a:t>Agency Policies &amp; Guidance</a:t>
          </a:r>
        </a:p>
        <a:p>
          <a:pPr algn="ctr"/>
          <a:r>
            <a:rPr lang="en-US" sz="1600" dirty="0" smtClean="0"/>
            <a:t>Executive Orders</a:t>
          </a:r>
          <a:endParaRPr lang="en-US" sz="1600" dirty="0"/>
        </a:p>
      </dgm:t>
    </dgm:pt>
    <dgm:pt modelId="{C70CB0C0-A9A2-446A-8073-5DD255555E2F}" type="parTrans" cxnId="{7740ACED-51BA-41AD-8AA0-B25DE9112E3C}">
      <dgm:prSet/>
      <dgm:spPr/>
      <dgm:t>
        <a:bodyPr/>
        <a:lstStyle/>
        <a:p>
          <a:pPr algn="ctr"/>
          <a:endParaRPr lang="en-US"/>
        </a:p>
      </dgm:t>
    </dgm:pt>
    <dgm:pt modelId="{BDE1C29A-AB0A-4AE3-9000-762CFEE5876E}" type="sibTrans" cxnId="{7740ACED-51BA-41AD-8AA0-B25DE9112E3C}">
      <dgm:prSet/>
      <dgm:spPr/>
      <dgm:t>
        <a:bodyPr/>
        <a:lstStyle/>
        <a:p>
          <a:pPr algn="ctr"/>
          <a:endParaRPr lang="en-US"/>
        </a:p>
      </dgm:t>
    </dgm:pt>
    <dgm:pt modelId="{8D299B61-6E8A-4E74-BDF9-332B7C0E04D6}" type="pres">
      <dgm:prSet presAssocID="{EE43F6BB-265F-4CE3-B07A-40DF9C407BA4}" presName="Name0" presStyleCnt="0">
        <dgm:presLayoutVars>
          <dgm:dir/>
          <dgm:resizeHandles val="exact"/>
        </dgm:presLayoutVars>
      </dgm:prSet>
      <dgm:spPr/>
    </dgm:pt>
    <dgm:pt modelId="{F3FCC63D-7F4C-472A-B940-FEA069896E74}" type="pres">
      <dgm:prSet presAssocID="{EE43F6BB-265F-4CE3-B07A-40DF9C407BA4}" presName="bkgdShp" presStyleLbl="alignAccFollowNode1" presStyleIdx="0" presStyleCnt="1"/>
      <dgm:spPr>
        <a:solidFill>
          <a:srgbClr val="92D050">
            <a:alpha val="90000"/>
          </a:srgbClr>
        </a:solidFill>
        <a:ln>
          <a:solidFill>
            <a:srgbClr val="92D050">
              <a:alpha val="90000"/>
            </a:srgbClr>
          </a:solidFill>
        </a:ln>
      </dgm:spPr>
    </dgm:pt>
    <dgm:pt modelId="{20B47BDA-4048-4B51-9DF4-10EEDAE18AA6}" type="pres">
      <dgm:prSet presAssocID="{EE43F6BB-265F-4CE3-B07A-40DF9C407BA4}" presName="linComp" presStyleCnt="0"/>
      <dgm:spPr/>
    </dgm:pt>
    <dgm:pt modelId="{160E9546-CB92-4304-9E1E-4B6881D71920}" type="pres">
      <dgm:prSet presAssocID="{93E8CE81-8D50-4FC5-843C-0321521A7E46}" presName="compNode" presStyleCnt="0"/>
      <dgm:spPr/>
    </dgm:pt>
    <dgm:pt modelId="{50DE2A53-E4EC-48C7-AD42-56A737E9805D}" type="pres">
      <dgm:prSet presAssocID="{93E8CE81-8D50-4FC5-843C-0321521A7E46}" presName="node" presStyleLbl="node1" presStyleIdx="0" presStyleCnt="3">
        <dgm:presLayoutVars>
          <dgm:bulletEnabled val="1"/>
        </dgm:presLayoutVars>
      </dgm:prSet>
      <dgm:spPr/>
      <dgm:t>
        <a:bodyPr/>
        <a:lstStyle/>
        <a:p>
          <a:endParaRPr lang="en-US"/>
        </a:p>
      </dgm:t>
    </dgm:pt>
    <dgm:pt modelId="{2F67921A-9374-4AC0-A367-0FBE700F15A1}" type="pres">
      <dgm:prSet presAssocID="{93E8CE81-8D50-4FC5-843C-0321521A7E46}" presName="invisiNode" presStyleLbl="node1" presStyleIdx="0" presStyleCnt="3"/>
      <dgm:spPr/>
    </dgm:pt>
    <dgm:pt modelId="{2A9CF1C0-1179-4EC5-A464-3BB9292517AB}" type="pres">
      <dgm:prSet presAssocID="{93E8CE81-8D50-4FC5-843C-0321521A7E46}" presName="imagNode" presStyleLbl="fgImgPlace1" presStyleIdx="0" presStyleCnt="3"/>
      <dgm:spPr>
        <a:blipFill rotWithShape="1">
          <a:blip xmlns:r="http://schemas.openxmlformats.org/officeDocument/2006/relationships" r:embed="rId1"/>
          <a:stretch>
            <a:fillRect/>
          </a:stretch>
        </a:blipFill>
      </dgm:spPr>
    </dgm:pt>
    <dgm:pt modelId="{AFC8BFC4-7BB8-41EE-BBBB-DBF029A85CF7}" type="pres">
      <dgm:prSet presAssocID="{BE11297F-FB48-4DD5-BD32-2CBB49E335E1}" presName="sibTrans" presStyleLbl="sibTrans2D1" presStyleIdx="0" presStyleCnt="0"/>
      <dgm:spPr/>
      <dgm:t>
        <a:bodyPr/>
        <a:lstStyle/>
        <a:p>
          <a:endParaRPr lang="en-US"/>
        </a:p>
      </dgm:t>
    </dgm:pt>
    <dgm:pt modelId="{EAAB0555-DFC3-4629-AD58-119378F7BAB1}" type="pres">
      <dgm:prSet presAssocID="{7EEBE4BA-358D-4B2B-8A0C-3E16C5FC9B96}" presName="compNode" presStyleCnt="0"/>
      <dgm:spPr/>
    </dgm:pt>
    <dgm:pt modelId="{97FF1840-53C9-4B5C-8A57-C24BA0A9E616}" type="pres">
      <dgm:prSet presAssocID="{7EEBE4BA-358D-4B2B-8A0C-3E16C5FC9B96}" presName="node" presStyleLbl="node1" presStyleIdx="1" presStyleCnt="3">
        <dgm:presLayoutVars>
          <dgm:bulletEnabled val="1"/>
        </dgm:presLayoutVars>
      </dgm:prSet>
      <dgm:spPr/>
      <dgm:t>
        <a:bodyPr/>
        <a:lstStyle/>
        <a:p>
          <a:endParaRPr lang="en-US"/>
        </a:p>
      </dgm:t>
    </dgm:pt>
    <dgm:pt modelId="{E425D912-8B85-4BA5-8F1E-FFF060C024D3}" type="pres">
      <dgm:prSet presAssocID="{7EEBE4BA-358D-4B2B-8A0C-3E16C5FC9B96}" presName="invisiNode" presStyleLbl="node1" presStyleIdx="1" presStyleCnt="3"/>
      <dgm:spPr/>
    </dgm:pt>
    <dgm:pt modelId="{97DC980B-0C43-4A66-872C-65C0269B5954}" type="pres">
      <dgm:prSet presAssocID="{7EEBE4BA-358D-4B2B-8A0C-3E16C5FC9B96}" presName="imagNode"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4C18EACA-6149-45B2-8EAD-4DFD0483788C}" type="pres">
      <dgm:prSet presAssocID="{14C665A5-1766-4FF1-B1C7-BA58C04AB86E}" presName="sibTrans" presStyleLbl="sibTrans2D1" presStyleIdx="0" presStyleCnt="0"/>
      <dgm:spPr/>
      <dgm:t>
        <a:bodyPr/>
        <a:lstStyle/>
        <a:p>
          <a:endParaRPr lang="en-US"/>
        </a:p>
      </dgm:t>
    </dgm:pt>
    <dgm:pt modelId="{573CDA90-79A9-421D-A145-1BB6AACB579D}" type="pres">
      <dgm:prSet presAssocID="{3BDF274A-12E7-4274-AC2F-F33FA70E2CFA}" presName="compNode" presStyleCnt="0"/>
      <dgm:spPr/>
    </dgm:pt>
    <dgm:pt modelId="{A175D7C7-ECDE-45D2-8B97-E3A789459B9F}" type="pres">
      <dgm:prSet presAssocID="{3BDF274A-12E7-4274-AC2F-F33FA70E2CFA}" presName="node" presStyleLbl="node1" presStyleIdx="2" presStyleCnt="3">
        <dgm:presLayoutVars>
          <dgm:bulletEnabled val="1"/>
        </dgm:presLayoutVars>
      </dgm:prSet>
      <dgm:spPr/>
      <dgm:t>
        <a:bodyPr/>
        <a:lstStyle/>
        <a:p>
          <a:endParaRPr lang="en-US"/>
        </a:p>
      </dgm:t>
    </dgm:pt>
    <dgm:pt modelId="{C008BA0E-FCE4-4593-AE2C-9DDFC856CB49}" type="pres">
      <dgm:prSet presAssocID="{3BDF274A-12E7-4274-AC2F-F33FA70E2CFA}" presName="invisiNode" presStyleLbl="node1" presStyleIdx="2" presStyleCnt="3"/>
      <dgm:spPr/>
    </dgm:pt>
    <dgm:pt modelId="{13226B28-1A3D-45D6-B4B9-AA285CACC505}" type="pres">
      <dgm:prSet presAssocID="{3BDF274A-12E7-4274-AC2F-F33FA70E2CFA}"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F13C9910-4342-4C77-A6B9-C673EDE19ADE}" type="presOf" srcId="{EE43F6BB-265F-4CE3-B07A-40DF9C407BA4}" destId="{8D299B61-6E8A-4E74-BDF9-332B7C0E04D6}" srcOrd="0" destOrd="0" presId="urn:microsoft.com/office/officeart/2005/8/layout/pList2"/>
    <dgm:cxn modelId="{F37B3D47-5A9F-44C8-A2BA-6507292F43DC}" type="presOf" srcId="{3BDF274A-12E7-4274-AC2F-F33FA70E2CFA}" destId="{A175D7C7-ECDE-45D2-8B97-E3A789459B9F}" srcOrd="0" destOrd="0" presId="urn:microsoft.com/office/officeart/2005/8/layout/pList2"/>
    <dgm:cxn modelId="{A567CD4C-48AA-4A59-879F-25D4F8F5385F}" srcId="{EE43F6BB-265F-4CE3-B07A-40DF9C407BA4}" destId="{93E8CE81-8D50-4FC5-843C-0321521A7E46}" srcOrd="0" destOrd="0" parTransId="{4DF9A137-8667-4226-9160-19722D307A38}" sibTransId="{BE11297F-FB48-4DD5-BD32-2CBB49E335E1}"/>
    <dgm:cxn modelId="{A227DF05-815C-4D1B-9115-6978945CCCFF}" type="presOf" srcId="{7EEBE4BA-358D-4B2B-8A0C-3E16C5FC9B96}" destId="{97FF1840-53C9-4B5C-8A57-C24BA0A9E616}" srcOrd="0" destOrd="0" presId="urn:microsoft.com/office/officeart/2005/8/layout/pList2"/>
    <dgm:cxn modelId="{BA607363-AB04-446A-984F-2525FEEF6A98}" srcId="{EE43F6BB-265F-4CE3-B07A-40DF9C407BA4}" destId="{7EEBE4BA-358D-4B2B-8A0C-3E16C5FC9B96}" srcOrd="1" destOrd="0" parTransId="{1BEA2A45-48B4-4F68-92D8-40812F94E524}" sibTransId="{14C665A5-1766-4FF1-B1C7-BA58C04AB86E}"/>
    <dgm:cxn modelId="{7B966176-0256-450F-9E58-4361E8BB29BC}" type="presOf" srcId="{BE11297F-FB48-4DD5-BD32-2CBB49E335E1}" destId="{AFC8BFC4-7BB8-41EE-BBBB-DBF029A85CF7}" srcOrd="0" destOrd="0" presId="urn:microsoft.com/office/officeart/2005/8/layout/pList2"/>
    <dgm:cxn modelId="{7740ACED-51BA-41AD-8AA0-B25DE9112E3C}" srcId="{EE43F6BB-265F-4CE3-B07A-40DF9C407BA4}" destId="{3BDF274A-12E7-4274-AC2F-F33FA70E2CFA}" srcOrd="2" destOrd="0" parTransId="{C70CB0C0-A9A2-446A-8073-5DD255555E2F}" sibTransId="{BDE1C29A-AB0A-4AE3-9000-762CFEE5876E}"/>
    <dgm:cxn modelId="{297D1874-514A-44AF-9A4B-0EE3D80BA00C}" type="presOf" srcId="{14C665A5-1766-4FF1-B1C7-BA58C04AB86E}" destId="{4C18EACA-6149-45B2-8EAD-4DFD0483788C}" srcOrd="0" destOrd="0" presId="urn:microsoft.com/office/officeart/2005/8/layout/pList2"/>
    <dgm:cxn modelId="{5688883D-B97E-4E27-9D43-F45BC5D0012D}" type="presOf" srcId="{93E8CE81-8D50-4FC5-843C-0321521A7E46}" destId="{50DE2A53-E4EC-48C7-AD42-56A737E9805D}" srcOrd="0" destOrd="0" presId="urn:microsoft.com/office/officeart/2005/8/layout/pList2"/>
    <dgm:cxn modelId="{4BD3CD98-E525-47E2-85F3-09BE4C340973}" type="presParOf" srcId="{8D299B61-6E8A-4E74-BDF9-332B7C0E04D6}" destId="{F3FCC63D-7F4C-472A-B940-FEA069896E74}" srcOrd="0" destOrd="0" presId="urn:microsoft.com/office/officeart/2005/8/layout/pList2"/>
    <dgm:cxn modelId="{3D8F98D9-2CC4-4417-B80C-06AD95144F2D}" type="presParOf" srcId="{8D299B61-6E8A-4E74-BDF9-332B7C0E04D6}" destId="{20B47BDA-4048-4B51-9DF4-10EEDAE18AA6}" srcOrd="1" destOrd="0" presId="urn:microsoft.com/office/officeart/2005/8/layout/pList2"/>
    <dgm:cxn modelId="{E823F996-A011-40B8-AF23-53D833D3ECC8}" type="presParOf" srcId="{20B47BDA-4048-4B51-9DF4-10EEDAE18AA6}" destId="{160E9546-CB92-4304-9E1E-4B6881D71920}" srcOrd="0" destOrd="0" presId="urn:microsoft.com/office/officeart/2005/8/layout/pList2"/>
    <dgm:cxn modelId="{E1CAD7D0-1488-4612-BE08-2CDDFB7101F8}" type="presParOf" srcId="{160E9546-CB92-4304-9E1E-4B6881D71920}" destId="{50DE2A53-E4EC-48C7-AD42-56A737E9805D}" srcOrd="0" destOrd="0" presId="urn:microsoft.com/office/officeart/2005/8/layout/pList2"/>
    <dgm:cxn modelId="{E44FA02E-2CF5-4E39-A14E-DB1D8DA3A1A6}" type="presParOf" srcId="{160E9546-CB92-4304-9E1E-4B6881D71920}" destId="{2F67921A-9374-4AC0-A367-0FBE700F15A1}" srcOrd="1" destOrd="0" presId="urn:microsoft.com/office/officeart/2005/8/layout/pList2"/>
    <dgm:cxn modelId="{7D0F7AFA-C13C-4A61-BF12-F75A8CDF8F4E}" type="presParOf" srcId="{160E9546-CB92-4304-9E1E-4B6881D71920}" destId="{2A9CF1C0-1179-4EC5-A464-3BB9292517AB}" srcOrd="2" destOrd="0" presId="urn:microsoft.com/office/officeart/2005/8/layout/pList2"/>
    <dgm:cxn modelId="{570B1A47-5BF7-4FAC-A0B6-DB31F37DCF9E}" type="presParOf" srcId="{20B47BDA-4048-4B51-9DF4-10EEDAE18AA6}" destId="{AFC8BFC4-7BB8-41EE-BBBB-DBF029A85CF7}" srcOrd="1" destOrd="0" presId="urn:microsoft.com/office/officeart/2005/8/layout/pList2"/>
    <dgm:cxn modelId="{356B94BE-E0CD-4126-BB27-3026AED3ED7B}" type="presParOf" srcId="{20B47BDA-4048-4B51-9DF4-10EEDAE18AA6}" destId="{EAAB0555-DFC3-4629-AD58-119378F7BAB1}" srcOrd="2" destOrd="0" presId="urn:microsoft.com/office/officeart/2005/8/layout/pList2"/>
    <dgm:cxn modelId="{1382F39F-4B5A-42CB-9ADC-D20EF4B1DD36}" type="presParOf" srcId="{EAAB0555-DFC3-4629-AD58-119378F7BAB1}" destId="{97FF1840-53C9-4B5C-8A57-C24BA0A9E616}" srcOrd="0" destOrd="0" presId="urn:microsoft.com/office/officeart/2005/8/layout/pList2"/>
    <dgm:cxn modelId="{3C13DC2D-EB4B-42B6-B3F6-0E2B724C72AC}" type="presParOf" srcId="{EAAB0555-DFC3-4629-AD58-119378F7BAB1}" destId="{E425D912-8B85-4BA5-8F1E-FFF060C024D3}" srcOrd="1" destOrd="0" presId="urn:microsoft.com/office/officeart/2005/8/layout/pList2"/>
    <dgm:cxn modelId="{F264625C-4376-41D6-9F3B-8E00798BC1D1}" type="presParOf" srcId="{EAAB0555-DFC3-4629-AD58-119378F7BAB1}" destId="{97DC980B-0C43-4A66-872C-65C0269B5954}" srcOrd="2" destOrd="0" presId="urn:microsoft.com/office/officeart/2005/8/layout/pList2"/>
    <dgm:cxn modelId="{6AE23267-0ADF-4C77-86A5-9E04248821FD}" type="presParOf" srcId="{20B47BDA-4048-4B51-9DF4-10EEDAE18AA6}" destId="{4C18EACA-6149-45B2-8EAD-4DFD0483788C}" srcOrd="3" destOrd="0" presId="urn:microsoft.com/office/officeart/2005/8/layout/pList2"/>
    <dgm:cxn modelId="{35F8508E-73B4-4501-AB9A-D50639D8101E}" type="presParOf" srcId="{20B47BDA-4048-4B51-9DF4-10EEDAE18AA6}" destId="{573CDA90-79A9-421D-A145-1BB6AACB579D}" srcOrd="4" destOrd="0" presId="urn:microsoft.com/office/officeart/2005/8/layout/pList2"/>
    <dgm:cxn modelId="{5F3BE4BD-15C9-4352-BAC3-264CF14E73AE}" type="presParOf" srcId="{573CDA90-79A9-421D-A145-1BB6AACB579D}" destId="{A175D7C7-ECDE-45D2-8B97-E3A789459B9F}" srcOrd="0" destOrd="0" presId="urn:microsoft.com/office/officeart/2005/8/layout/pList2"/>
    <dgm:cxn modelId="{3EBAEC9A-08CB-4941-8FA2-4C2432407C47}" type="presParOf" srcId="{573CDA90-79A9-421D-A145-1BB6AACB579D}" destId="{C008BA0E-FCE4-4593-AE2C-9DDFC856CB49}" srcOrd="1" destOrd="0" presId="urn:microsoft.com/office/officeart/2005/8/layout/pList2"/>
    <dgm:cxn modelId="{5D5C927A-D0F3-4045-B08E-F251DAE56083}" type="presParOf" srcId="{573CDA90-79A9-421D-A145-1BB6AACB579D}" destId="{13226B28-1A3D-45D6-B4B9-AA285CACC505}"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7587E-D8CD-4117-93F7-BE71597346F7}" type="doc">
      <dgm:prSet loTypeId="urn:microsoft.com/office/officeart/2005/8/layout/pList2" loCatId="picture" qsTypeId="urn:microsoft.com/office/officeart/2005/8/quickstyle/simple1" qsCatId="simple" csTypeId="urn:microsoft.com/office/officeart/2005/8/colors/accent1_2" csCatId="accent1" phldr="1"/>
      <dgm:spPr/>
    </dgm:pt>
    <dgm:pt modelId="{1B9B7103-BFEA-4772-90AA-7496EC609A60}">
      <dgm:prSet phldrT="[Text]" custT="1"/>
      <dgm:spPr>
        <a:solidFill>
          <a:srgbClr val="002060"/>
        </a:solidFill>
      </dgm:spPr>
      <dgm:t>
        <a:bodyPr/>
        <a:lstStyle/>
        <a:p>
          <a:pPr algn="l"/>
          <a:r>
            <a:rPr lang="en-US" sz="2400" dirty="0" smtClean="0"/>
            <a:t>USCIS</a:t>
          </a:r>
        </a:p>
        <a:p>
          <a:pPr algn="l"/>
          <a:r>
            <a:rPr lang="en-US" sz="2400" dirty="0" smtClean="0"/>
            <a:t>ICE</a:t>
          </a:r>
        </a:p>
        <a:p>
          <a:pPr algn="l"/>
          <a:r>
            <a:rPr lang="en-US" sz="2400" dirty="0" smtClean="0"/>
            <a:t>CBP</a:t>
          </a:r>
          <a:endParaRPr lang="en-US" sz="2400" dirty="0"/>
        </a:p>
      </dgm:t>
    </dgm:pt>
    <dgm:pt modelId="{22745361-0559-409F-A414-A48F1CC93C8E}" type="parTrans" cxnId="{953BB31E-414C-453B-8DE1-EADEE7ECB2B6}">
      <dgm:prSet/>
      <dgm:spPr/>
      <dgm:t>
        <a:bodyPr/>
        <a:lstStyle/>
        <a:p>
          <a:endParaRPr lang="en-US"/>
        </a:p>
      </dgm:t>
    </dgm:pt>
    <dgm:pt modelId="{3CFB4B08-973D-4349-86A8-504D440A73A2}" type="sibTrans" cxnId="{953BB31E-414C-453B-8DE1-EADEE7ECB2B6}">
      <dgm:prSet/>
      <dgm:spPr/>
      <dgm:t>
        <a:bodyPr/>
        <a:lstStyle/>
        <a:p>
          <a:endParaRPr lang="en-US"/>
        </a:p>
      </dgm:t>
    </dgm:pt>
    <dgm:pt modelId="{F62BFF49-C422-41E6-A60A-A38FB1631345}">
      <dgm:prSet phldrT="[Text]" custT="1"/>
      <dgm:spPr>
        <a:solidFill>
          <a:srgbClr val="002060"/>
        </a:solidFill>
      </dgm:spPr>
      <dgm:t>
        <a:bodyPr/>
        <a:lstStyle/>
        <a:p>
          <a:pPr algn="l"/>
          <a:r>
            <a:rPr lang="en-US" sz="1800" u="sng" dirty="0" smtClean="0"/>
            <a:t>EOIR</a:t>
          </a:r>
        </a:p>
        <a:p>
          <a:pPr algn="l"/>
          <a:r>
            <a:rPr lang="en-US" sz="1600" dirty="0" smtClean="0"/>
            <a:t>BIA</a:t>
          </a:r>
        </a:p>
        <a:p>
          <a:pPr algn="l"/>
          <a:r>
            <a:rPr lang="en-US" sz="1600" dirty="0" smtClean="0"/>
            <a:t>Immigration Court</a:t>
          </a:r>
        </a:p>
        <a:p>
          <a:pPr algn="l"/>
          <a:endParaRPr lang="en-US" sz="1600" dirty="0" smtClean="0"/>
        </a:p>
        <a:p>
          <a:pPr algn="l"/>
          <a:r>
            <a:rPr lang="en-US" sz="1600" u="sng" dirty="0" smtClean="0"/>
            <a:t>OIL</a:t>
          </a:r>
          <a:endParaRPr lang="en-US" sz="1600" u="sng" dirty="0"/>
        </a:p>
      </dgm:t>
    </dgm:pt>
    <dgm:pt modelId="{5B007AFE-C8F1-4D31-AC5F-29D4212DFA03}" type="parTrans" cxnId="{B1DDBA8D-8610-4865-9B60-66762BAF680F}">
      <dgm:prSet/>
      <dgm:spPr/>
      <dgm:t>
        <a:bodyPr/>
        <a:lstStyle/>
        <a:p>
          <a:endParaRPr lang="en-US"/>
        </a:p>
      </dgm:t>
    </dgm:pt>
    <dgm:pt modelId="{D9D9D4E6-FEE4-49C7-90FE-142D17AD511F}" type="sibTrans" cxnId="{B1DDBA8D-8610-4865-9B60-66762BAF680F}">
      <dgm:prSet/>
      <dgm:spPr/>
      <dgm:t>
        <a:bodyPr/>
        <a:lstStyle/>
        <a:p>
          <a:endParaRPr lang="en-US"/>
        </a:p>
      </dgm:t>
    </dgm:pt>
    <dgm:pt modelId="{31389724-F0EA-4DE3-91E8-2C6B38FDBBA4}">
      <dgm:prSet phldrT="[Text]"/>
      <dgm:spPr>
        <a:solidFill>
          <a:srgbClr val="002060"/>
        </a:solidFill>
      </dgm:spPr>
      <dgm:t>
        <a:bodyPr/>
        <a:lstStyle/>
        <a:p>
          <a:pPr algn="l"/>
          <a:r>
            <a:rPr lang="en-US" dirty="0" smtClean="0"/>
            <a:t>U.S. Embassies</a:t>
          </a:r>
        </a:p>
        <a:p>
          <a:pPr algn="l"/>
          <a:r>
            <a:rPr lang="en-US" dirty="0" smtClean="0"/>
            <a:t>U.S. Consulates</a:t>
          </a:r>
          <a:endParaRPr lang="en-US" dirty="0"/>
        </a:p>
      </dgm:t>
    </dgm:pt>
    <dgm:pt modelId="{27DF546C-FDE7-4F20-96A5-48636BD0ABC6}" type="parTrans" cxnId="{341D38F5-E805-4DFC-B370-B982A9EF50EC}">
      <dgm:prSet/>
      <dgm:spPr/>
      <dgm:t>
        <a:bodyPr/>
        <a:lstStyle/>
        <a:p>
          <a:endParaRPr lang="en-US"/>
        </a:p>
      </dgm:t>
    </dgm:pt>
    <dgm:pt modelId="{416CA0C6-771D-4D37-8B9D-4B8B1F2593C0}" type="sibTrans" cxnId="{341D38F5-E805-4DFC-B370-B982A9EF50EC}">
      <dgm:prSet/>
      <dgm:spPr/>
      <dgm:t>
        <a:bodyPr/>
        <a:lstStyle/>
        <a:p>
          <a:endParaRPr lang="en-US"/>
        </a:p>
      </dgm:t>
    </dgm:pt>
    <dgm:pt modelId="{732108CA-B23D-4FB7-9C8D-04A65492F20F}">
      <dgm:prSet/>
      <dgm:spPr>
        <a:solidFill>
          <a:srgbClr val="002060"/>
        </a:solidFill>
      </dgm:spPr>
      <dgm:t>
        <a:bodyPr/>
        <a:lstStyle/>
        <a:p>
          <a:endParaRPr lang="en-US" dirty="0"/>
        </a:p>
      </dgm:t>
    </dgm:pt>
    <dgm:pt modelId="{0754E5BB-732D-4BD8-BA6B-C27944F99280}" type="parTrans" cxnId="{D28B995D-CDF9-4601-BE9C-D60CD762A897}">
      <dgm:prSet/>
      <dgm:spPr/>
      <dgm:t>
        <a:bodyPr/>
        <a:lstStyle/>
        <a:p>
          <a:endParaRPr lang="en-US"/>
        </a:p>
      </dgm:t>
    </dgm:pt>
    <dgm:pt modelId="{76E6712A-8E85-42D1-9DA4-01F176971315}" type="sibTrans" cxnId="{D28B995D-CDF9-4601-BE9C-D60CD762A897}">
      <dgm:prSet/>
      <dgm:spPr/>
      <dgm:t>
        <a:bodyPr/>
        <a:lstStyle/>
        <a:p>
          <a:endParaRPr lang="en-US"/>
        </a:p>
      </dgm:t>
    </dgm:pt>
    <dgm:pt modelId="{C070EC15-862D-486F-B530-F0734074F2B3}" type="pres">
      <dgm:prSet presAssocID="{0507587E-D8CD-4117-93F7-BE71597346F7}" presName="Name0" presStyleCnt="0">
        <dgm:presLayoutVars>
          <dgm:dir/>
          <dgm:resizeHandles val="exact"/>
        </dgm:presLayoutVars>
      </dgm:prSet>
      <dgm:spPr/>
    </dgm:pt>
    <dgm:pt modelId="{CAC01D77-61DE-43BE-9485-6B362BD827C0}" type="pres">
      <dgm:prSet presAssocID="{0507587E-D8CD-4117-93F7-BE71597346F7}" presName="bkgdShp" presStyleLbl="alignAccFollowNode1" presStyleIdx="0" presStyleCnt="1"/>
      <dgm:spPr/>
    </dgm:pt>
    <dgm:pt modelId="{AC59483E-418E-47E7-8232-2FF825ADC812}" type="pres">
      <dgm:prSet presAssocID="{0507587E-D8CD-4117-93F7-BE71597346F7}" presName="linComp" presStyleCnt="0"/>
      <dgm:spPr/>
    </dgm:pt>
    <dgm:pt modelId="{FF887BBE-EC1C-4315-9C65-A50F262427D7}" type="pres">
      <dgm:prSet presAssocID="{1B9B7103-BFEA-4772-90AA-7496EC609A60}" presName="compNode" presStyleCnt="0"/>
      <dgm:spPr/>
    </dgm:pt>
    <dgm:pt modelId="{50C56D34-348C-49FB-8581-5F7BE3AC9E3F}" type="pres">
      <dgm:prSet presAssocID="{1B9B7103-BFEA-4772-90AA-7496EC609A60}" presName="node" presStyleLbl="node1" presStyleIdx="0" presStyleCnt="4">
        <dgm:presLayoutVars>
          <dgm:bulletEnabled val="1"/>
        </dgm:presLayoutVars>
      </dgm:prSet>
      <dgm:spPr/>
      <dgm:t>
        <a:bodyPr/>
        <a:lstStyle/>
        <a:p>
          <a:endParaRPr lang="en-US"/>
        </a:p>
      </dgm:t>
    </dgm:pt>
    <dgm:pt modelId="{803A2A59-A648-4D9C-859B-C5554A24EA4E}" type="pres">
      <dgm:prSet presAssocID="{1B9B7103-BFEA-4772-90AA-7496EC609A60}" presName="invisiNode" presStyleLbl="node1" presStyleIdx="0" presStyleCnt="4"/>
      <dgm:spPr/>
    </dgm:pt>
    <dgm:pt modelId="{176E9739-5BD8-45D4-B350-F8FCCDE73B3C}" type="pres">
      <dgm:prSet presAssocID="{1B9B7103-BFEA-4772-90AA-7496EC609A60}" presName="imagNode" presStyleLbl="fgImgPlace1" presStyleIdx="0" presStyleCnt="4"/>
      <dgm:spPr>
        <a:blipFill rotWithShape="1">
          <a:blip xmlns:r="http://schemas.openxmlformats.org/officeDocument/2006/relationships" r:embed="rId1"/>
          <a:stretch>
            <a:fillRect/>
          </a:stretch>
        </a:blipFill>
      </dgm:spPr>
    </dgm:pt>
    <dgm:pt modelId="{95765872-43C7-4949-9357-B575A2C86317}" type="pres">
      <dgm:prSet presAssocID="{3CFB4B08-973D-4349-86A8-504D440A73A2}" presName="sibTrans" presStyleLbl="sibTrans2D1" presStyleIdx="0" presStyleCnt="0"/>
      <dgm:spPr/>
      <dgm:t>
        <a:bodyPr/>
        <a:lstStyle/>
        <a:p>
          <a:endParaRPr lang="en-US"/>
        </a:p>
      </dgm:t>
    </dgm:pt>
    <dgm:pt modelId="{3A885C62-35AA-4838-8E07-526B824C2C61}" type="pres">
      <dgm:prSet presAssocID="{F62BFF49-C422-41E6-A60A-A38FB1631345}" presName="compNode" presStyleCnt="0"/>
      <dgm:spPr/>
    </dgm:pt>
    <dgm:pt modelId="{A16AEEAC-5E89-4A41-95DB-4EF3F33BA3C6}" type="pres">
      <dgm:prSet presAssocID="{F62BFF49-C422-41E6-A60A-A38FB1631345}" presName="node" presStyleLbl="node1" presStyleIdx="1" presStyleCnt="4">
        <dgm:presLayoutVars>
          <dgm:bulletEnabled val="1"/>
        </dgm:presLayoutVars>
      </dgm:prSet>
      <dgm:spPr/>
      <dgm:t>
        <a:bodyPr/>
        <a:lstStyle/>
        <a:p>
          <a:endParaRPr lang="en-US"/>
        </a:p>
      </dgm:t>
    </dgm:pt>
    <dgm:pt modelId="{07222252-F906-48EF-BA57-A335F412A3FD}" type="pres">
      <dgm:prSet presAssocID="{F62BFF49-C422-41E6-A60A-A38FB1631345}" presName="invisiNode" presStyleLbl="node1" presStyleIdx="1" presStyleCnt="4"/>
      <dgm:spPr/>
    </dgm:pt>
    <dgm:pt modelId="{975F4F0F-9FCC-4B92-97B1-1FD7C195B5DA}" type="pres">
      <dgm:prSet presAssocID="{F62BFF49-C422-41E6-A60A-A38FB1631345}" presName="imagNode" presStyleLbl="fgImgPlace1" presStyleIdx="1" presStyleCnt="4"/>
      <dgm:spPr>
        <a:blipFill rotWithShape="1">
          <a:blip xmlns:r="http://schemas.openxmlformats.org/officeDocument/2006/relationships" r:embed="rId2"/>
          <a:stretch>
            <a:fillRect/>
          </a:stretch>
        </a:blipFill>
      </dgm:spPr>
    </dgm:pt>
    <dgm:pt modelId="{35004B74-BC72-4BD8-BC90-98E521AE0CE2}" type="pres">
      <dgm:prSet presAssocID="{D9D9D4E6-FEE4-49C7-90FE-142D17AD511F}" presName="sibTrans" presStyleLbl="sibTrans2D1" presStyleIdx="0" presStyleCnt="0"/>
      <dgm:spPr/>
      <dgm:t>
        <a:bodyPr/>
        <a:lstStyle/>
        <a:p>
          <a:endParaRPr lang="en-US"/>
        </a:p>
      </dgm:t>
    </dgm:pt>
    <dgm:pt modelId="{BFFB2D73-0AA2-43C5-887E-371331A1C349}" type="pres">
      <dgm:prSet presAssocID="{31389724-F0EA-4DE3-91E8-2C6B38FDBBA4}" presName="compNode" presStyleCnt="0"/>
      <dgm:spPr/>
    </dgm:pt>
    <dgm:pt modelId="{9D02E12A-EA0F-4AA3-8414-51A103045F30}" type="pres">
      <dgm:prSet presAssocID="{31389724-F0EA-4DE3-91E8-2C6B38FDBBA4}" presName="node" presStyleLbl="node1" presStyleIdx="2" presStyleCnt="4">
        <dgm:presLayoutVars>
          <dgm:bulletEnabled val="1"/>
        </dgm:presLayoutVars>
      </dgm:prSet>
      <dgm:spPr/>
      <dgm:t>
        <a:bodyPr/>
        <a:lstStyle/>
        <a:p>
          <a:endParaRPr lang="en-US"/>
        </a:p>
      </dgm:t>
    </dgm:pt>
    <dgm:pt modelId="{1EBDBB99-6F57-41B0-943A-7C49D971972C}" type="pres">
      <dgm:prSet presAssocID="{31389724-F0EA-4DE3-91E8-2C6B38FDBBA4}" presName="invisiNode" presStyleLbl="node1" presStyleIdx="2" presStyleCnt="4"/>
      <dgm:spPr/>
    </dgm:pt>
    <dgm:pt modelId="{3797CEAC-E607-42AE-A86E-FCE93B8B9AB5}" type="pres">
      <dgm:prSet presAssocID="{31389724-F0EA-4DE3-91E8-2C6B38FDBBA4}" presName="imagNode" presStyleLbl="fgImgPlace1" presStyleIdx="2" presStyleCnt="4"/>
      <dgm:spPr>
        <a:blipFill rotWithShape="1">
          <a:blip xmlns:r="http://schemas.openxmlformats.org/officeDocument/2006/relationships" r:embed="rId3"/>
          <a:stretch>
            <a:fillRect/>
          </a:stretch>
        </a:blipFill>
      </dgm:spPr>
    </dgm:pt>
    <dgm:pt modelId="{5239294E-5EFF-4DE0-8197-D4D656D68781}" type="pres">
      <dgm:prSet presAssocID="{416CA0C6-771D-4D37-8B9D-4B8B1F2593C0}" presName="sibTrans" presStyleLbl="sibTrans2D1" presStyleIdx="0" presStyleCnt="0"/>
      <dgm:spPr/>
      <dgm:t>
        <a:bodyPr/>
        <a:lstStyle/>
        <a:p>
          <a:endParaRPr lang="en-US"/>
        </a:p>
      </dgm:t>
    </dgm:pt>
    <dgm:pt modelId="{AE85D291-B4C8-40C0-96E4-8F9548A49ADF}" type="pres">
      <dgm:prSet presAssocID="{732108CA-B23D-4FB7-9C8D-04A65492F20F}" presName="compNode" presStyleCnt="0"/>
      <dgm:spPr/>
    </dgm:pt>
    <dgm:pt modelId="{F89643C9-D512-481A-B6EE-A1CF832CA9A4}" type="pres">
      <dgm:prSet presAssocID="{732108CA-B23D-4FB7-9C8D-04A65492F20F}" presName="node" presStyleLbl="node1" presStyleIdx="3" presStyleCnt="4">
        <dgm:presLayoutVars>
          <dgm:bulletEnabled val="1"/>
        </dgm:presLayoutVars>
      </dgm:prSet>
      <dgm:spPr/>
      <dgm:t>
        <a:bodyPr/>
        <a:lstStyle/>
        <a:p>
          <a:endParaRPr lang="en-US"/>
        </a:p>
      </dgm:t>
    </dgm:pt>
    <dgm:pt modelId="{AD17B288-3E88-4F73-903F-4DA315145B00}" type="pres">
      <dgm:prSet presAssocID="{732108CA-B23D-4FB7-9C8D-04A65492F20F}" presName="invisiNode" presStyleLbl="node1" presStyleIdx="3" presStyleCnt="4"/>
      <dgm:spPr/>
    </dgm:pt>
    <dgm:pt modelId="{56F25EBE-C097-4C0D-9932-0C67BE560836}" type="pres">
      <dgm:prSet presAssocID="{732108CA-B23D-4FB7-9C8D-04A65492F20F}" presName="imagNode" presStyleLbl="fgImgPlace1" presStyleIdx="3" presStyleCnt="4"/>
      <dgm:spPr>
        <a:blipFill rotWithShape="1">
          <a:blip xmlns:r="http://schemas.openxmlformats.org/officeDocument/2006/relationships" r:embed="rId4"/>
          <a:stretch>
            <a:fillRect/>
          </a:stretch>
        </a:blipFill>
      </dgm:spPr>
    </dgm:pt>
  </dgm:ptLst>
  <dgm:cxnLst>
    <dgm:cxn modelId="{5B6A5C3B-2AFB-4DA1-B78B-728BC3A8B23C}" type="presOf" srcId="{1B9B7103-BFEA-4772-90AA-7496EC609A60}" destId="{50C56D34-348C-49FB-8581-5F7BE3AC9E3F}" srcOrd="0" destOrd="0" presId="urn:microsoft.com/office/officeart/2005/8/layout/pList2"/>
    <dgm:cxn modelId="{FEBC1376-94A0-42F7-B639-5C3F9D2079F0}" type="presOf" srcId="{416CA0C6-771D-4D37-8B9D-4B8B1F2593C0}" destId="{5239294E-5EFF-4DE0-8197-D4D656D68781}" srcOrd="0" destOrd="0" presId="urn:microsoft.com/office/officeart/2005/8/layout/pList2"/>
    <dgm:cxn modelId="{341D38F5-E805-4DFC-B370-B982A9EF50EC}" srcId="{0507587E-D8CD-4117-93F7-BE71597346F7}" destId="{31389724-F0EA-4DE3-91E8-2C6B38FDBBA4}" srcOrd="2" destOrd="0" parTransId="{27DF546C-FDE7-4F20-96A5-48636BD0ABC6}" sibTransId="{416CA0C6-771D-4D37-8B9D-4B8B1F2593C0}"/>
    <dgm:cxn modelId="{953BB31E-414C-453B-8DE1-EADEE7ECB2B6}" srcId="{0507587E-D8CD-4117-93F7-BE71597346F7}" destId="{1B9B7103-BFEA-4772-90AA-7496EC609A60}" srcOrd="0" destOrd="0" parTransId="{22745361-0559-409F-A414-A48F1CC93C8E}" sibTransId="{3CFB4B08-973D-4349-86A8-504D440A73A2}"/>
    <dgm:cxn modelId="{B1DDBA8D-8610-4865-9B60-66762BAF680F}" srcId="{0507587E-D8CD-4117-93F7-BE71597346F7}" destId="{F62BFF49-C422-41E6-A60A-A38FB1631345}" srcOrd="1" destOrd="0" parTransId="{5B007AFE-C8F1-4D31-AC5F-29D4212DFA03}" sibTransId="{D9D9D4E6-FEE4-49C7-90FE-142D17AD511F}"/>
    <dgm:cxn modelId="{A056C433-F1B5-47BD-87A5-DCABE8AA29A7}" type="presOf" srcId="{F62BFF49-C422-41E6-A60A-A38FB1631345}" destId="{A16AEEAC-5E89-4A41-95DB-4EF3F33BA3C6}" srcOrd="0" destOrd="0" presId="urn:microsoft.com/office/officeart/2005/8/layout/pList2"/>
    <dgm:cxn modelId="{4703F648-5511-4CBF-B8CD-60BD10EC7002}" type="presOf" srcId="{3CFB4B08-973D-4349-86A8-504D440A73A2}" destId="{95765872-43C7-4949-9357-B575A2C86317}" srcOrd="0" destOrd="0" presId="urn:microsoft.com/office/officeart/2005/8/layout/pList2"/>
    <dgm:cxn modelId="{A9C7FBD4-8214-4491-BE87-47DF8792C8C6}" type="presOf" srcId="{D9D9D4E6-FEE4-49C7-90FE-142D17AD511F}" destId="{35004B74-BC72-4BD8-BC90-98E521AE0CE2}" srcOrd="0" destOrd="0" presId="urn:microsoft.com/office/officeart/2005/8/layout/pList2"/>
    <dgm:cxn modelId="{768F966A-9CD8-4E9B-B8D2-1B8A0DA2C0FC}" type="presOf" srcId="{732108CA-B23D-4FB7-9C8D-04A65492F20F}" destId="{F89643C9-D512-481A-B6EE-A1CF832CA9A4}" srcOrd="0" destOrd="0" presId="urn:microsoft.com/office/officeart/2005/8/layout/pList2"/>
    <dgm:cxn modelId="{00295353-1A43-4F66-A86D-F3952659EC6C}" type="presOf" srcId="{0507587E-D8CD-4117-93F7-BE71597346F7}" destId="{C070EC15-862D-486F-B530-F0734074F2B3}" srcOrd="0" destOrd="0" presId="urn:microsoft.com/office/officeart/2005/8/layout/pList2"/>
    <dgm:cxn modelId="{D28B995D-CDF9-4601-BE9C-D60CD762A897}" srcId="{0507587E-D8CD-4117-93F7-BE71597346F7}" destId="{732108CA-B23D-4FB7-9C8D-04A65492F20F}" srcOrd="3" destOrd="0" parTransId="{0754E5BB-732D-4BD8-BA6B-C27944F99280}" sibTransId="{76E6712A-8E85-42D1-9DA4-01F176971315}"/>
    <dgm:cxn modelId="{92E78FE4-4549-4D8E-BE05-D18D06FB82E1}" type="presOf" srcId="{31389724-F0EA-4DE3-91E8-2C6B38FDBBA4}" destId="{9D02E12A-EA0F-4AA3-8414-51A103045F30}" srcOrd="0" destOrd="0" presId="urn:microsoft.com/office/officeart/2005/8/layout/pList2"/>
    <dgm:cxn modelId="{2D7E3A75-396B-40FB-97C3-8475ED0ABDD1}" type="presParOf" srcId="{C070EC15-862D-486F-B530-F0734074F2B3}" destId="{CAC01D77-61DE-43BE-9485-6B362BD827C0}" srcOrd="0" destOrd="0" presId="urn:microsoft.com/office/officeart/2005/8/layout/pList2"/>
    <dgm:cxn modelId="{8401D310-C1BA-412F-BF10-91543A5F5CB3}" type="presParOf" srcId="{C070EC15-862D-486F-B530-F0734074F2B3}" destId="{AC59483E-418E-47E7-8232-2FF825ADC812}" srcOrd="1" destOrd="0" presId="urn:microsoft.com/office/officeart/2005/8/layout/pList2"/>
    <dgm:cxn modelId="{E7CCDE98-CBE1-4D86-ADC6-793C9981E2EE}" type="presParOf" srcId="{AC59483E-418E-47E7-8232-2FF825ADC812}" destId="{FF887BBE-EC1C-4315-9C65-A50F262427D7}" srcOrd="0" destOrd="0" presId="urn:microsoft.com/office/officeart/2005/8/layout/pList2"/>
    <dgm:cxn modelId="{B9C745D7-94D2-4002-B83B-54A132D4ABA0}" type="presParOf" srcId="{FF887BBE-EC1C-4315-9C65-A50F262427D7}" destId="{50C56D34-348C-49FB-8581-5F7BE3AC9E3F}" srcOrd="0" destOrd="0" presId="urn:microsoft.com/office/officeart/2005/8/layout/pList2"/>
    <dgm:cxn modelId="{BF1DB3E9-DA89-49E5-8870-C28E98D035DA}" type="presParOf" srcId="{FF887BBE-EC1C-4315-9C65-A50F262427D7}" destId="{803A2A59-A648-4D9C-859B-C5554A24EA4E}" srcOrd="1" destOrd="0" presId="urn:microsoft.com/office/officeart/2005/8/layout/pList2"/>
    <dgm:cxn modelId="{B835FCF3-B9A4-4110-A920-2A6A012ACA12}" type="presParOf" srcId="{FF887BBE-EC1C-4315-9C65-A50F262427D7}" destId="{176E9739-5BD8-45D4-B350-F8FCCDE73B3C}" srcOrd="2" destOrd="0" presId="urn:microsoft.com/office/officeart/2005/8/layout/pList2"/>
    <dgm:cxn modelId="{F6A88AF4-1502-408F-98FF-EF92B704E6F7}" type="presParOf" srcId="{AC59483E-418E-47E7-8232-2FF825ADC812}" destId="{95765872-43C7-4949-9357-B575A2C86317}" srcOrd="1" destOrd="0" presId="urn:microsoft.com/office/officeart/2005/8/layout/pList2"/>
    <dgm:cxn modelId="{411B9993-8D90-476A-9D39-E88EF424818B}" type="presParOf" srcId="{AC59483E-418E-47E7-8232-2FF825ADC812}" destId="{3A885C62-35AA-4838-8E07-526B824C2C61}" srcOrd="2" destOrd="0" presId="urn:microsoft.com/office/officeart/2005/8/layout/pList2"/>
    <dgm:cxn modelId="{3FCEB289-B8CA-4126-9AA0-599CFE30E878}" type="presParOf" srcId="{3A885C62-35AA-4838-8E07-526B824C2C61}" destId="{A16AEEAC-5E89-4A41-95DB-4EF3F33BA3C6}" srcOrd="0" destOrd="0" presId="urn:microsoft.com/office/officeart/2005/8/layout/pList2"/>
    <dgm:cxn modelId="{DD9AD189-0D67-4A7B-AD08-4E2E09DF7B08}" type="presParOf" srcId="{3A885C62-35AA-4838-8E07-526B824C2C61}" destId="{07222252-F906-48EF-BA57-A335F412A3FD}" srcOrd="1" destOrd="0" presId="urn:microsoft.com/office/officeart/2005/8/layout/pList2"/>
    <dgm:cxn modelId="{210C681A-2CB4-4ECE-8DA7-7F8F1644B102}" type="presParOf" srcId="{3A885C62-35AA-4838-8E07-526B824C2C61}" destId="{975F4F0F-9FCC-4B92-97B1-1FD7C195B5DA}" srcOrd="2" destOrd="0" presId="urn:microsoft.com/office/officeart/2005/8/layout/pList2"/>
    <dgm:cxn modelId="{146BABBC-78B4-4C3A-96DB-6015DE772D90}" type="presParOf" srcId="{AC59483E-418E-47E7-8232-2FF825ADC812}" destId="{35004B74-BC72-4BD8-BC90-98E521AE0CE2}" srcOrd="3" destOrd="0" presId="urn:microsoft.com/office/officeart/2005/8/layout/pList2"/>
    <dgm:cxn modelId="{D18F5176-183C-41D8-823A-E7108C0E0433}" type="presParOf" srcId="{AC59483E-418E-47E7-8232-2FF825ADC812}" destId="{BFFB2D73-0AA2-43C5-887E-371331A1C349}" srcOrd="4" destOrd="0" presId="urn:microsoft.com/office/officeart/2005/8/layout/pList2"/>
    <dgm:cxn modelId="{A6A81450-FBD9-4C25-BAA4-C4B10DBCAE19}" type="presParOf" srcId="{BFFB2D73-0AA2-43C5-887E-371331A1C349}" destId="{9D02E12A-EA0F-4AA3-8414-51A103045F30}" srcOrd="0" destOrd="0" presId="urn:microsoft.com/office/officeart/2005/8/layout/pList2"/>
    <dgm:cxn modelId="{18AE18DC-7777-452C-8336-04EC3502D0F3}" type="presParOf" srcId="{BFFB2D73-0AA2-43C5-887E-371331A1C349}" destId="{1EBDBB99-6F57-41B0-943A-7C49D971972C}" srcOrd="1" destOrd="0" presId="urn:microsoft.com/office/officeart/2005/8/layout/pList2"/>
    <dgm:cxn modelId="{ADFDC477-37E0-433D-9634-E9236E4477FB}" type="presParOf" srcId="{BFFB2D73-0AA2-43C5-887E-371331A1C349}" destId="{3797CEAC-E607-42AE-A86E-FCE93B8B9AB5}" srcOrd="2" destOrd="0" presId="urn:microsoft.com/office/officeart/2005/8/layout/pList2"/>
    <dgm:cxn modelId="{6FCC9B44-227F-4432-A6E5-22D8DB991C14}" type="presParOf" srcId="{AC59483E-418E-47E7-8232-2FF825ADC812}" destId="{5239294E-5EFF-4DE0-8197-D4D656D68781}" srcOrd="5" destOrd="0" presId="urn:microsoft.com/office/officeart/2005/8/layout/pList2"/>
    <dgm:cxn modelId="{92D99172-D9B2-4699-8E1D-4045C9B2F2D0}" type="presParOf" srcId="{AC59483E-418E-47E7-8232-2FF825ADC812}" destId="{AE85D291-B4C8-40C0-96E4-8F9548A49ADF}" srcOrd="6" destOrd="0" presId="urn:microsoft.com/office/officeart/2005/8/layout/pList2"/>
    <dgm:cxn modelId="{3BBB0069-A1DC-4489-AE40-93CBBB6FE815}" type="presParOf" srcId="{AE85D291-B4C8-40C0-96E4-8F9548A49ADF}" destId="{F89643C9-D512-481A-B6EE-A1CF832CA9A4}" srcOrd="0" destOrd="0" presId="urn:microsoft.com/office/officeart/2005/8/layout/pList2"/>
    <dgm:cxn modelId="{AD7BD86C-4CDF-488E-8682-5F395260B53D}" type="presParOf" srcId="{AE85D291-B4C8-40C0-96E4-8F9548A49ADF}" destId="{AD17B288-3E88-4F73-903F-4DA315145B00}" srcOrd="1" destOrd="0" presId="urn:microsoft.com/office/officeart/2005/8/layout/pList2"/>
    <dgm:cxn modelId="{D74AA78A-C994-48C0-B52D-22D83B7C4E4D}" type="presParOf" srcId="{AE85D291-B4C8-40C0-96E4-8F9548A49ADF}" destId="{56F25EBE-C097-4C0D-9932-0C67BE560836}"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76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5265809" y="1"/>
            <a:ext cx="4028440" cy="35076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084567A-2DD6-42A5-AFE8-34E1BC6FE2C1}" type="datetimeFigureOut">
              <a:rPr lang="en-US"/>
              <a:pPr>
                <a:defRPr/>
              </a:pPr>
              <a:t>2/18/2015</a:t>
            </a:fld>
            <a:endParaRPr lang="en-US" dirty="0"/>
          </a:p>
        </p:txBody>
      </p:sp>
      <p:sp>
        <p:nvSpPr>
          <p:cNvPr id="4" name="Footer Placeholder 3"/>
          <p:cNvSpPr>
            <a:spLocks noGrp="1"/>
          </p:cNvSpPr>
          <p:nvPr>
            <p:ph type="ftr" sz="quarter" idx="2"/>
          </p:nvPr>
        </p:nvSpPr>
        <p:spPr>
          <a:xfrm>
            <a:off x="0" y="6658443"/>
            <a:ext cx="4028440" cy="35076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265809" y="6658443"/>
            <a:ext cx="4028440" cy="35076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B8FBC76-B44A-458A-9AD2-A4089631E3AE}" type="slidenum">
              <a:rPr lang="en-US" altLang="en-US"/>
              <a:pPr/>
              <a:t>‹#›</a:t>
            </a:fld>
            <a:endParaRPr lang="en-US" altLang="en-US"/>
          </a:p>
        </p:txBody>
      </p:sp>
    </p:spTree>
    <p:extLst>
      <p:ext uri="{BB962C8B-B14F-4D97-AF65-F5344CB8AC3E}">
        <p14:creationId xmlns:p14="http://schemas.microsoft.com/office/powerpoint/2010/main" val="362987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760"/>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5265809" y="1"/>
            <a:ext cx="4028440" cy="35076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BC2755C8-BE90-4E2A-85F5-439D081C3CB8}" type="datetimeFigureOut">
              <a:rPr lang="en-US"/>
              <a:pPr>
                <a:defRPr/>
              </a:pPr>
              <a:t>2/18/2015</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929640" y="3330419"/>
            <a:ext cx="7437120" cy="3154441"/>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8443"/>
            <a:ext cx="4028440" cy="350760"/>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5809" y="6658443"/>
            <a:ext cx="4028440" cy="35076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8F5AC2BD-F475-4979-B254-0E82FB01C161}" type="slidenum">
              <a:rPr lang="en-US" altLang="en-US"/>
              <a:pPr/>
              <a:t>‹#›</a:t>
            </a:fld>
            <a:endParaRPr lang="en-US" altLang="en-US"/>
          </a:p>
        </p:txBody>
      </p:sp>
    </p:spTree>
    <p:extLst>
      <p:ext uri="{BB962C8B-B14F-4D97-AF65-F5344CB8AC3E}">
        <p14:creationId xmlns:p14="http://schemas.microsoft.com/office/powerpoint/2010/main" val="2438462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mdb.com/name/nm0852983?ref_=nm_ov_bio_lk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History_of_British_nationality_law" TargetMode="External"/><Relationship Id="rId5" Type="http://schemas.openxmlformats.org/officeDocument/2006/relationships/hyperlink" Target="http://en.wikipedia.org/wiki/Keanu_Reeves#cite_note-Keanu_Reeves-34" TargetMode="External"/><Relationship Id="rId4" Type="http://schemas.openxmlformats.org/officeDocument/2006/relationships/hyperlink" Target="http://en.wikipedia.org/wiki/Naturaliza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1</a:t>
            </a:fld>
            <a:endParaRPr lang="en-US" altLang="en-US"/>
          </a:p>
        </p:txBody>
      </p:sp>
    </p:spTree>
    <p:extLst>
      <p:ext uri="{BB962C8B-B14F-4D97-AF65-F5344CB8AC3E}">
        <p14:creationId xmlns:p14="http://schemas.microsoft.com/office/powerpoint/2010/main" val="39478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smtClean="0"/>
              <a:t>But each new immigrant group tends to “pull up the bridge” behind them after they have settled</a:t>
            </a:r>
          </a:p>
          <a:p>
            <a:pPr defTabSz="930275" eaLnBrk="1" hangingPunct="1">
              <a:spcBef>
                <a:spcPct val="0"/>
              </a:spcBef>
            </a:pPr>
            <a:endParaRPr lang="en-US" altLang="en-US" smtClean="0"/>
          </a:p>
          <a:p>
            <a:pPr defTabSz="930275" eaLnBrk="1" hangingPunct="1">
              <a:spcBef>
                <a:spcPct val="0"/>
              </a:spcBef>
            </a:pPr>
            <a:r>
              <a:rPr lang="en-US" altLang="en-US" smtClean="0"/>
              <a:t>1830’s and 1840’s, Irish immigration </a:t>
            </a:r>
          </a:p>
          <a:p>
            <a:pPr defTabSz="930275" eaLnBrk="1" hangingPunct="1">
              <a:spcBef>
                <a:spcPct val="0"/>
              </a:spcBef>
            </a:pPr>
            <a:r>
              <a:rPr lang="en-US" altLang="en-US" smtClean="0"/>
              <a:t>It was not uncommon for writers, orators, and politicians of the day to look upon the Irish as having the following universal traits:  incapable of overcoming poverty, incurably lazy and immoral, uneducable, completely ignorant, and superstitious (largely because of their devotion to the Catholic faith).  There were fears that the Irish, who were immigrating in large numbers and who seemed, to the British-Americans, to have an alarmingly high birth-rate, would take over the country and degrade its political, commercial, educational, and religious institutions.  Journalists commonly used the epithets “violent,” “drunken,” “ape-like,” “wife-beaters,” and “anarchists” to describe the Irish. </a:t>
            </a:r>
          </a:p>
          <a:p>
            <a:pPr defTabSz="930275" eaLnBrk="1" hangingPunct="1">
              <a:spcBef>
                <a:spcPct val="0"/>
              </a:spcBef>
            </a:pPr>
            <a:endParaRPr lang="en-US" altLang="en-US" smtClean="0"/>
          </a:p>
          <a:p>
            <a:pPr defTabSz="930275" eaLnBrk="1" hangingPunct="1">
              <a:spcBef>
                <a:spcPct val="0"/>
              </a:spcBef>
            </a:pPr>
            <a:r>
              <a:rPr lang="en-US" altLang="en-US" smtClean="0"/>
              <a:t>2001</a:t>
            </a:r>
          </a:p>
          <a:p>
            <a:pPr defTabSz="930275" eaLnBrk="1" hangingPunct="1">
              <a:spcBef>
                <a:spcPct val="0"/>
              </a:spcBef>
            </a:pPr>
            <a:r>
              <a:rPr lang="en-US" altLang="en-US" smtClean="0"/>
              <a:t>Anti-immigration advocates feel newcomers lower wages, increase unemployment, pollution, traffic and crime, and strain hospitals, parks and energy resources. </a:t>
            </a:r>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724EE3E5-DBA9-471C-A15B-87F197480A2B}"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60997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Polygamists</a:t>
            </a:r>
          </a:p>
          <a:p>
            <a:pPr eaLnBrk="1" hangingPunct="1">
              <a:spcBef>
                <a:spcPct val="0"/>
              </a:spcBef>
            </a:pPr>
            <a:r>
              <a:rPr lang="en-US" altLang="en-US" smtClean="0"/>
              <a:t>Anarchists</a:t>
            </a:r>
          </a:p>
          <a:p>
            <a:pPr eaLnBrk="1" hangingPunct="1">
              <a:spcBef>
                <a:spcPct val="0"/>
              </a:spcBef>
            </a:pPr>
            <a:r>
              <a:rPr lang="en-US" altLang="en-US" smtClean="0"/>
              <a:t>The feeble-minded</a:t>
            </a:r>
          </a:p>
          <a:p>
            <a:pPr eaLnBrk="1" hangingPunct="1">
              <a:spcBef>
                <a:spcPct val="0"/>
              </a:spcBef>
            </a:pPr>
            <a:r>
              <a:rPr lang="en-US" altLang="en-US" smtClean="0"/>
              <a:t>The insane</a:t>
            </a:r>
          </a:p>
          <a:p>
            <a:pPr eaLnBrk="1" hangingPunct="1">
              <a:spcBef>
                <a:spcPct val="0"/>
              </a:spcBef>
            </a:pPr>
            <a:r>
              <a:rPr lang="en-US" altLang="en-US" smtClean="0"/>
              <a:t>Those with certain diseases</a:t>
            </a:r>
          </a:p>
          <a:p>
            <a:pPr eaLnBrk="1" hangingPunct="1">
              <a:spcBef>
                <a:spcPct val="0"/>
              </a:spcBef>
            </a:pPr>
            <a:r>
              <a:rPr lang="en-US" altLang="en-US" smtClean="0"/>
              <a:t>Paupers</a:t>
            </a:r>
          </a:p>
          <a:p>
            <a:pPr eaLnBrk="1" hangingPunct="1">
              <a:spcBef>
                <a:spcPct val="0"/>
              </a:spcBef>
            </a:pPr>
            <a:r>
              <a:rPr lang="en-US" altLang="en-US" smtClean="0"/>
              <a:t>Criminals</a:t>
            </a:r>
          </a:p>
          <a:p>
            <a:pPr eaLnBrk="1" hangingPunct="1">
              <a:spcBef>
                <a:spcPct val="0"/>
              </a:spcBef>
            </a:pPr>
            <a:r>
              <a:rPr lang="en-US" altLang="en-US" smtClean="0"/>
              <a:t>Likely to become a public charge</a:t>
            </a:r>
          </a:p>
          <a:p>
            <a:pPr eaLnBrk="1" hangingPunct="1">
              <a:spcBef>
                <a:spcPct val="0"/>
              </a:spcBef>
            </a:pPr>
            <a:r>
              <a:rPr lang="en-US" altLang="en-US" smtClean="0"/>
              <a:t>Chinese (1882)</a:t>
            </a:r>
          </a:p>
          <a:p>
            <a:pPr eaLnBrk="1" hangingPunct="1">
              <a:spcBef>
                <a:spcPct val="0"/>
              </a:spcBef>
            </a:pPr>
            <a:r>
              <a:rPr lang="en-US" altLang="en-US" smtClean="0"/>
              <a:t>Quotas on certain national origin (changed to country quotas)</a:t>
            </a:r>
          </a:p>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60EFCB39-4232-4BB3-93FC-2621E1541C73}"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51725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Polygamists</a:t>
            </a:r>
          </a:p>
          <a:p>
            <a:pPr eaLnBrk="1" hangingPunct="1">
              <a:spcBef>
                <a:spcPct val="0"/>
              </a:spcBef>
            </a:pPr>
            <a:r>
              <a:rPr lang="en-US" altLang="en-US" smtClean="0"/>
              <a:t>Anarchists</a:t>
            </a:r>
          </a:p>
          <a:p>
            <a:pPr eaLnBrk="1" hangingPunct="1">
              <a:spcBef>
                <a:spcPct val="0"/>
              </a:spcBef>
            </a:pPr>
            <a:r>
              <a:rPr lang="en-US" altLang="en-US" smtClean="0"/>
              <a:t>The feeble-minded</a:t>
            </a:r>
          </a:p>
          <a:p>
            <a:pPr eaLnBrk="1" hangingPunct="1">
              <a:spcBef>
                <a:spcPct val="0"/>
              </a:spcBef>
            </a:pPr>
            <a:r>
              <a:rPr lang="en-US" altLang="en-US" smtClean="0"/>
              <a:t>The insane</a:t>
            </a:r>
          </a:p>
          <a:p>
            <a:pPr eaLnBrk="1" hangingPunct="1">
              <a:spcBef>
                <a:spcPct val="0"/>
              </a:spcBef>
            </a:pPr>
            <a:r>
              <a:rPr lang="en-US" altLang="en-US" smtClean="0"/>
              <a:t>Those with certain diseases</a:t>
            </a:r>
          </a:p>
          <a:p>
            <a:pPr eaLnBrk="1" hangingPunct="1">
              <a:spcBef>
                <a:spcPct val="0"/>
              </a:spcBef>
            </a:pPr>
            <a:r>
              <a:rPr lang="en-US" altLang="en-US" smtClean="0"/>
              <a:t>Paupers</a:t>
            </a:r>
          </a:p>
          <a:p>
            <a:pPr eaLnBrk="1" hangingPunct="1">
              <a:spcBef>
                <a:spcPct val="0"/>
              </a:spcBef>
            </a:pPr>
            <a:r>
              <a:rPr lang="en-US" altLang="en-US" smtClean="0"/>
              <a:t>Criminals</a:t>
            </a:r>
          </a:p>
          <a:p>
            <a:pPr eaLnBrk="1" hangingPunct="1">
              <a:spcBef>
                <a:spcPct val="0"/>
              </a:spcBef>
            </a:pPr>
            <a:r>
              <a:rPr lang="en-US" altLang="en-US" smtClean="0"/>
              <a:t>Likely to become a public charge</a:t>
            </a:r>
          </a:p>
          <a:p>
            <a:pPr eaLnBrk="1" hangingPunct="1">
              <a:spcBef>
                <a:spcPct val="0"/>
              </a:spcBef>
            </a:pPr>
            <a:r>
              <a:rPr lang="en-US" altLang="en-US" smtClean="0"/>
              <a:t>Chinese (1882)</a:t>
            </a:r>
          </a:p>
          <a:p>
            <a:pPr eaLnBrk="1" hangingPunct="1">
              <a:spcBef>
                <a:spcPct val="0"/>
              </a:spcBef>
            </a:pPr>
            <a:r>
              <a:rPr lang="en-US" altLang="en-US" smtClean="0"/>
              <a:t>Quotas on certain national origin (changed to country quotas)</a:t>
            </a:r>
          </a:p>
          <a:p>
            <a:pPr eaLnBrk="1" hangingPunct="1">
              <a:spcBef>
                <a:spcPct val="0"/>
              </a:spcBef>
            </a:pPr>
            <a:endParaRPr lang="en-US" altLang="en-US" smtClean="0"/>
          </a:p>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591E9CB9-5729-40D8-9A13-39677547F5D7}"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800613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U.S. Constitution Art. 1, § 8, clause 4: Congress shall have the power to “establish an uniform Rule of Naturalization”</a:t>
            </a:r>
          </a:p>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8AEA81A9-39D5-4018-B4D5-A23442D6940D}"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409302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Additionally, the Office of Refugee Resettlement within the Department of Health and Human Services oversees the placement of refugees and unaccompanied children. The mission and purpose of the ORR is to assist in the relocation process and provide needed services to these individuals  </a:t>
            </a:r>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B47C7452-49F7-4232-88B1-45BDD6808FC1}"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03077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smtClean="0"/>
              <a:t>US citizens cannot be removed unless a federal court takes away their citizenship because they obtained citizenship by fraud or other illegal means.  Citizens don’t need DHS authorization to work and may file petitions for lawful permanent residence for their spouses, parents, sons and daughters (both married and unmarried), and brothers and sisters.  Citizens are eligible for all federal, state, and local public benefits, whether they were born in the United States or otherwise obtained citizenship.  Most US citizens will either have a birth certificate showing they were born in the United States or a certificate of naturalization.</a:t>
            </a:r>
          </a:p>
          <a:p>
            <a:pPr defTabSz="930275" eaLnBrk="1" hangingPunct="1">
              <a:spcBef>
                <a:spcPct val="0"/>
              </a:spcBef>
            </a:pPr>
            <a:endParaRPr lang="en-US" altLang="en-US" smtClean="0"/>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201952E8-C372-40A7-BAD0-0995B4370BD5}"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214666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20</a:t>
            </a:fld>
            <a:endParaRPr lang="en-US" altLang="en-US"/>
          </a:p>
        </p:txBody>
      </p:sp>
    </p:spTree>
    <p:extLst>
      <p:ext uri="{BB962C8B-B14F-4D97-AF65-F5344CB8AC3E}">
        <p14:creationId xmlns:p14="http://schemas.microsoft.com/office/powerpoint/2010/main" val="2714709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74320" indent="-274320" eaLnBrk="1" fontAlgn="auto" hangingPunct="1">
              <a:spcAft>
                <a:spcPts val="0"/>
              </a:spcAft>
              <a:buFont typeface="Wingdings 2"/>
              <a:buChar char=""/>
              <a:defRPr/>
            </a:pPr>
            <a:r>
              <a:rPr lang="en-US" sz="1200" b="1" dirty="0" smtClean="0"/>
              <a:t>A Andorra, Australia, Austria</a:t>
            </a:r>
          </a:p>
          <a:p>
            <a:pPr marL="274320" indent="-274320" eaLnBrk="1" fontAlgn="auto" hangingPunct="1">
              <a:spcAft>
                <a:spcPts val="0"/>
              </a:spcAft>
              <a:buFont typeface="Wingdings 2"/>
              <a:buChar char=""/>
              <a:defRPr/>
            </a:pPr>
            <a:r>
              <a:rPr lang="en-US" sz="1200" b="1" dirty="0" smtClean="0"/>
              <a:t>B Belgium, Brunei</a:t>
            </a:r>
          </a:p>
          <a:p>
            <a:pPr marL="274320" indent="-274320" eaLnBrk="1" fontAlgn="auto" hangingPunct="1">
              <a:spcAft>
                <a:spcPts val="0"/>
              </a:spcAft>
              <a:buFont typeface="Wingdings 2"/>
              <a:buChar char=""/>
              <a:defRPr/>
            </a:pPr>
            <a:r>
              <a:rPr lang="en-US" sz="1200" b="1" dirty="0" smtClean="0"/>
              <a:t>C Chile, Czech Republic</a:t>
            </a:r>
          </a:p>
          <a:p>
            <a:pPr marL="274320" indent="-274320" eaLnBrk="1" fontAlgn="auto" hangingPunct="1">
              <a:spcAft>
                <a:spcPts val="0"/>
              </a:spcAft>
              <a:buFont typeface="Wingdings 2"/>
              <a:buChar char=""/>
              <a:defRPr/>
            </a:pPr>
            <a:r>
              <a:rPr lang="en-US" sz="1200" b="1" dirty="0" smtClean="0"/>
              <a:t>D Denmark</a:t>
            </a:r>
          </a:p>
          <a:p>
            <a:pPr marL="274320" indent="-274320" eaLnBrk="1" fontAlgn="auto" hangingPunct="1">
              <a:spcAft>
                <a:spcPts val="0"/>
              </a:spcAft>
              <a:buFont typeface="Wingdings 2"/>
              <a:buChar char=""/>
              <a:defRPr/>
            </a:pPr>
            <a:r>
              <a:rPr lang="en-US" sz="1200" b="1" dirty="0" smtClean="0"/>
              <a:t>E Estonia</a:t>
            </a:r>
          </a:p>
          <a:p>
            <a:pPr marL="274320" indent="-274320" eaLnBrk="1" fontAlgn="auto" hangingPunct="1">
              <a:spcAft>
                <a:spcPts val="0"/>
              </a:spcAft>
              <a:buFont typeface="Wingdings 2"/>
              <a:buChar char=""/>
              <a:defRPr/>
            </a:pPr>
            <a:r>
              <a:rPr lang="en-US" sz="1200" b="1" dirty="0" smtClean="0"/>
              <a:t>F Finland, France</a:t>
            </a:r>
          </a:p>
          <a:p>
            <a:pPr marL="274320" indent="-274320" eaLnBrk="1" fontAlgn="auto" hangingPunct="1">
              <a:spcAft>
                <a:spcPts val="0"/>
              </a:spcAft>
              <a:buFont typeface="Wingdings 2"/>
              <a:buChar char=""/>
              <a:defRPr/>
            </a:pPr>
            <a:r>
              <a:rPr lang="en-US" sz="1200" b="1" dirty="0" smtClean="0"/>
              <a:t>G Germany, Greece </a:t>
            </a:r>
          </a:p>
          <a:p>
            <a:pPr marL="274320" indent="-274320" eaLnBrk="1" fontAlgn="auto" hangingPunct="1">
              <a:spcAft>
                <a:spcPts val="0"/>
              </a:spcAft>
              <a:buFont typeface="Wingdings 2"/>
              <a:buChar char=""/>
              <a:defRPr/>
            </a:pPr>
            <a:r>
              <a:rPr lang="en-US" sz="1200" b="1" dirty="0" smtClean="0"/>
              <a:t>H Hungary,</a:t>
            </a:r>
          </a:p>
          <a:p>
            <a:pPr marL="274320" indent="-274320" eaLnBrk="1" fontAlgn="auto" hangingPunct="1">
              <a:spcAft>
                <a:spcPts val="0"/>
              </a:spcAft>
              <a:buFont typeface="Wingdings 2"/>
              <a:buChar char=""/>
              <a:defRPr/>
            </a:pPr>
            <a:r>
              <a:rPr lang="en-US" sz="1200" b="1" dirty="0" smtClean="0"/>
              <a:t>I Iceland, Ireland, Italy</a:t>
            </a:r>
          </a:p>
          <a:p>
            <a:pPr marL="274320" indent="-274320" eaLnBrk="1" fontAlgn="auto" hangingPunct="1">
              <a:spcAft>
                <a:spcPts val="0"/>
              </a:spcAft>
              <a:buFont typeface="Wingdings 2"/>
              <a:buChar char=""/>
              <a:defRPr/>
            </a:pPr>
            <a:r>
              <a:rPr lang="en-US" sz="1200" b="1" dirty="0" smtClean="0"/>
              <a:t>J Japan</a:t>
            </a:r>
          </a:p>
          <a:p>
            <a:pPr marL="274320" indent="-274320" eaLnBrk="1" fontAlgn="auto" hangingPunct="1">
              <a:spcAft>
                <a:spcPts val="0"/>
              </a:spcAft>
              <a:buFont typeface="Wingdings 2"/>
              <a:buChar char=""/>
              <a:defRPr/>
            </a:pPr>
            <a:r>
              <a:rPr lang="en-US" sz="1200" b="1" dirty="0" smtClean="0"/>
              <a:t>L Latvia, Liechtenstein, Lithuania, Luxembourg</a:t>
            </a:r>
          </a:p>
          <a:p>
            <a:pPr marL="274320" indent="-274320" eaLnBrk="1" fontAlgn="auto" hangingPunct="1">
              <a:spcAft>
                <a:spcPts val="0"/>
              </a:spcAft>
              <a:buFont typeface="Wingdings 2"/>
              <a:buChar char=""/>
              <a:defRPr/>
            </a:pPr>
            <a:r>
              <a:rPr lang="en-US" sz="1200" b="1" dirty="0" smtClean="0"/>
              <a:t>M Malta, Monaco</a:t>
            </a:r>
          </a:p>
          <a:p>
            <a:pPr marL="274320" indent="-274320" eaLnBrk="1" fontAlgn="auto" hangingPunct="1">
              <a:spcAft>
                <a:spcPts val="0"/>
              </a:spcAft>
              <a:buFont typeface="Wingdings 2"/>
              <a:buChar char=""/>
              <a:defRPr/>
            </a:pPr>
            <a:r>
              <a:rPr lang="en-US" sz="1200" b="1" dirty="0" smtClean="0"/>
              <a:t>N Netherlands, New Zealand, Norway</a:t>
            </a:r>
          </a:p>
          <a:p>
            <a:pPr marL="274320" indent="-274320" eaLnBrk="1" fontAlgn="auto" hangingPunct="1">
              <a:spcAft>
                <a:spcPts val="0"/>
              </a:spcAft>
              <a:buFont typeface="Wingdings 2"/>
              <a:buChar char=""/>
              <a:defRPr/>
            </a:pPr>
            <a:r>
              <a:rPr lang="en-US" sz="1200" b="1" dirty="0" smtClean="0"/>
              <a:t>P Portugal</a:t>
            </a:r>
          </a:p>
          <a:p>
            <a:pPr marL="274320" indent="-274320" eaLnBrk="1" fontAlgn="auto" hangingPunct="1">
              <a:spcAft>
                <a:spcPts val="0"/>
              </a:spcAft>
              <a:buFont typeface="Wingdings 2"/>
              <a:buChar char=""/>
              <a:defRPr/>
            </a:pPr>
            <a:r>
              <a:rPr lang="en-US" sz="1200" b="1" dirty="0" smtClean="0"/>
              <a:t>S San Marino ,Singapore, Slovakia, Slovenia ,South Korea, Spain, Sweden, Switzerland</a:t>
            </a:r>
          </a:p>
          <a:p>
            <a:pPr marL="274320" indent="-274320" eaLnBrk="1" fontAlgn="auto" hangingPunct="1">
              <a:spcAft>
                <a:spcPts val="0"/>
              </a:spcAft>
              <a:buFont typeface="Wingdings 2"/>
              <a:buChar char=""/>
              <a:defRPr/>
            </a:pPr>
            <a:r>
              <a:rPr lang="en-US" sz="1200" b="1" dirty="0" smtClean="0"/>
              <a:t>T Taiwan</a:t>
            </a:r>
          </a:p>
          <a:p>
            <a:pPr marL="274320" indent="-274320" eaLnBrk="1" fontAlgn="auto" hangingPunct="1">
              <a:spcAft>
                <a:spcPts val="0"/>
              </a:spcAft>
              <a:buFont typeface="Wingdings 2"/>
              <a:buChar char=""/>
              <a:defRPr/>
            </a:pPr>
            <a:r>
              <a:rPr lang="en-US" sz="1200" b="1" dirty="0" smtClean="0"/>
              <a:t>U United Kingdom</a:t>
            </a:r>
          </a:p>
          <a:p>
            <a:endParaRPr lang="en-US" dirty="0"/>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21</a:t>
            </a:fld>
            <a:endParaRPr lang="en-US" altLang="en-US"/>
          </a:p>
        </p:txBody>
      </p:sp>
    </p:spTree>
    <p:extLst>
      <p:ext uri="{BB962C8B-B14F-4D97-AF65-F5344CB8AC3E}">
        <p14:creationId xmlns:p14="http://schemas.microsoft.com/office/powerpoint/2010/main" val="355677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dirty="0" smtClean="0"/>
              <a:t>Getting permission to live in the United States legally is a two-step process: </a:t>
            </a:r>
          </a:p>
          <a:p>
            <a:pPr eaLnBrk="1" fontAlgn="auto" hangingPunct="1">
              <a:spcBef>
                <a:spcPts val="0"/>
              </a:spcBef>
              <a:spcAft>
                <a:spcPts val="0"/>
              </a:spcAft>
              <a:defRPr/>
            </a:pPr>
            <a:r>
              <a:rPr lang="en-US" b="1" dirty="0" smtClean="0"/>
              <a:t> </a:t>
            </a:r>
            <a:endParaRPr lang="en-US" dirty="0" smtClean="0"/>
          </a:p>
          <a:p>
            <a:pPr eaLnBrk="1" fontAlgn="auto" hangingPunct="1">
              <a:spcBef>
                <a:spcPts val="0"/>
              </a:spcBef>
              <a:spcAft>
                <a:spcPts val="0"/>
              </a:spcAft>
              <a:defRPr/>
            </a:pPr>
            <a:r>
              <a:rPr lang="en-US" b="1" dirty="0" smtClean="0"/>
              <a:t>Step One</a:t>
            </a:r>
            <a:r>
              <a:rPr lang="en-US" dirty="0" smtClean="0"/>
              <a:t> -- You must show you have a qualifying relationship, such as a family member (family sponsorship), employer or that you are under a special group such as: a victim of trafficking, crime or domestic violence; being a refugee; seeking political asylum; or diversity lottery.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Many people who are undocumented often have a qualifying relationship and are able to get an approval for this step.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b="1" dirty="0" smtClean="0"/>
              <a:t>Family Sponsorship</a:t>
            </a:r>
            <a:r>
              <a:rPr lang="en-US" dirty="0" smtClean="0"/>
              <a:t> – You must have a qualifying relative who is willing to sponsor you.  The qualifying relative, who is an adult U.S. citizen, can sponsor their spouse, parent, child or sibling.  A Lawful Permanent Resident can sponsor their spouse and unmarried children.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b="1" dirty="0" smtClean="0"/>
              <a:t>Employment-based immigration</a:t>
            </a:r>
            <a:r>
              <a:rPr lang="en-US" dirty="0" smtClean="0"/>
              <a:t> – Immigration law allows about 140,000 employment visas to be admitted to the United States to work.  Most of these immigrants are highly skilled professionals.  A worker usually needs an employer to petition on his or her behalf.  Some workers – priority workers, investors, and certain special immigrants may petition on their own.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b="1" dirty="0" smtClean="0"/>
              <a:t>Step Two</a:t>
            </a:r>
            <a:r>
              <a:rPr lang="en-US" dirty="0" smtClean="0"/>
              <a:t> – You must meet the requirements to get a green card.  Some of these requirements mean that you </a:t>
            </a:r>
            <a:r>
              <a:rPr lang="en-US" b="1" dirty="0" smtClean="0"/>
              <a:t>must not</a:t>
            </a:r>
            <a:r>
              <a:rPr lang="en-US" dirty="0" smtClean="0"/>
              <a:t> have: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b="1" dirty="0" smtClean="0"/>
              <a:t>Committed certain immigration violations</a:t>
            </a:r>
            <a:endParaRPr lang="en-US" dirty="0" smtClean="0"/>
          </a:p>
          <a:p>
            <a:pPr eaLnBrk="1" fontAlgn="auto" hangingPunct="1">
              <a:spcBef>
                <a:spcPts val="0"/>
              </a:spcBef>
              <a:spcAft>
                <a:spcPts val="0"/>
              </a:spcAft>
              <a:defRPr/>
            </a:pPr>
            <a:r>
              <a:rPr lang="en-US" b="1" dirty="0" smtClean="0"/>
              <a:t>Committed certain crimes</a:t>
            </a:r>
            <a:endParaRPr lang="en-US" dirty="0" smtClean="0"/>
          </a:p>
          <a:p>
            <a:pPr eaLnBrk="1" fontAlgn="auto" hangingPunct="1">
              <a:spcBef>
                <a:spcPts val="0"/>
              </a:spcBef>
              <a:spcAft>
                <a:spcPts val="0"/>
              </a:spcAft>
              <a:defRPr/>
            </a:pPr>
            <a:r>
              <a:rPr lang="en-US" b="1" dirty="0" smtClean="0"/>
              <a:t>Certain contagious diseases</a:t>
            </a: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These are just a few of the requirements.  There are many more.  There are a few exceptions to the requirements, but they may be difficult and risky prove.  You should consult with an experienced immigration attorney or BIA accredited advocate when you have questions about your immigration status.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Many people have immigration violations, such as entering the United Sates without permission. People, who came to the United States without permission, usually cannot apply for a green card in the United States.  They must go to their home country to apply and also request a waiver which are often difficult to obtain.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Depending on how long they have been in the United States unlawfully, they may not be allowed back into the United Sates for several years once they leave, even if they have a qualifying relationship.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b="1" dirty="0" smtClean="0"/>
              <a:t>Disabled or sick</a:t>
            </a:r>
            <a:r>
              <a:rPr lang="en-US" dirty="0" smtClean="0"/>
              <a:t> - Having a disability or illness does NOT make you eligible for lawful residency.  In fact, it may be a problem when USCIS (the immigration agency) looks to see if you are likely to become a “public charge.”  A “public charge” is someone who depends on the government for public cash assistance or other government benefits.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760783A6-4B5B-4CC9-A2ED-552875EE5BA8}"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4227908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5B8C27F1-887E-4265-9A3D-0013FE5E89FE}"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69224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smtClean="0"/>
              <a:t>Ryan Gosling was born in London, Ontario. </a:t>
            </a:r>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C2754637-4F9D-45D5-AE67-24645C71E167}"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1939402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24</a:t>
            </a:fld>
            <a:endParaRPr lang="en-US" altLang="en-US"/>
          </a:p>
        </p:txBody>
      </p:sp>
    </p:spTree>
    <p:extLst>
      <p:ext uri="{BB962C8B-B14F-4D97-AF65-F5344CB8AC3E}">
        <p14:creationId xmlns:p14="http://schemas.microsoft.com/office/powerpoint/2010/main" val="2414761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AB20E69F-AB26-46F3-9BB1-DC97C5AA60D4}"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1024355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26</a:t>
            </a:fld>
            <a:endParaRPr lang="en-US" altLang="en-US"/>
          </a:p>
        </p:txBody>
      </p:sp>
    </p:spTree>
    <p:extLst>
      <p:ext uri="{BB962C8B-B14F-4D97-AF65-F5344CB8AC3E}">
        <p14:creationId xmlns:p14="http://schemas.microsoft.com/office/powerpoint/2010/main" val="2104988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27</a:t>
            </a:fld>
            <a:endParaRPr lang="en-US" altLang="en-US"/>
          </a:p>
        </p:txBody>
      </p:sp>
    </p:spTree>
    <p:extLst>
      <p:ext uri="{BB962C8B-B14F-4D97-AF65-F5344CB8AC3E}">
        <p14:creationId xmlns:p14="http://schemas.microsoft.com/office/powerpoint/2010/main" val="1748163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28</a:t>
            </a:fld>
            <a:endParaRPr lang="en-US" altLang="en-US"/>
          </a:p>
        </p:txBody>
      </p:sp>
    </p:spTree>
    <p:extLst>
      <p:ext uri="{BB962C8B-B14F-4D97-AF65-F5344CB8AC3E}">
        <p14:creationId xmlns:p14="http://schemas.microsoft.com/office/powerpoint/2010/main" val="100008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29</a:t>
            </a:fld>
            <a:endParaRPr lang="en-US" altLang="en-US"/>
          </a:p>
        </p:txBody>
      </p:sp>
    </p:spTree>
    <p:extLst>
      <p:ext uri="{BB962C8B-B14F-4D97-AF65-F5344CB8AC3E}">
        <p14:creationId xmlns:p14="http://schemas.microsoft.com/office/powerpoint/2010/main" val="2048691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30</a:t>
            </a:fld>
            <a:endParaRPr lang="en-US" altLang="en-US"/>
          </a:p>
        </p:txBody>
      </p:sp>
    </p:spTree>
    <p:extLst>
      <p:ext uri="{BB962C8B-B14F-4D97-AF65-F5344CB8AC3E}">
        <p14:creationId xmlns:p14="http://schemas.microsoft.com/office/powerpoint/2010/main" val="1257748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31</a:t>
            </a:fld>
            <a:endParaRPr lang="en-US" altLang="en-US"/>
          </a:p>
        </p:txBody>
      </p:sp>
    </p:spTree>
    <p:extLst>
      <p:ext uri="{BB962C8B-B14F-4D97-AF65-F5344CB8AC3E}">
        <p14:creationId xmlns:p14="http://schemas.microsoft.com/office/powerpoint/2010/main" val="4136693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32</a:t>
            </a:fld>
            <a:endParaRPr lang="en-US" altLang="en-US"/>
          </a:p>
        </p:txBody>
      </p:sp>
    </p:spTree>
    <p:extLst>
      <p:ext uri="{BB962C8B-B14F-4D97-AF65-F5344CB8AC3E}">
        <p14:creationId xmlns:p14="http://schemas.microsoft.com/office/powerpoint/2010/main" val="1878301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33</a:t>
            </a:fld>
            <a:endParaRPr lang="en-US" altLang="en-US"/>
          </a:p>
        </p:txBody>
      </p:sp>
    </p:spTree>
    <p:extLst>
      <p:ext uri="{BB962C8B-B14F-4D97-AF65-F5344CB8AC3E}">
        <p14:creationId xmlns:p14="http://schemas.microsoft.com/office/powerpoint/2010/main" val="283487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smtClean="0"/>
              <a:t>Singer Marc Anthony performed “God Bless America” at the 2013 MLB All-Star game.  Some fans were upset that a “Mexican” was chosen to sing the patriotic song.  Marc Anthony was born and raised in New York.</a:t>
            </a:r>
          </a:p>
          <a:p>
            <a:pPr defTabSz="930275" eaLnBrk="1" hangingPunct="1">
              <a:spcBef>
                <a:spcPct val="0"/>
              </a:spcBef>
            </a:pPr>
            <a:endParaRPr lang="en-US" altLang="en-US"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E61DAE82-FBF9-477F-B6E9-442A16B6D8BC}"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875766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May include LPRs who are classified as applicants for admission (those who have abandoned their status, engagement in illegal activity after departing the US, departing while in removal proceedings, or committed  an offense listed in 212(a)(2) or entry without inspection</a:t>
            </a:r>
          </a:p>
          <a:p>
            <a:endParaRPr lang="en-US" dirty="0"/>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34</a:t>
            </a:fld>
            <a:endParaRPr lang="en-US" altLang="en-US"/>
          </a:p>
        </p:txBody>
      </p:sp>
    </p:spTree>
    <p:extLst>
      <p:ext uri="{BB962C8B-B14F-4D97-AF65-F5344CB8AC3E}">
        <p14:creationId xmlns:p14="http://schemas.microsoft.com/office/powerpoint/2010/main" val="1375671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altLang="en-US" sz="1800" dirty="0" smtClean="0"/>
              <a:t>Can include Alford pleas</a:t>
            </a:r>
          </a:p>
          <a:p>
            <a:pPr lvl="3"/>
            <a:r>
              <a:rPr lang="en-US" altLang="en-US" sz="1800" dirty="0" smtClean="0"/>
              <a:t>Punishment can include: probation, house arrest, community service, anger management, drug/substance abuse programs, fines, restitution </a:t>
            </a:r>
          </a:p>
          <a:p>
            <a:pPr lvl="3"/>
            <a:r>
              <a:rPr lang="en-US" altLang="en-US" sz="1800" dirty="0" smtClean="0"/>
              <a:t>Pre-plea diversions and deferred prosecution however will typically not result in a conviction for immigration purposes</a:t>
            </a:r>
          </a:p>
          <a:p>
            <a:endParaRPr lang="en-US" dirty="0"/>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36</a:t>
            </a:fld>
            <a:endParaRPr lang="en-US" altLang="en-US"/>
          </a:p>
        </p:txBody>
      </p:sp>
    </p:spTree>
    <p:extLst>
      <p:ext uri="{BB962C8B-B14F-4D97-AF65-F5344CB8AC3E}">
        <p14:creationId xmlns:p14="http://schemas.microsoft.com/office/powerpoint/2010/main" val="3594518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37</a:t>
            </a:fld>
            <a:endParaRPr lang="en-US" altLang="en-US"/>
          </a:p>
        </p:txBody>
      </p:sp>
    </p:spTree>
    <p:extLst>
      <p:ext uri="{BB962C8B-B14F-4D97-AF65-F5344CB8AC3E}">
        <p14:creationId xmlns:p14="http://schemas.microsoft.com/office/powerpoint/2010/main" val="3617085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38</a:t>
            </a:fld>
            <a:endParaRPr lang="en-US" altLang="en-US"/>
          </a:p>
        </p:txBody>
      </p:sp>
    </p:spTree>
    <p:extLst>
      <p:ext uri="{BB962C8B-B14F-4D97-AF65-F5344CB8AC3E}">
        <p14:creationId xmlns:p14="http://schemas.microsoft.com/office/powerpoint/2010/main" val="2806030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40</a:t>
            </a:fld>
            <a:endParaRPr lang="en-US" altLang="en-US"/>
          </a:p>
        </p:txBody>
      </p:sp>
    </p:spTree>
    <p:extLst>
      <p:ext uri="{BB962C8B-B14F-4D97-AF65-F5344CB8AC3E}">
        <p14:creationId xmlns:p14="http://schemas.microsoft.com/office/powerpoint/2010/main" val="315693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smtClean="0"/>
              <a:t>She was born Natalie Herslag in Jerusalem, Israel. Her mother is a U.S. citizen and her father is an Israeli citizen.  She has dual citizenship from the United States and Israel.</a:t>
            </a:r>
          </a:p>
        </p:txBody>
      </p:sp>
      <p:sp>
        <p:nvSpPr>
          <p:cNvPr id="54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8BD68DCD-A0CD-4693-8689-74D0679863C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653966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smtClean="0"/>
              <a:t>Keanu Reeves was born in Beirut, Lebanon in 1964, the son of English-born </a:t>
            </a:r>
            <a:r>
              <a:rPr lang="en-US" altLang="en-US" smtClean="0">
                <a:hlinkClick r:id="rId3"/>
              </a:rPr>
              <a:t>Patricia Taylor</a:t>
            </a:r>
            <a:r>
              <a:rPr lang="en-US" altLang="en-US" smtClean="0"/>
              <a:t>, a showgirl, and American-born Samuel Nowlin Reeves, a geologist. Reeves is a U.S. citizen through his American father and also holds Canadian citizenship by </a:t>
            </a:r>
            <a:r>
              <a:rPr lang="en-US" altLang="en-US" smtClean="0">
                <a:hlinkClick r:id="rId4" tooltip="Naturalization"/>
              </a:rPr>
              <a:t>naturalization</a:t>
            </a:r>
            <a:r>
              <a:rPr lang="en-US" altLang="en-US" smtClean="0"/>
              <a:t>; he grew up as a Canadian and identifies as such.</a:t>
            </a:r>
            <a:r>
              <a:rPr lang="en-US" altLang="en-US" baseline="30000" smtClean="0">
                <a:hlinkClick r:id="rId5"/>
              </a:rPr>
              <a:t>[34]</a:t>
            </a:r>
            <a:r>
              <a:rPr lang="en-US" altLang="en-US" smtClean="0"/>
              <a:t> He is also entitled to </a:t>
            </a:r>
            <a:r>
              <a:rPr lang="en-US" altLang="en-US" smtClean="0">
                <a:hlinkClick r:id="rId6" tooltip="History of British nationality law"/>
              </a:rPr>
              <a:t>British citizenship</a:t>
            </a:r>
            <a:r>
              <a:rPr lang="en-US" altLang="en-US" smtClean="0"/>
              <a:t> through his English mother.</a:t>
            </a:r>
          </a:p>
        </p:txBody>
      </p:sp>
      <p:sp>
        <p:nvSpPr>
          <p:cNvPr id="55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F3681A59-BD0E-47BB-BA47-6E230B6C5489}"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49418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8</a:t>
            </a:fld>
            <a:endParaRPr lang="en-US" altLang="en-US"/>
          </a:p>
        </p:txBody>
      </p:sp>
    </p:spTree>
    <p:extLst>
      <p:ext uri="{BB962C8B-B14F-4D97-AF65-F5344CB8AC3E}">
        <p14:creationId xmlns:p14="http://schemas.microsoft.com/office/powerpoint/2010/main" val="2462867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1 birth every 8 seconds</a:t>
            </a:r>
          </a:p>
          <a:p>
            <a:pPr eaLnBrk="1" hangingPunct="1">
              <a:spcBef>
                <a:spcPct val="0"/>
              </a:spcBef>
            </a:pPr>
            <a:r>
              <a:rPr lang="en-US" altLang="en-US" smtClean="0"/>
              <a:t>One death every 13 seconds</a:t>
            </a:r>
          </a:p>
          <a:p>
            <a:pPr eaLnBrk="1" hangingPunct="1">
              <a:spcBef>
                <a:spcPct val="0"/>
              </a:spcBef>
            </a:pPr>
            <a:r>
              <a:rPr lang="en-US" altLang="en-US" smtClean="0"/>
              <a:t>One international migrant every 40 seconds</a:t>
            </a:r>
          </a:p>
          <a:p>
            <a:pPr eaLnBrk="1" hangingPunct="1">
              <a:spcBef>
                <a:spcPct val="0"/>
              </a:spcBef>
            </a:pPr>
            <a:r>
              <a:rPr lang="en-US" altLang="en-US" smtClean="0"/>
              <a:t>Net gain of one person every 15 seconds </a:t>
            </a:r>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9ACE57F0-66E4-48AB-8720-B0B6F65D4985}"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251129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1840’s -1920’s  - Largest scale immigration, driven by Irish potato famine, German depression and industrial revolution</a:t>
            </a:r>
          </a:p>
          <a:p>
            <a:pPr eaLnBrk="1" hangingPunct="1">
              <a:spcBef>
                <a:spcPct val="0"/>
              </a:spcBef>
            </a:pPr>
            <a:endParaRPr lang="en-US" altLang="en-US" smtClean="0"/>
          </a:p>
          <a:p>
            <a:pPr eaLnBrk="1" hangingPunct="1">
              <a:spcBef>
                <a:spcPct val="0"/>
              </a:spcBef>
            </a:pPr>
            <a:r>
              <a:rPr lang="en-US" altLang="en-US" smtClean="0"/>
              <a:t>During a span of 6 decades, Ellis Island welcomed 71% of all immigrants</a:t>
            </a:r>
          </a:p>
          <a:p>
            <a:pPr eaLnBrk="1" hangingPunct="1">
              <a:spcBef>
                <a:spcPct val="0"/>
              </a:spcBef>
            </a:pPr>
            <a:endParaRPr lang="en-US" altLang="en-US" smtClean="0"/>
          </a:p>
          <a:p>
            <a:pPr eaLnBrk="1" hangingPunct="1">
              <a:spcBef>
                <a:spcPct val="0"/>
              </a:spcBef>
            </a:pPr>
            <a:r>
              <a:rPr lang="en-US" altLang="en-US" smtClean="0"/>
              <a:t>Nearly 25% of all Americans can trace their ancestry through Ellis Island</a:t>
            </a:r>
          </a:p>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4256FFF8-0A6D-4552-8DB7-6EF5D75D0217}"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68158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AC2BD-F475-4979-B254-0E82FB01C161}" type="slidenum">
              <a:rPr lang="en-US" altLang="en-US" smtClean="0"/>
              <a:pPr/>
              <a:t>11</a:t>
            </a:fld>
            <a:endParaRPr lang="en-US" altLang="en-US"/>
          </a:p>
        </p:txBody>
      </p:sp>
    </p:spTree>
    <p:extLst>
      <p:ext uri="{BB962C8B-B14F-4D97-AF65-F5344CB8AC3E}">
        <p14:creationId xmlns:p14="http://schemas.microsoft.com/office/powerpoint/2010/main" val="281739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3BAC6541-85F7-4F8A-8910-012FB1290FBA}" type="datetimeFigureOut">
              <a:rPr lang="en-US"/>
              <a:pPr>
                <a:defRPr/>
              </a:pPr>
              <a:t>2/18/2015</a:t>
            </a:fld>
            <a:endParaRPr dirty="0"/>
          </a:p>
        </p:txBody>
      </p:sp>
      <p:sp>
        <p:nvSpPr>
          <p:cNvPr id="7" name="Footer Placeholder 17"/>
          <p:cNvSpPr>
            <a:spLocks noGrp="1"/>
          </p:cNvSpPr>
          <p:nvPr>
            <p:ph type="ftr" sz="quarter" idx="11"/>
          </p:nvPr>
        </p:nvSpPr>
        <p:spPr>
          <a:xfrm>
            <a:off x="2819400" y="6557963"/>
            <a:ext cx="2927350" cy="228600"/>
          </a:xfrm>
        </p:spPr>
        <p:txBody>
          <a:bodyPr/>
          <a:lstStyle>
            <a:lvl1pPr>
              <a:defRPr lang="en-US" dirty="0">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a:solidFill>
                  <a:srgbClr val="FFFFFF"/>
                </a:solidFill>
              </a:defRPr>
            </a:lvl1pPr>
          </a:lstStyle>
          <a:p>
            <a:fld id="{DD1B1AC8-CE2E-4D4C-90BE-0CDC11C266C5}" type="slidenum">
              <a:rPr lang="en-US" altLang="en-US"/>
              <a:pPr/>
              <a:t>‹#›</a:t>
            </a:fld>
            <a:endParaRPr lang="en-US" altLang="en-US"/>
          </a:p>
        </p:txBody>
      </p:sp>
    </p:spTree>
    <p:extLst>
      <p:ext uri="{BB962C8B-B14F-4D97-AF65-F5344CB8AC3E}">
        <p14:creationId xmlns:p14="http://schemas.microsoft.com/office/powerpoint/2010/main" val="1455173598"/>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6E8380A-69BA-4C3F-84B4-BAB4E850B4CC}" type="datetimeFigureOut">
              <a:rPr lang="en-US"/>
              <a:pPr>
                <a:defRPr/>
              </a:pPr>
              <a:t>2/18/2015</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fld id="{60931934-4888-4711-AF34-8F380AA001CE}" type="slidenum">
              <a:rPr lang="en-US" altLang="en-US"/>
              <a:pPr/>
              <a:t>‹#›</a:t>
            </a:fld>
            <a:endParaRPr lang="en-US" altLang="en-US"/>
          </a:p>
        </p:txBody>
      </p:sp>
    </p:spTree>
    <p:extLst>
      <p:ext uri="{BB962C8B-B14F-4D97-AF65-F5344CB8AC3E}">
        <p14:creationId xmlns:p14="http://schemas.microsoft.com/office/powerpoint/2010/main" val="19497140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346ACD9A-6B47-4F39-85A2-135565E15890}" type="datetimeFigureOut">
              <a:rPr lang="en-US"/>
              <a:pPr>
                <a:defRPr/>
              </a:pPr>
              <a:t>2/18/2015</a:t>
            </a:fld>
            <a:endParaRPr lang="en-US" dirty="0"/>
          </a:p>
        </p:txBody>
      </p:sp>
      <p:sp>
        <p:nvSpPr>
          <p:cNvPr id="5" name="Footer Placeholder 4"/>
          <p:cNvSpPr>
            <a:spLocks noGrp="1"/>
          </p:cNvSpPr>
          <p:nvPr>
            <p:ph type="ftr" sz="quarter" idx="11"/>
          </p:nvPr>
        </p:nvSpPr>
        <p:spPr>
          <a:xfrm>
            <a:off x="457200" y="6556375"/>
            <a:ext cx="3657600" cy="228600"/>
          </a:xfrm>
        </p:spPr>
        <p:txBody>
          <a:bodyPr/>
          <a:lstStyle>
            <a:lvl1pPr>
              <a:defRPr dirty="0"/>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lvl1pPr>
          </a:lstStyle>
          <a:p>
            <a:fld id="{F2A223AA-2CD9-4F24-9F41-9EF148FB2D9C}" type="slidenum">
              <a:rPr lang="en-US" altLang="en-US"/>
              <a:pPr/>
              <a:t>‹#›</a:t>
            </a:fld>
            <a:endParaRPr lang="en-US" altLang="en-US"/>
          </a:p>
        </p:txBody>
      </p:sp>
    </p:spTree>
    <p:extLst>
      <p:ext uri="{BB962C8B-B14F-4D97-AF65-F5344CB8AC3E}">
        <p14:creationId xmlns:p14="http://schemas.microsoft.com/office/powerpoint/2010/main" val="19141584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2F28958A-0C16-46C7-A71F-3CA244DACE2F}" type="datetimeFigureOut">
              <a:rPr lang="en-US"/>
              <a:pPr>
                <a:defRPr/>
              </a:pPr>
              <a:t>2/18/2015</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fld id="{6C9544C3-51F3-426F-A668-A1B5E0F1BC2D}" type="slidenum">
              <a:rPr lang="en-US" altLang="en-US"/>
              <a:pPr/>
              <a:t>‹#›</a:t>
            </a:fld>
            <a:endParaRPr lang="en-US" altLang="en-US"/>
          </a:p>
        </p:txBody>
      </p:sp>
    </p:spTree>
    <p:extLst>
      <p:ext uri="{BB962C8B-B14F-4D97-AF65-F5344CB8AC3E}">
        <p14:creationId xmlns:p14="http://schemas.microsoft.com/office/powerpoint/2010/main" val="30001762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654BD04C-B318-47CA-A1CE-8D2E05F5F012}" type="datetimeFigureOut">
              <a:rPr lang="en-US"/>
              <a:pPr>
                <a:defRPr/>
              </a:pPr>
              <a:t>2/18/2015</a:t>
            </a:fld>
            <a:endParaRPr lang="en-US" dirty="0"/>
          </a:p>
        </p:txBody>
      </p:sp>
      <p:sp>
        <p:nvSpPr>
          <p:cNvPr id="5" name="Footer Placeholder 4"/>
          <p:cNvSpPr>
            <a:spLocks noGrp="1"/>
          </p:cNvSpPr>
          <p:nvPr>
            <p:ph type="ftr" sz="quarter" idx="11"/>
          </p:nvPr>
        </p:nvSpPr>
        <p:spPr>
          <a:xfrm>
            <a:off x="1735138" y="6556375"/>
            <a:ext cx="2895600" cy="228600"/>
          </a:xfrm>
        </p:spPr>
        <p:txBody>
          <a:bodyPr/>
          <a:lstStyle>
            <a:lvl1pPr>
              <a:defRPr dirty="0">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lstStyle>
          <a:p>
            <a:fld id="{F1AB5B10-2443-43F7-957A-BE89D6351AC2}" type="slidenum">
              <a:rPr lang="en-US" altLang="en-US"/>
              <a:pPr/>
              <a:t>‹#›</a:t>
            </a:fld>
            <a:endParaRPr lang="en-US" altLang="en-US"/>
          </a:p>
        </p:txBody>
      </p:sp>
    </p:spTree>
    <p:extLst>
      <p:ext uri="{BB962C8B-B14F-4D97-AF65-F5344CB8AC3E}">
        <p14:creationId xmlns:p14="http://schemas.microsoft.com/office/powerpoint/2010/main" val="2545139741"/>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5D4E4F3-31A3-4DF2-BA46-3D59C2B3CCCA}" type="datetimeFigureOut">
              <a:rPr lang="en-US"/>
              <a:pPr>
                <a:defRPr/>
              </a:pPr>
              <a:t>2/18/2015</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fld id="{0D44DEB1-A8E2-48D5-8FAA-2C8CF817A4BA}" type="slidenum">
              <a:rPr lang="en-US" altLang="en-US"/>
              <a:pPr/>
              <a:t>‹#›</a:t>
            </a:fld>
            <a:endParaRPr lang="en-US" altLang="en-US"/>
          </a:p>
        </p:txBody>
      </p:sp>
    </p:spTree>
    <p:extLst>
      <p:ext uri="{BB962C8B-B14F-4D97-AF65-F5344CB8AC3E}">
        <p14:creationId xmlns:p14="http://schemas.microsoft.com/office/powerpoint/2010/main" val="15964167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1D18D4D8-5145-46F0-93DB-25198069AF7E}" type="datetimeFigureOut">
              <a:rPr lang="en-US"/>
              <a:pPr>
                <a:defRPr/>
              </a:pPr>
              <a:t>2/18/2015</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fld id="{3054ED3E-A2E4-4880-9D34-86C542B2ED28}" type="slidenum">
              <a:rPr lang="en-US" altLang="en-US"/>
              <a:pPr/>
              <a:t>‹#›</a:t>
            </a:fld>
            <a:endParaRPr lang="en-US" altLang="en-US"/>
          </a:p>
        </p:txBody>
      </p:sp>
    </p:spTree>
    <p:extLst>
      <p:ext uri="{BB962C8B-B14F-4D97-AF65-F5344CB8AC3E}">
        <p14:creationId xmlns:p14="http://schemas.microsoft.com/office/powerpoint/2010/main" val="37438673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92E99B71-1EB8-4D28-8CB5-B8E33A69462C}" type="datetimeFigureOut">
              <a:rPr lang="en-US"/>
              <a:pPr>
                <a:defRPr/>
              </a:pPr>
              <a:t>2/18/2015</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fld id="{150B61AE-9294-4E4C-84B5-C456605E3E2F}" type="slidenum">
              <a:rPr lang="en-US" altLang="en-US"/>
              <a:pPr/>
              <a:t>‹#›</a:t>
            </a:fld>
            <a:endParaRPr lang="en-US" altLang="en-US"/>
          </a:p>
        </p:txBody>
      </p:sp>
    </p:spTree>
    <p:extLst>
      <p:ext uri="{BB962C8B-B14F-4D97-AF65-F5344CB8AC3E}">
        <p14:creationId xmlns:p14="http://schemas.microsoft.com/office/powerpoint/2010/main" val="323956321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567B2B79-EC74-4990-B623-FF29C4DDD000}" type="datetimeFigureOut">
              <a:rPr lang="en-US"/>
              <a:pPr>
                <a:defRPr/>
              </a:pPr>
              <a:t>2/18/2015</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fld id="{0260DE36-5E8E-4AA6-818A-26C0CBDB9917}" type="slidenum">
              <a:rPr lang="en-US" altLang="en-US"/>
              <a:pPr/>
              <a:t>‹#›</a:t>
            </a:fld>
            <a:endParaRPr lang="en-US" altLang="en-US"/>
          </a:p>
        </p:txBody>
      </p:sp>
    </p:spTree>
    <p:extLst>
      <p:ext uri="{BB962C8B-B14F-4D97-AF65-F5344CB8AC3E}">
        <p14:creationId xmlns:p14="http://schemas.microsoft.com/office/powerpoint/2010/main" val="13970533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53C5C663-E1EC-49DB-B3E3-0BD7540D2DBB}" type="datetimeFigureOut">
              <a:rPr lang="en-US"/>
              <a:pPr>
                <a:defRPr/>
              </a:pPr>
              <a:t>2/18/2015</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fld id="{0867DD3B-968A-48BA-B092-A1A27A72113F}" type="slidenum">
              <a:rPr lang="en-US" altLang="en-US"/>
              <a:pPr/>
              <a:t>‹#›</a:t>
            </a:fld>
            <a:endParaRPr lang="en-US" altLang="en-US"/>
          </a:p>
        </p:txBody>
      </p:sp>
    </p:spTree>
    <p:extLst>
      <p:ext uri="{BB962C8B-B14F-4D97-AF65-F5344CB8AC3E}">
        <p14:creationId xmlns:p14="http://schemas.microsoft.com/office/powerpoint/2010/main" val="33015153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D479F7C4-9A25-4FFA-BB0F-20E5D789A5F4}" type="datetimeFigureOut">
              <a:rPr lang="en-US"/>
              <a:pPr>
                <a:defRPr/>
              </a:pPr>
              <a:t>2/18/2015</a:t>
            </a:fld>
            <a:endParaRPr lang="en-US" dirty="0"/>
          </a:p>
        </p:txBody>
      </p:sp>
      <p:sp>
        <p:nvSpPr>
          <p:cNvPr id="8" name="Footer Placeholder 5"/>
          <p:cNvSpPr>
            <a:spLocks noGrp="1"/>
          </p:cNvSpPr>
          <p:nvPr>
            <p:ph type="ftr" sz="quarter" idx="11"/>
          </p:nvPr>
        </p:nvSpPr>
        <p:spPr/>
        <p:txBody>
          <a:bodyPr/>
          <a:lstStyle>
            <a:lvl1pPr>
              <a:defRPr dirty="0"/>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AF3501E6-75F8-401F-8C98-B2AC20F6124D}" type="slidenum">
              <a:rPr lang="en-US" altLang="en-US"/>
              <a:pPr/>
              <a:t>‹#›</a:t>
            </a:fld>
            <a:endParaRPr lang="en-US" altLang="en-US"/>
          </a:p>
        </p:txBody>
      </p:sp>
    </p:spTree>
    <p:extLst>
      <p:ext uri="{BB962C8B-B14F-4D97-AF65-F5344CB8AC3E}">
        <p14:creationId xmlns:p14="http://schemas.microsoft.com/office/powerpoint/2010/main" val="2919124471"/>
      </p:ext>
    </p:extLst>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9CC565AB-20C7-454A-A33F-2BFD2787A5BC}" type="datetimeFigureOut">
              <a:rPr lang="en-US"/>
              <a:pPr>
                <a:defRPr/>
              </a:pPr>
              <a:t>2/18/2015</a:t>
            </a:fld>
            <a:endParaRPr lang="en-US" dirty="0"/>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dirty="0">
                <a:solidFill>
                  <a:schemeClr val="tx2"/>
                </a:solidFill>
                <a:latin typeface="+mn-lt"/>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chemeClr val="tx2"/>
                </a:solidFill>
              </a:defRPr>
            </a:lvl1pPr>
          </a:lstStyle>
          <a:p>
            <a:fld id="{42AE6E2B-EFA7-4751-8193-F573731DDCF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2" r:id="rId1"/>
    <p:sldLayoutId id="2147483745" r:id="rId2"/>
    <p:sldLayoutId id="2147483753" r:id="rId3"/>
    <p:sldLayoutId id="2147483746" r:id="rId4"/>
    <p:sldLayoutId id="2147483747" r:id="rId5"/>
    <p:sldLayoutId id="2147483748" r:id="rId6"/>
    <p:sldLayoutId id="2147483749" r:id="rId7"/>
    <p:sldLayoutId id="2147483750" r:id="rId8"/>
    <p:sldLayoutId id="2147483754" r:id="rId9"/>
    <p:sldLayoutId id="2147483751" r:id="rId10"/>
    <p:sldLayoutId id="2147483755" r:id="rId11"/>
  </p:sldLayoutIdLst>
  <p:transition/>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locator.ice.gov/odls/homePage.d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ensus.gov/popcloc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Immigration Basics</a:t>
            </a:r>
            <a:endParaRPr lang="en-US" dirty="0"/>
          </a:p>
        </p:txBody>
      </p:sp>
      <p:sp>
        <p:nvSpPr>
          <p:cNvPr id="3" name="Subtitle 2"/>
          <p:cNvSpPr>
            <a:spLocks noGrp="1"/>
          </p:cNvSpPr>
          <p:nvPr>
            <p:ph type="subTitle" idx="1"/>
          </p:nvPr>
        </p:nvSpPr>
        <p:spPr>
          <a:xfrm>
            <a:off x="3354388" y="3540125"/>
            <a:ext cx="5114925" cy="1101725"/>
          </a:xfrm>
        </p:spPr>
        <p:txBody>
          <a:bodyPr>
            <a:normAutofit/>
          </a:bodyPr>
          <a:lstStyle/>
          <a:p>
            <a:pPr eaLnBrk="1" fontAlgn="auto" hangingPunct="1">
              <a:spcAft>
                <a:spcPts val="0"/>
              </a:spcAft>
              <a:buFont typeface="Wingdings 2"/>
              <a:buNone/>
              <a:defRPr/>
            </a:pPr>
            <a:r>
              <a:rPr lang="en-US" dirty="0" smtClean="0"/>
              <a:t>Chay Sengkhounmany, Esq. </a:t>
            </a:r>
          </a:p>
          <a:p>
            <a:pPr eaLnBrk="1" fontAlgn="auto" hangingPunct="1">
              <a:spcAft>
                <a:spcPts val="0"/>
              </a:spcAft>
              <a:buFont typeface="Wingdings 2"/>
              <a:buNone/>
              <a:defRPr/>
            </a:pPr>
            <a:r>
              <a:rPr lang="en-US" dirty="0" smtClean="0"/>
              <a:t>February 2015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Nation of immigrants</a:t>
            </a:r>
            <a:endParaRPr lang="en-US" dirty="0"/>
          </a:p>
        </p:txBody>
      </p:sp>
      <p:sp>
        <p:nvSpPr>
          <p:cNvPr id="13315" name="Content Placeholder 2"/>
          <p:cNvSpPr>
            <a:spLocks noGrp="1"/>
          </p:cNvSpPr>
          <p:nvPr>
            <p:ph idx="1"/>
          </p:nvPr>
        </p:nvSpPr>
        <p:spPr/>
        <p:txBody>
          <a:bodyPr/>
          <a:lstStyle/>
          <a:p>
            <a:pPr eaLnBrk="1" hangingPunct="1"/>
            <a:endParaRPr lang="en-US" altLang="en-US" smtClean="0"/>
          </a:p>
          <a:p>
            <a:pPr eaLnBrk="1" hangingPunct="1"/>
            <a:endParaRPr lang="en-US" altLang="en-US" smtClean="0"/>
          </a:p>
        </p:txBody>
      </p:sp>
      <p:pic>
        <p:nvPicPr>
          <p:cNvPr id="133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52588"/>
            <a:ext cx="597217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1638300" y="5905500"/>
            <a:ext cx="513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a:t>Statue of Liberty and Ellis Island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Migration Numbers</a:t>
            </a:r>
            <a:endParaRPr lang="en-US" dirty="0"/>
          </a:p>
        </p:txBody>
      </p:sp>
      <p:sp>
        <p:nvSpPr>
          <p:cNvPr id="14339" name="Content Placeholder 2"/>
          <p:cNvSpPr>
            <a:spLocks noGrp="1"/>
          </p:cNvSpPr>
          <p:nvPr>
            <p:ph idx="1"/>
          </p:nvPr>
        </p:nvSpPr>
        <p:spPr/>
        <p:txBody>
          <a:bodyPr/>
          <a:lstStyle/>
          <a:p>
            <a:pPr eaLnBrk="1" hangingPunct="1"/>
            <a:r>
              <a:rPr lang="en-US" altLang="en-US" smtClean="0"/>
              <a:t>1905</a:t>
            </a:r>
          </a:p>
          <a:p>
            <a:pPr lvl="1" eaLnBrk="1" hangingPunct="1"/>
            <a:r>
              <a:rPr lang="en-US" altLang="en-US" smtClean="0"/>
              <a:t>1,026,499 Legal Permanent Residents</a:t>
            </a:r>
          </a:p>
          <a:p>
            <a:pPr eaLnBrk="1" hangingPunct="1"/>
            <a:r>
              <a:rPr lang="en-US" altLang="en-US" smtClean="0"/>
              <a:t>2003</a:t>
            </a:r>
          </a:p>
          <a:p>
            <a:pPr lvl="1" eaLnBrk="1" hangingPunct="1"/>
            <a:r>
              <a:rPr lang="en-US" altLang="en-US" smtClean="0"/>
              <a:t>703,542 Legal Permanent Residents</a:t>
            </a:r>
          </a:p>
          <a:p>
            <a:pPr lvl="1" eaLnBrk="1" hangingPunct="1"/>
            <a:r>
              <a:rPr lang="en-US" altLang="en-US" smtClean="0"/>
              <a:t>180,500,000 Nonimmigrant admissions 	</a:t>
            </a:r>
          </a:p>
          <a:p>
            <a:pPr eaLnBrk="1" hangingPunct="1"/>
            <a:r>
              <a:rPr lang="en-US" altLang="en-US" smtClean="0"/>
              <a:t>2011</a:t>
            </a:r>
          </a:p>
          <a:p>
            <a:pPr lvl="1" eaLnBrk="1" hangingPunct="1"/>
            <a:r>
              <a:rPr lang="en-US" altLang="en-US" smtClean="0"/>
              <a:t>1,062,040 Legal Permanent Residents</a:t>
            </a:r>
          </a:p>
          <a:p>
            <a:pPr lvl="1" eaLnBrk="1" hangingPunct="1"/>
            <a:r>
              <a:rPr lang="en-US" altLang="en-US" smtClean="0"/>
              <a:t>158,500,000 Nonimmigrant admissions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Nation of Immigrants</a:t>
            </a:r>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l="15955" t="27994" r="14378" b="13371"/>
          <a:stretch>
            <a:fillRect/>
          </a:stretch>
        </p:blipFill>
        <p:spPr bwMode="auto">
          <a:xfrm>
            <a:off x="381000" y="1600200"/>
            <a:ext cx="73914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Excluding undeSIrables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752600"/>
            <a:ext cx="6122988" cy="3984625"/>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Grounds of Inadmissibility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Health </a:t>
            </a:r>
            <a:r>
              <a:rPr lang="en-US" sz="2000" dirty="0"/>
              <a:t>condition that poses a threat to others, e.g. </a:t>
            </a:r>
            <a:r>
              <a:rPr lang="en-US" sz="2000" dirty="0" smtClean="0"/>
              <a:t>TB</a:t>
            </a:r>
          </a:p>
          <a:p>
            <a:pPr marL="457200" indent="-457200">
              <a:buFont typeface="+mj-lt"/>
              <a:buAutoNum type="arabicPeriod"/>
            </a:pPr>
            <a:r>
              <a:rPr lang="en-US" sz="2000" dirty="0" smtClean="0"/>
              <a:t>Criminal </a:t>
            </a:r>
            <a:r>
              <a:rPr lang="en-US" sz="2000" dirty="0"/>
              <a:t>reasons</a:t>
            </a:r>
          </a:p>
          <a:p>
            <a:pPr marL="457200" indent="-457200">
              <a:buFont typeface="+mj-lt"/>
              <a:buAutoNum type="arabicPeriod"/>
            </a:pPr>
            <a:r>
              <a:rPr lang="en-US" sz="2000" dirty="0" smtClean="0"/>
              <a:t>National </a:t>
            </a:r>
            <a:r>
              <a:rPr lang="en-US" sz="2000" dirty="0"/>
              <a:t>security reasons</a:t>
            </a:r>
          </a:p>
          <a:p>
            <a:pPr marL="457200" indent="-457200">
              <a:buFont typeface="+mj-lt"/>
              <a:buAutoNum type="arabicPeriod"/>
            </a:pPr>
            <a:r>
              <a:rPr lang="en-US" sz="2000" dirty="0" smtClean="0"/>
              <a:t>Foreign </a:t>
            </a:r>
            <a:r>
              <a:rPr lang="en-US" sz="2000" dirty="0"/>
              <a:t>policy reasons</a:t>
            </a:r>
          </a:p>
          <a:p>
            <a:pPr marL="457200" indent="-457200">
              <a:buFont typeface="+mj-lt"/>
              <a:buAutoNum type="arabicPeriod"/>
            </a:pPr>
            <a:r>
              <a:rPr lang="en-US" sz="2000" dirty="0" smtClean="0"/>
              <a:t>Public </a:t>
            </a:r>
            <a:r>
              <a:rPr lang="en-US" sz="2000" dirty="0"/>
              <a:t>charge</a:t>
            </a:r>
          </a:p>
          <a:p>
            <a:pPr marL="457200" indent="-457200">
              <a:buFont typeface="+mj-lt"/>
              <a:buAutoNum type="arabicPeriod"/>
            </a:pPr>
            <a:r>
              <a:rPr lang="en-US" sz="2000" dirty="0" smtClean="0"/>
              <a:t>Present </a:t>
            </a:r>
            <a:r>
              <a:rPr lang="en-US" sz="2000" dirty="0"/>
              <a:t>without admission or parole</a:t>
            </a:r>
          </a:p>
          <a:p>
            <a:pPr marL="457200" indent="-457200">
              <a:buFont typeface="+mj-lt"/>
              <a:buAutoNum type="arabicPeriod"/>
            </a:pPr>
            <a:r>
              <a:rPr lang="en-US" sz="2000" dirty="0" smtClean="0"/>
              <a:t>Fraud </a:t>
            </a:r>
            <a:r>
              <a:rPr lang="en-US" sz="2000" dirty="0"/>
              <a:t>or misrepresentation</a:t>
            </a:r>
          </a:p>
          <a:p>
            <a:pPr marL="457200" indent="-457200">
              <a:buFont typeface="+mj-lt"/>
              <a:buAutoNum type="arabicPeriod"/>
            </a:pPr>
            <a:r>
              <a:rPr lang="en-US" sz="2000" dirty="0" smtClean="0"/>
              <a:t>False </a:t>
            </a:r>
            <a:r>
              <a:rPr lang="en-US" sz="2000" dirty="0"/>
              <a:t>claim to U.S. citizenship</a:t>
            </a:r>
          </a:p>
          <a:p>
            <a:pPr marL="457200" indent="-457200">
              <a:buFont typeface="+mj-lt"/>
              <a:buAutoNum type="arabicPeriod"/>
            </a:pPr>
            <a:r>
              <a:rPr lang="en-US" sz="2000" dirty="0" smtClean="0"/>
              <a:t>Smugglers</a:t>
            </a:r>
            <a:endParaRPr lang="en-US" sz="2000" dirty="0"/>
          </a:p>
        </p:txBody>
      </p:sp>
    </p:spTree>
    <p:extLst>
      <p:ext uri="{BB962C8B-B14F-4D97-AF65-F5344CB8AC3E}">
        <p14:creationId xmlns:p14="http://schemas.microsoft.com/office/powerpoint/2010/main" val="9826506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Grounds of Inadmissibility</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10"/>
            </a:pPr>
            <a:r>
              <a:rPr lang="en-US" sz="2000" dirty="0" smtClean="0"/>
              <a:t>Failure </a:t>
            </a:r>
            <a:r>
              <a:rPr lang="en-US" sz="2000" dirty="0"/>
              <a:t>to possess valid visa or entry document</a:t>
            </a:r>
          </a:p>
          <a:p>
            <a:pPr marL="457200" indent="-457200">
              <a:buFont typeface="+mj-lt"/>
              <a:buAutoNum type="arabicPeriod" startAt="10"/>
            </a:pPr>
            <a:r>
              <a:rPr lang="en-US" sz="2000" dirty="0" smtClean="0"/>
              <a:t>Failure </a:t>
            </a:r>
            <a:r>
              <a:rPr lang="en-US" sz="2000" dirty="0"/>
              <a:t>to possess passport that is valid for a minimum of six months</a:t>
            </a:r>
          </a:p>
          <a:p>
            <a:pPr marL="457200" indent="-457200">
              <a:buFont typeface="+mj-lt"/>
              <a:buAutoNum type="arabicPeriod" startAt="10"/>
            </a:pPr>
            <a:r>
              <a:rPr lang="en-US" sz="2000" dirty="0" smtClean="0"/>
              <a:t>Previously </a:t>
            </a:r>
            <a:r>
              <a:rPr lang="en-US" sz="2000" dirty="0"/>
              <a:t>removed from the United States, inadmissible for ten years</a:t>
            </a:r>
          </a:p>
          <a:p>
            <a:pPr marL="457200" indent="-457200">
              <a:buFont typeface="+mj-lt"/>
              <a:buAutoNum type="arabicPeriod" startAt="10"/>
            </a:pPr>
            <a:r>
              <a:rPr lang="en-US" sz="2000" dirty="0" smtClean="0"/>
              <a:t>Unlawfully </a:t>
            </a:r>
            <a:r>
              <a:rPr lang="en-US" sz="2000" dirty="0"/>
              <a:t>present for more than 180 days and then departed from the United States, inadmissible for three years</a:t>
            </a:r>
          </a:p>
          <a:p>
            <a:pPr marL="457200" indent="-457200">
              <a:buFont typeface="+mj-lt"/>
              <a:buAutoNum type="arabicPeriod" startAt="10"/>
            </a:pPr>
            <a:r>
              <a:rPr lang="en-US" sz="2000" dirty="0" smtClean="0"/>
              <a:t>Unlawfully </a:t>
            </a:r>
            <a:r>
              <a:rPr lang="en-US" sz="2000" dirty="0"/>
              <a:t>present for more than a year or ordered removed, inadmissible for ten years</a:t>
            </a:r>
          </a:p>
          <a:p>
            <a:pPr marL="457200" indent="-457200">
              <a:buFont typeface="+mj-lt"/>
              <a:buAutoNum type="arabicPeriod" startAt="10"/>
            </a:pPr>
            <a:r>
              <a:rPr lang="en-US" sz="2000" dirty="0" smtClean="0"/>
              <a:t>Practicing </a:t>
            </a:r>
            <a:r>
              <a:rPr lang="en-US" sz="2000" dirty="0"/>
              <a:t>polygamists</a:t>
            </a:r>
          </a:p>
          <a:p>
            <a:pPr marL="457200" indent="-457200">
              <a:buFont typeface="+mj-lt"/>
              <a:buAutoNum type="arabicPeriod" startAt="10"/>
            </a:pPr>
            <a:r>
              <a:rPr lang="en-US" sz="2000" dirty="0" smtClean="0"/>
              <a:t>International </a:t>
            </a:r>
            <a:r>
              <a:rPr lang="en-US" sz="2000" dirty="0"/>
              <a:t>child abductors</a:t>
            </a:r>
          </a:p>
        </p:txBody>
      </p:sp>
    </p:spTree>
    <p:extLst>
      <p:ext uri="{BB962C8B-B14F-4D97-AF65-F5344CB8AC3E}">
        <p14:creationId xmlns:p14="http://schemas.microsoft.com/office/powerpoint/2010/main" val="1162134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59.photobucket.com/albums/g285/catholiclouisiana/anti-Immigrant20cartoon2018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6170613"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54075"/>
            <a:ext cx="210026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7"/>
          <p:cNvSpPr txBox="1">
            <a:spLocks noChangeArrowheads="1"/>
          </p:cNvSpPr>
          <p:nvPr/>
        </p:nvSpPr>
        <p:spPr bwMode="auto">
          <a:xfrm>
            <a:off x="2286000" y="304800"/>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3200" b="1"/>
              <a:t>Sources of Laws</a:t>
            </a:r>
          </a:p>
        </p:txBody>
      </p:sp>
      <p:sp>
        <p:nvSpPr>
          <p:cNvPr id="9" name="TextBox 8"/>
          <p:cNvSpPr txBox="1">
            <a:spLocks noChangeArrowheads="1"/>
          </p:cNvSpPr>
          <p:nvPr/>
        </p:nvSpPr>
        <p:spPr bwMode="auto">
          <a:xfrm>
            <a:off x="4581525" y="1220788"/>
            <a:ext cx="419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“establish an uniform Rule of Naturalization”</a:t>
            </a:r>
          </a:p>
        </p:txBody>
      </p:sp>
      <p:graphicFrame>
        <p:nvGraphicFramePr>
          <p:cNvPr id="13" name="Diagram 12"/>
          <p:cNvGraphicFramePr/>
          <p:nvPr/>
        </p:nvGraphicFramePr>
        <p:xfrm>
          <a:off x="1414204" y="2233822"/>
          <a:ext cx="6333609" cy="4244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6863"/>
            <a:ext cx="19986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7"/>
          <p:cNvSpPr txBox="1">
            <a:spLocks noChangeArrowheads="1"/>
          </p:cNvSpPr>
          <p:nvPr/>
        </p:nvSpPr>
        <p:spPr bwMode="auto">
          <a:xfrm>
            <a:off x="2286000" y="304800"/>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3200" b="1"/>
              <a:t>Key Players</a:t>
            </a:r>
          </a:p>
        </p:txBody>
      </p:sp>
      <p:graphicFrame>
        <p:nvGraphicFramePr>
          <p:cNvPr id="2" name="Diagram 1"/>
          <p:cNvGraphicFramePr/>
          <p:nvPr/>
        </p:nvGraphicFramePr>
        <p:xfrm>
          <a:off x="685800" y="1834440"/>
          <a:ext cx="7620000" cy="4566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461"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228600"/>
            <a:ext cx="16303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2027238" y="1219200"/>
            <a:ext cx="4953000" cy="2819400"/>
          </a:xfrm>
          <a:prstGeom prst="straightConnector1">
            <a:avLst/>
          </a:prstGeom>
          <a:ln w="107950" cmpd="thinThick">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657600" y="1371600"/>
            <a:ext cx="3505200" cy="3124200"/>
          </a:xfrm>
          <a:prstGeom prst="straightConnector1">
            <a:avLst/>
          </a:prstGeom>
          <a:ln w="107950" cmpd="thinThick">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3232150" y="762000"/>
            <a:ext cx="3840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rgbClr val="00B050"/>
                </a:solidFill>
              </a:rPr>
              <a:t>Appeals go to the Federal Court of Appeals or U.S. District Court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Definitions</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Font typeface="Wingdings 2"/>
              <a:buChar char=""/>
              <a:defRPr/>
            </a:pPr>
            <a:r>
              <a:rPr lang="en-US" sz="2400" b="1" dirty="0" smtClean="0"/>
              <a:t>Noncitizen</a:t>
            </a:r>
            <a:endParaRPr lang="en-US" sz="2400" b="1" dirty="0"/>
          </a:p>
          <a:p>
            <a:pPr marL="274320" indent="-274320" eaLnBrk="1" fontAlgn="auto" hangingPunct="1">
              <a:spcAft>
                <a:spcPts val="0"/>
              </a:spcAft>
              <a:buFont typeface="Wingdings 2"/>
              <a:buChar char=""/>
              <a:defRPr/>
            </a:pPr>
            <a:r>
              <a:rPr lang="en-US" sz="2400" b="1" dirty="0" smtClean="0"/>
              <a:t>US Citizen</a:t>
            </a:r>
          </a:p>
          <a:p>
            <a:pPr marL="274320" indent="-274320" eaLnBrk="1" fontAlgn="auto" hangingPunct="1">
              <a:spcAft>
                <a:spcPts val="0"/>
              </a:spcAft>
              <a:buFont typeface="Wingdings 2"/>
              <a:buChar char=""/>
              <a:defRPr/>
            </a:pPr>
            <a:r>
              <a:rPr lang="en-US" sz="2400" b="1" dirty="0" smtClean="0"/>
              <a:t>Immigrant </a:t>
            </a:r>
          </a:p>
          <a:p>
            <a:pPr marL="274320" indent="-274320" eaLnBrk="1" fontAlgn="auto" hangingPunct="1">
              <a:spcAft>
                <a:spcPts val="0"/>
              </a:spcAft>
              <a:buFont typeface="Wingdings 2"/>
              <a:buChar char=""/>
              <a:defRPr/>
            </a:pPr>
            <a:r>
              <a:rPr lang="en-US" sz="2400" b="1" dirty="0" smtClean="0"/>
              <a:t>Nonimmigrant</a:t>
            </a:r>
          </a:p>
          <a:p>
            <a:pPr marL="274320" indent="-274320" eaLnBrk="1" fontAlgn="auto" hangingPunct="1">
              <a:spcAft>
                <a:spcPts val="0"/>
              </a:spcAft>
              <a:buFont typeface="Wingdings 2"/>
              <a:buChar char=""/>
              <a:defRPr/>
            </a:pPr>
            <a:r>
              <a:rPr lang="en-US" sz="2400" b="1" dirty="0"/>
              <a:t>Lawful Permanent </a:t>
            </a:r>
            <a:r>
              <a:rPr lang="en-US" sz="2400" b="1" dirty="0" smtClean="0"/>
              <a:t>Resident</a:t>
            </a:r>
          </a:p>
          <a:p>
            <a:pPr marL="274320" indent="-274320" eaLnBrk="1" fontAlgn="auto" hangingPunct="1">
              <a:spcAft>
                <a:spcPts val="0"/>
              </a:spcAft>
              <a:buFont typeface="Wingdings 2"/>
              <a:buChar char=""/>
              <a:defRPr/>
            </a:pPr>
            <a:r>
              <a:rPr lang="en-US" sz="2400" b="1" dirty="0" smtClean="0"/>
              <a:t>Undocumented</a:t>
            </a:r>
          </a:p>
          <a:p>
            <a:pPr marL="274320" indent="-274320" eaLnBrk="1" fontAlgn="auto" hangingPunct="1">
              <a:spcAft>
                <a:spcPts val="0"/>
              </a:spcAft>
              <a:buFont typeface="Wingdings 2"/>
              <a:buChar char=""/>
              <a:defRPr/>
            </a:pPr>
            <a:r>
              <a:rPr lang="en-US" sz="2400" b="1" dirty="0" smtClean="0"/>
              <a:t>Naturalization</a:t>
            </a:r>
          </a:p>
          <a:p>
            <a:pPr marL="274320" indent="-274320" eaLnBrk="1" fontAlgn="auto" hangingPunct="1">
              <a:spcAft>
                <a:spcPts val="0"/>
              </a:spcAft>
              <a:buFont typeface="Wingdings 2"/>
              <a:buChar char=""/>
              <a:defRPr/>
            </a:pPr>
            <a:r>
              <a:rPr lang="en-US" sz="2400" b="1" dirty="0" smtClean="0"/>
              <a:t>Visa</a:t>
            </a:r>
          </a:p>
          <a:p>
            <a:pPr marL="274320" indent="-274320" eaLnBrk="1" fontAlgn="auto" hangingPunct="1">
              <a:spcAft>
                <a:spcPts val="0"/>
              </a:spcAft>
              <a:buFont typeface="Wingdings 2"/>
              <a:buChar char=""/>
              <a:defRPr/>
            </a:pPr>
            <a:r>
              <a:rPr lang="en-US" sz="2400" b="1" dirty="0" smtClean="0"/>
              <a:t>Inadmissibility</a:t>
            </a:r>
          </a:p>
          <a:p>
            <a:pPr marL="274320" indent="-274320" eaLnBrk="1" fontAlgn="auto" hangingPunct="1">
              <a:spcAft>
                <a:spcPts val="0"/>
              </a:spcAft>
              <a:buFont typeface="Wingdings 2"/>
              <a:buChar char=""/>
              <a:defRPr/>
            </a:pPr>
            <a:r>
              <a:rPr lang="en-US" sz="2400" b="1" dirty="0"/>
              <a:t>Removal</a:t>
            </a:r>
          </a:p>
          <a:p>
            <a:pPr marL="274320" indent="-274320" eaLnBrk="1" fontAlgn="auto" hangingPunct="1">
              <a:spcAft>
                <a:spcPts val="0"/>
              </a:spcAft>
              <a:buFont typeface="Wingdings 2"/>
              <a:buChar char=""/>
              <a:defRPr/>
            </a:pPr>
            <a:r>
              <a:rPr lang="en-US" sz="2400" b="1" dirty="0"/>
              <a:t>Removal Proceedings (Formerly Called Exclusion and Deportation) </a:t>
            </a:r>
          </a:p>
          <a:p>
            <a:pPr marL="274320" indent="-274320" eaLnBrk="1" fontAlgn="auto" hangingPunct="1">
              <a:spcAft>
                <a:spcPts val="0"/>
              </a:spcAft>
              <a:buFont typeface="Wingdings 2"/>
              <a:buChar char=""/>
              <a:defRPr/>
            </a:pPr>
            <a:endParaRPr lang="en-US" sz="2400" b="1" dirty="0" smtClean="0"/>
          </a:p>
          <a:p>
            <a:pPr marL="274320" indent="-274320" eaLnBrk="1" fontAlgn="auto" hangingPunct="1">
              <a:spcAft>
                <a:spcPts val="0"/>
              </a:spcAft>
              <a:buFont typeface="Wingdings 2"/>
              <a:buChar char=""/>
              <a:defRPr/>
            </a:pPr>
            <a:endParaRPr lang="en-US" sz="2400" b="1" dirty="0" smtClean="0"/>
          </a:p>
          <a:p>
            <a:pPr marL="274320" indent="-274320" eaLnBrk="1" fontAlgn="auto" hangingPunct="1">
              <a:spcAft>
                <a:spcPts val="0"/>
              </a:spcAft>
              <a:buFont typeface="Wingdings 2"/>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Who is a U.S. Citizen?</a:t>
            </a:r>
            <a:endParaRPr lang="en-US" dirty="0"/>
          </a:p>
        </p:txBody>
      </p:sp>
      <p:sp>
        <p:nvSpPr>
          <p:cNvPr id="7171" name="TextBox 5"/>
          <p:cNvSpPr txBox="1">
            <a:spLocks noChangeArrowheads="1"/>
          </p:cNvSpPr>
          <p:nvPr/>
        </p:nvSpPr>
        <p:spPr bwMode="auto">
          <a:xfrm>
            <a:off x="1524000" y="1981200"/>
            <a:ext cx="149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Ryan Gosling</a:t>
            </a:r>
          </a:p>
        </p:txBody>
      </p:sp>
      <p:pic>
        <p:nvPicPr>
          <p:cNvPr id="717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0" y="1676400"/>
            <a:ext cx="3571875" cy="4762500"/>
          </a:xfrm>
        </p:spPr>
      </p:pic>
      <p:sp>
        <p:nvSpPr>
          <p:cNvPr id="7" name="TextBox 6"/>
          <p:cNvSpPr txBox="1">
            <a:spLocks noChangeArrowheads="1"/>
          </p:cNvSpPr>
          <p:nvPr/>
        </p:nvSpPr>
        <p:spPr bwMode="auto">
          <a:xfrm>
            <a:off x="609600" y="2743200"/>
            <a:ext cx="320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30275" eaLnBrk="0" hangingPunct="0">
              <a:defRPr>
                <a:solidFill>
                  <a:schemeClr val="tx1"/>
                </a:solidFill>
                <a:latin typeface="Trebuchet MS" panose="020B0603020202020204" pitchFamily="34" charset="0"/>
                <a:cs typeface="Arial" panose="020B0604020202020204" pitchFamily="34" charset="0"/>
              </a:defRPr>
            </a:lvl1pPr>
            <a:lvl2pPr marL="742950" indent="-285750" defTabSz="930275" eaLnBrk="0" hangingPunct="0">
              <a:defRPr>
                <a:solidFill>
                  <a:schemeClr val="tx1"/>
                </a:solidFill>
                <a:latin typeface="Trebuchet MS" panose="020B0603020202020204" pitchFamily="34" charset="0"/>
                <a:cs typeface="Arial" panose="020B0604020202020204" pitchFamily="34" charset="0"/>
              </a:defRPr>
            </a:lvl2pPr>
            <a:lvl3pPr marL="1143000" indent="-228600" defTabSz="930275" eaLnBrk="0" hangingPunct="0">
              <a:defRPr>
                <a:solidFill>
                  <a:schemeClr val="tx1"/>
                </a:solidFill>
                <a:latin typeface="Trebuchet MS" panose="020B0603020202020204" pitchFamily="34" charset="0"/>
                <a:cs typeface="Arial" panose="020B0604020202020204" pitchFamily="34" charset="0"/>
              </a:defRPr>
            </a:lvl3pPr>
            <a:lvl4pPr marL="1600200" indent="-228600" defTabSz="930275" eaLnBrk="0" hangingPunct="0">
              <a:defRPr>
                <a:solidFill>
                  <a:schemeClr val="tx1"/>
                </a:solidFill>
                <a:latin typeface="Trebuchet MS" panose="020B0603020202020204" pitchFamily="34" charset="0"/>
                <a:cs typeface="Arial" panose="020B0604020202020204" pitchFamily="34" charset="0"/>
              </a:defRPr>
            </a:lvl4pPr>
            <a:lvl5pPr marL="2057400" indent="-228600" defTabSz="930275" eaLnBrk="0" hangingPunct="0">
              <a:defRPr>
                <a:solidFill>
                  <a:schemeClr val="tx1"/>
                </a:solidFill>
                <a:latin typeface="Trebuchet MS" panose="020B0603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Ryan Gosling is a Canadian citizen born in London, Ontario.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eaLnBrk="1" fontAlgn="auto" hangingPunct="1">
              <a:spcAft>
                <a:spcPts val="0"/>
              </a:spcAft>
              <a:defRPr/>
            </a:pPr>
            <a:r>
              <a:rPr lang="en-US" dirty="0" smtClean="0"/>
              <a:t>The Visa Alphabet </a:t>
            </a:r>
            <a:endParaRPr lang="en-US" dirty="0"/>
          </a:p>
        </p:txBody>
      </p:sp>
      <p:sp>
        <p:nvSpPr>
          <p:cNvPr id="3" name="Content Placeholder 2"/>
          <p:cNvSpPr>
            <a:spLocks noGrp="1"/>
          </p:cNvSpPr>
          <p:nvPr>
            <p:ph idx="1"/>
          </p:nvPr>
        </p:nvSpPr>
        <p:spPr>
          <a:xfrm>
            <a:off x="457200" y="1143000"/>
            <a:ext cx="7239000" cy="5313363"/>
          </a:xfrm>
        </p:spPr>
        <p:txBody>
          <a:bodyPr>
            <a:normAutofit fontScale="40000" lnSpcReduction="20000"/>
          </a:bodyPr>
          <a:lstStyle/>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r>
              <a:rPr lang="en-US" sz="3500" dirty="0"/>
              <a:t>A visas: Ambassadors and Diplomats </a:t>
            </a:r>
          </a:p>
          <a:p>
            <a:pPr marL="274320" indent="-274320" eaLnBrk="1" fontAlgn="auto" hangingPunct="1">
              <a:spcAft>
                <a:spcPts val="0"/>
              </a:spcAft>
              <a:buFont typeface="Wingdings 2"/>
              <a:buChar char=""/>
              <a:defRPr/>
            </a:pPr>
            <a:r>
              <a:rPr lang="en-US" sz="3500" dirty="0"/>
              <a:t>B visas: Visitors for Business or Pleasure </a:t>
            </a:r>
          </a:p>
          <a:p>
            <a:pPr marL="274320" indent="-274320" eaLnBrk="1" fontAlgn="auto" hangingPunct="1">
              <a:spcAft>
                <a:spcPts val="0"/>
              </a:spcAft>
              <a:buFont typeface="Wingdings 2"/>
              <a:buChar char=""/>
              <a:defRPr/>
            </a:pPr>
            <a:r>
              <a:rPr lang="en-US" sz="3500" dirty="0"/>
              <a:t>E visas: Traders and Investors </a:t>
            </a:r>
          </a:p>
          <a:p>
            <a:pPr marL="274320" indent="-274320" eaLnBrk="1" fontAlgn="auto" hangingPunct="1">
              <a:spcAft>
                <a:spcPts val="0"/>
              </a:spcAft>
              <a:buFont typeface="Wingdings 2"/>
              <a:buChar char=""/>
              <a:defRPr/>
            </a:pPr>
            <a:r>
              <a:rPr lang="en-US" sz="3500" dirty="0"/>
              <a:t>F visas: Students </a:t>
            </a:r>
          </a:p>
          <a:p>
            <a:pPr marL="274320" indent="-274320" eaLnBrk="1" fontAlgn="auto" hangingPunct="1">
              <a:spcAft>
                <a:spcPts val="0"/>
              </a:spcAft>
              <a:buFont typeface="Wingdings 2"/>
              <a:buChar char=""/>
              <a:defRPr/>
            </a:pPr>
            <a:r>
              <a:rPr lang="en-US" sz="3500" dirty="0"/>
              <a:t>G visas: International Orgs and NATO </a:t>
            </a:r>
          </a:p>
          <a:p>
            <a:pPr marL="274320" indent="-274320" eaLnBrk="1" fontAlgn="auto" hangingPunct="1">
              <a:spcAft>
                <a:spcPts val="0"/>
              </a:spcAft>
              <a:buFont typeface="Wingdings 2"/>
              <a:buChar char=""/>
              <a:defRPr/>
            </a:pPr>
            <a:r>
              <a:rPr lang="en-US" sz="3500" dirty="0"/>
              <a:t>H visas: Temporary Employees </a:t>
            </a:r>
          </a:p>
          <a:p>
            <a:pPr marL="274320" indent="-274320" eaLnBrk="1" fontAlgn="auto" hangingPunct="1">
              <a:spcAft>
                <a:spcPts val="0"/>
              </a:spcAft>
              <a:buFont typeface="Wingdings 2"/>
              <a:buChar char=""/>
              <a:defRPr/>
            </a:pPr>
            <a:r>
              <a:rPr lang="en-US" sz="3500" dirty="0"/>
              <a:t>I visas: Journalists and Media Workers </a:t>
            </a:r>
          </a:p>
          <a:p>
            <a:pPr marL="274320" indent="-274320" eaLnBrk="1" fontAlgn="auto" hangingPunct="1">
              <a:spcAft>
                <a:spcPts val="0"/>
              </a:spcAft>
              <a:buFont typeface="Wingdings 2"/>
              <a:buChar char=""/>
              <a:defRPr/>
            </a:pPr>
            <a:r>
              <a:rPr lang="en-US" sz="3500" dirty="0"/>
              <a:t>J visas: Exchange Visitors </a:t>
            </a:r>
          </a:p>
          <a:p>
            <a:pPr marL="274320" indent="-274320" eaLnBrk="1" fontAlgn="auto" hangingPunct="1">
              <a:spcAft>
                <a:spcPts val="0"/>
              </a:spcAft>
              <a:buFont typeface="Wingdings 2"/>
              <a:buChar char=""/>
              <a:defRPr/>
            </a:pPr>
            <a:r>
              <a:rPr lang="en-US" sz="3500" dirty="0"/>
              <a:t>K visas: Fiance(e)s </a:t>
            </a:r>
          </a:p>
          <a:p>
            <a:pPr marL="274320" indent="-274320" eaLnBrk="1" fontAlgn="auto" hangingPunct="1">
              <a:spcAft>
                <a:spcPts val="0"/>
              </a:spcAft>
              <a:buFont typeface="Wingdings 2"/>
              <a:buChar char=""/>
              <a:defRPr/>
            </a:pPr>
            <a:r>
              <a:rPr lang="en-US" sz="3500" dirty="0"/>
              <a:t>L visas: Intercompany Transferees </a:t>
            </a:r>
          </a:p>
          <a:p>
            <a:pPr marL="274320" indent="-274320" eaLnBrk="1" fontAlgn="auto" hangingPunct="1">
              <a:spcAft>
                <a:spcPts val="0"/>
              </a:spcAft>
              <a:buFont typeface="Wingdings 2"/>
              <a:buChar char=""/>
              <a:defRPr/>
            </a:pPr>
            <a:r>
              <a:rPr lang="en-US" sz="3500" dirty="0"/>
              <a:t>M visas: Non-academic Students </a:t>
            </a:r>
          </a:p>
          <a:p>
            <a:pPr marL="274320" indent="-274320" eaLnBrk="1" fontAlgn="auto" hangingPunct="1">
              <a:spcAft>
                <a:spcPts val="0"/>
              </a:spcAft>
              <a:buFont typeface="Wingdings 2"/>
              <a:buChar char=""/>
              <a:defRPr/>
            </a:pPr>
            <a:r>
              <a:rPr lang="en-US" sz="3500" dirty="0"/>
              <a:t>O visas: Extraordinary Ability “Superstars” </a:t>
            </a:r>
          </a:p>
          <a:p>
            <a:pPr marL="274320" indent="-274320" eaLnBrk="1" fontAlgn="auto" hangingPunct="1">
              <a:spcAft>
                <a:spcPts val="0"/>
              </a:spcAft>
              <a:buFont typeface="Wingdings 2"/>
              <a:buChar char=""/>
              <a:defRPr/>
            </a:pPr>
            <a:r>
              <a:rPr lang="en-US" sz="3500" dirty="0"/>
              <a:t>Q visas: International Cultural Exchange Visitor </a:t>
            </a:r>
          </a:p>
          <a:p>
            <a:pPr marL="274320" indent="-274320" eaLnBrk="1" fontAlgn="auto" hangingPunct="1">
              <a:spcAft>
                <a:spcPts val="0"/>
              </a:spcAft>
              <a:buFont typeface="Wingdings 2"/>
              <a:buChar char=""/>
              <a:defRPr/>
            </a:pPr>
            <a:r>
              <a:rPr lang="en-US" sz="3500" dirty="0"/>
              <a:t>R visas: Religious Workers </a:t>
            </a:r>
          </a:p>
          <a:p>
            <a:pPr marL="274320" indent="-274320" eaLnBrk="1" fontAlgn="auto" hangingPunct="1">
              <a:spcAft>
                <a:spcPts val="0"/>
              </a:spcAft>
              <a:buFont typeface="Wingdings 2"/>
              <a:buChar char=""/>
              <a:defRPr/>
            </a:pPr>
            <a:r>
              <a:rPr lang="en-US" sz="3500" dirty="0"/>
              <a:t>S visas: </a:t>
            </a:r>
            <a:r>
              <a:rPr lang="en-US" sz="3500" dirty="0" smtClean="0"/>
              <a:t>Informant/“Snitch</a:t>
            </a:r>
            <a:r>
              <a:rPr lang="en-US" sz="3500" dirty="0"/>
              <a:t>” visas </a:t>
            </a:r>
          </a:p>
          <a:p>
            <a:pPr marL="274320" indent="-274320" eaLnBrk="1" fontAlgn="auto" hangingPunct="1">
              <a:spcAft>
                <a:spcPts val="0"/>
              </a:spcAft>
              <a:buFont typeface="Wingdings 2"/>
              <a:buChar char=""/>
              <a:defRPr/>
            </a:pPr>
            <a:r>
              <a:rPr lang="en-US" sz="3500" dirty="0"/>
              <a:t>T visas: Trafficking victims </a:t>
            </a:r>
          </a:p>
          <a:p>
            <a:pPr marL="274320" indent="-274320" eaLnBrk="1" fontAlgn="auto" hangingPunct="1">
              <a:spcAft>
                <a:spcPts val="0"/>
              </a:spcAft>
              <a:buFont typeface="Wingdings 2"/>
              <a:buChar char=""/>
              <a:defRPr/>
            </a:pPr>
            <a:r>
              <a:rPr lang="en-US" sz="3500" dirty="0"/>
              <a:t>U visas: Crime victims </a:t>
            </a:r>
          </a:p>
          <a:p>
            <a:pPr marL="274320" indent="-274320" eaLnBrk="1" fontAlgn="auto" hangingPunct="1">
              <a:spcAft>
                <a:spcPts val="0"/>
              </a:spcAft>
              <a:buFont typeface="Wingdings 2"/>
              <a:buChar char=""/>
              <a:defRPr/>
            </a:pPr>
            <a:r>
              <a:rPr lang="en-US" sz="3500" dirty="0"/>
              <a:t>VAWA: Domestic Violence victims. </a:t>
            </a:r>
          </a:p>
          <a:p>
            <a:pPr marL="274320" indent="-274320" eaLnBrk="1" fontAlgn="auto" hangingPunct="1">
              <a:spcAft>
                <a:spcPts val="0"/>
              </a:spcAft>
              <a:buFont typeface="Wingdings 2"/>
              <a:buChar char=""/>
              <a:defRPr/>
            </a:pPr>
            <a:endParaRPr lang="en-US" dirty="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62000"/>
            <a:ext cx="2170113"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eaLnBrk="1" fontAlgn="auto" hangingPunct="1">
              <a:spcAft>
                <a:spcPts val="0"/>
              </a:spcAft>
              <a:defRPr/>
            </a:pPr>
            <a:r>
              <a:rPr lang="en-US" dirty="0" smtClean="0"/>
              <a:t>Visa waiver Program </a:t>
            </a:r>
            <a:endParaRPr lang="en-US" dirty="0"/>
          </a:p>
        </p:txBody>
      </p:sp>
      <p:sp>
        <p:nvSpPr>
          <p:cNvPr id="3" name="Content Placeholder 2"/>
          <p:cNvSpPr>
            <a:spLocks noGrp="1"/>
          </p:cNvSpPr>
          <p:nvPr>
            <p:ph idx="1"/>
          </p:nvPr>
        </p:nvSpPr>
        <p:spPr>
          <a:xfrm>
            <a:off x="457200" y="990600"/>
            <a:ext cx="7239000" cy="5465763"/>
          </a:xfrm>
        </p:spPr>
        <p:txBody>
          <a:bodyPr>
            <a:normAutofit/>
          </a:bodyPr>
          <a:lstStyle/>
          <a:p>
            <a:pPr marL="274320" indent="-274320" eaLnBrk="1" fontAlgn="auto" hangingPunct="1">
              <a:spcAft>
                <a:spcPts val="0"/>
              </a:spcAft>
              <a:buFont typeface="Wingdings 2"/>
              <a:buChar char=""/>
              <a:defRPr/>
            </a:pPr>
            <a:r>
              <a:rPr lang="en-US" sz="1800" dirty="0"/>
              <a:t>Citizens of </a:t>
            </a:r>
            <a:r>
              <a:rPr lang="en-US" sz="1800" dirty="0" smtClean="0"/>
              <a:t>38 </a:t>
            </a:r>
            <a:r>
              <a:rPr lang="en-US" sz="1800" dirty="0"/>
              <a:t>countries (as of </a:t>
            </a:r>
            <a:r>
              <a:rPr lang="en-US" sz="1800" dirty="0" smtClean="0"/>
              <a:t>2014) do not need visa if</a:t>
            </a:r>
          </a:p>
          <a:p>
            <a:pPr marL="521970" lvl="1" indent="-274320" eaLnBrk="1" fontAlgn="auto" hangingPunct="1">
              <a:spcAft>
                <a:spcPts val="0"/>
              </a:spcAft>
              <a:buFont typeface="Wingdings 2"/>
              <a:buChar char=""/>
              <a:defRPr/>
            </a:pPr>
            <a:r>
              <a:rPr lang="en-US" sz="1800" dirty="0" smtClean="0"/>
              <a:t>Visit </a:t>
            </a:r>
            <a:r>
              <a:rPr lang="en-US" sz="1800" dirty="0"/>
              <a:t>the </a:t>
            </a:r>
            <a:r>
              <a:rPr lang="en-US" sz="1800" dirty="0" smtClean="0"/>
              <a:t>U.S. for tourism &amp; certain business activities for </a:t>
            </a:r>
          </a:p>
          <a:p>
            <a:pPr marL="521970" lvl="1" indent="-274320" eaLnBrk="1" fontAlgn="auto" hangingPunct="1">
              <a:spcAft>
                <a:spcPts val="0"/>
              </a:spcAft>
              <a:buFont typeface="Wingdings 2"/>
              <a:buChar char=""/>
              <a:defRPr/>
            </a:pPr>
            <a:r>
              <a:rPr lang="en-US" sz="1800" dirty="0" smtClean="0"/>
              <a:t>no </a:t>
            </a:r>
            <a:r>
              <a:rPr lang="en-US" sz="1800" dirty="0"/>
              <a:t>more than 90 </a:t>
            </a:r>
            <a:r>
              <a:rPr lang="en-US" sz="1800" dirty="0" smtClean="0"/>
              <a:t>day</a:t>
            </a:r>
          </a:p>
          <a:p>
            <a:pPr marL="274320" indent="-274320" eaLnBrk="1" fontAlgn="auto" hangingPunct="1">
              <a:spcAft>
                <a:spcPts val="0"/>
              </a:spcAft>
              <a:buFont typeface="Wingdings 2"/>
              <a:buChar char=""/>
              <a:defRPr/>
            </a:pPr>
            <a:r>
              <a:rPr lang="en-US" sz="1800" dirty="0"/>
              <a:t>T</a:t>
            </a:r>
            <a:r>
              <a:rPr lang="en-US" sz="1800" dirty="0" smtClean="0"/>
              <a:t>rade-off </a:t>
            </a:r>
          </a:p>
          <a:p>
            <a:pPr marL="521970" lvl="1" indent="-274320" eaLnBrk="1" fontAlgn="auto" hangingPunct="1">
              <a:spcAft>
                <a:spcPts val="0"/>
              </a:spcAft>
              <a:buFont typeface="Wingdings 2"/>
              <a:buChar char=""/>
              <a:defRPr/>
            </a:pPr>
            <a:r>
              <a:rPr lang="en-US" sz="1800" dirty="0" smtClean="0"/>
              <a:t>Extensions </a:t>
            </a:r>
            <a:r>
              <a:rPr lang="en-US" sz="1800" dirty="0"/>
              <a:t>of stay are available only in the most extreme </a:t>
            </a:r>
            <a:r>
              <a:rPr lang="en-US" sz="1800" dirty="0" smtClean="0"/>
              <a:t>circumstances</a:t>
            </a:r>
          </a:p>
          <a:p>
            <a:pPr marL="521970" lvl="1" indent="-274320" eaLnBrk="1" fontAlgn="auto" hangingPunct="1">
              <a:spcAft>
                <a:spcPts val="0"/>
              </a:spcAft>
              <a:buFont typeface="Wingdings 2"/>
              <a:buChar char=""/>
              <a:defRPr/>
            </a:pPr>
            <a:r>
              <a:rPr lang="en-US" sz="1800" dirty="0" smtClean="0"/>
              <a:t>Waives the right to a removal hearing before an Immigration Court</a:t>
            </a:r>
          </a:p>
          <a:p>
            <a:pPr marL="521970" lvl="1" indent="-274320" eaLnBrk="1" fontAlgn="auto" hangingPunct="1">
              <a:spcAft>
                <a:spcPts val="0"/>
              </a:spcAft>
              <a:buFont typeface="Wingdings 2"/>
              <a:buChar char=""/>
              <a:defRPr/>
            </a:pPr>
            <a:r>
              <a:rPr lang="en-US" sz="1800" dirty="0" smtClean="0"/>
              <a:t>If had </a:t>
            </a:r>
            <a:r>
              <a:rPr lang="en-US" sz="1800" dirty="0"/>
              <a:t>a U.S. visa before or previously traveled to the United States under the </a:t>
            </a:r>
            <a:r>
              <a:rPr lang="en-US" sz="1800" dirty="0" smtClean="0"/>
              <a:t>VWP, must </a:t>
            </a:r>
            <a:r>
              <a:rPr lang="en-US" sz="1800" dirty="0"/>
              <a:t>have complied with the conditions of previous </a:t>
            </a:r>
            <a:r>
              <a:rPr lang="en-US" sz="1800" dirty="0" smtClean="0"/>
              <a:t>admission</a:t>
            </a:r>
          </a:p>
          <a:p>
            <a:pPr marL="521970" lvl="1" indent="-274320" eaLnBrk="1" fontAlgn="auto" hangingPunct="1">
              <a:spcAft>
                <a:spcPts val="0"/>
              </a:spcAft>
              <a:buFont typeface="Wingdings 2"/>
              <a:buChar char=""/>
              <a:defRPr/>
            </a:pPr>
            <a:r>
              <a:rPr lang="en-US" sz="1800" dirty="0" smtClean="0"/>
              <a:t>Must </a:t>
            </a:r>
            <a:r>
              <a:rPr lang="en-US" sz="1800" dirty="0"/>
              <a:t>not have previously been found ineligible for a U.S. </a:t>
            </a:r>
            <a:r>
              <a:rPr lang="en-US" sz="1800" dirty="0" smtClean="0"/>
              <a:t>visa</a:t>
            </a:r>
          </a:p>
          <a:p>
            <a:pPr marL="274320" indent="-274320" eaLnBrk="1" fontAlgn="auto" hangingPunct="1">
              <a:spcAft>
                <a:spcPts val="0"/>
              </a:spcAft>
              <a:buFont typeface="Wingdings 2"/>
              <a:buChar char=""/>
              <a:defRPr/>
            </a:pPr>
            <a:r>
              <a:rPr lang="en-US" sz="1800" dirty="0" smtClean="0"/>
              <a:t>Apply through the </a:t>
            </a:r>
            <a:r>
              <a:rPr lang="en-US" sz="1800" dirty="0"/>
              <a:t>Electronic System for Travel Authorization (ESTA) prior to boarding a U.S. bound air or sea </a:t>
            </a:r>
            <a:r>
              <a:rPr lang="en-US" sz="1800" dirty="0" smtClean="0"/>
              <a:t>carrier</a:t>
            </a:r>
          </a:p>
          <a:p>
            <a:pPr marL="274320" indent="-274320" eaLnBrk="1" fontAlgn="auto" hangingPunct="1">
              <a:spcAft>
                <a:spcPts val="0"/>
              </a:spcAft>
              <a:buFont typeface="Wingdings 2"/>
              <a:buChar char=""/>
              <a:defRPr/>
            </a:pPr>
            <a:endParaRPr lang="en-US" dirty="0"/>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589079"/>
            <a:ext cx="2727325" cy="84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TWO-Step Process of Getting Green card</a:t>
            </a:r>
            <a:endParaRPr lang="en-US" dirty="0"/>
          </a:p>
        </p:txBody>
      </p:sp>
      <p:graphicFrame>
        <p:nvGraphicFramePr>
          <p:cNvPr id="4" name="Content Placeholder 3"/>
          <p:cNvGraphicFramePr>
            <a:graphicFrameLocks noGrp="1"/>
          </p:cNvGraphicFramePr>
          <p:nvPr>
            <p:ph idx="1"/>
          </p:nvPr>
        </p:nvGraphicFramePr>
        <p:xfrm>
          <a:off x="457200" y="1609725"/>
          <a:ext cx="7239000" cy="4283075"/>
        </p:xfrm>
        <a:graphic>
          <a:graphicData uri="http://schemas.openxmlformats.org/drawingml/2006/table">
            <a:tbl>
              <a:tblPr firstRow="1" bandRow="1">
                <a:tableStyleId>{5C22544A-7EE6-4342-B048-85BDC9FD1C3A}</a:tableStyleId>
              </a:tblPr>
              <a:tblGrid>
                <a:gridCol w="3505200"/>
                <a:gridCol w="3733800"/>
              </a:tblGrid>
              <a:tr h="640175">
                <a:tc>
                  <a:txBody>
                    <a:bodyPr/>
                    <a:lstStyle/>
                    <a:p>
                      <a:r>
                        <a:rPr lang="en-US" sz="1800" dirty="0" smtClean="0"/>
                        <a:t>Step</a:t>
                      </a:r>
                      <a:r>
                        <a:rPr lang="en-US" sz="1800" baseline="0" dirty="0" smtClean="0"/>
                        <a:t> 1 – Qualifying Relationship or Circumstances</a:t>
                      </a:r>
                      <a:endParaRPr lang="en-US" sz="1800" dirty="0"/>
                    </a:p>
                  </a:txBody>
                  <a:tcPr marT="45727" marB="45727"/>
                </a:tc>
                <a:tc>
                  <a:txBody>
                    <a:bodyPr/>
                    <a:lstStyle/>
                    <a:p>
                      <a:r>
                        <a:rPr lang="en-US" sz="1800" dirty="0" smtClean="0"/>
                        <a:t>Step 2 – Applying for green card (Legal Permanent Residence)</a:t>
                      </a:r>
                      <a:endParaRPr lang="en-US" sz="1800" dirty="0"/>
                    </a:p>
                  </a:txBody>
                  <a:tcPr marT="45727" marB="45727"/>
                </a:tc>
              </a:tr>
              <a:tr h="640175">
                <a:tc>
                  <a:txBody>
                    <a:bodyPr/>
                    <a:lstStyle/>
                    <a:p>
                      <a:r>
                        <a:rPr lang="en-US" sz="1800" dirty="0" smtClean="0"/>
                        <a:t>Petition to show you have a qualifying relationship</a:t>
                      </a:r>
                      <a:endParaRPr lang="en-US" sz="1800" dirty="0"/>
                    </a:p>
                  </a:txBody>
                  <a:tcPr marT="45727" marB="45727"/>
                </a:tc>
                <a:tc>
                  <a:txBody>
                    <a:bodyPr/>
                    <a:lstStyle/>
                    <a:p>
                      <a:r>
                        <a:rPr lang="en-US" sz="1800" kern="1200" dirty="0" smtClean="0">
                          <a:solidFill>
                            <a:schemeClr val="tx1"/>
                          </a:solidFill>
                          <a:latin typeface="+mn-lt"/>
                          <a:ea typeface="+mn-ea"/>
                          <a:cs typeface="+mn-cs"/>
                        </a:rPr>
                        <a:t>Must meet the requirements to get a green card</a:t>
                      </a:r>
                      <a:endParaRPr lang="en-US" sz="1800" dirty="0"/>
                    </a:p>
                  </a:txBody>
                  <a:tcPr marT="45727" marB="45727"/>
                </a:tc>
              </a:tr>
              <a:tr h="370895">
                <a:tc>
                  <a:txBody>
                    <a:bodyPr/>
                    <a:lstStyle/>
                    <a:p>
                      <a:r>
                        <a:rPr lang="en-US" sz="1800" dirty="0" smtClean="0"/>
                        <a:t>Get priority date </a:t>
                      </a:r>
                      <a:endParaRPr lang="en-US" sz="1800" dirty="0"/>
                    </a:p>
                  </a:txBody>
                  <a:tcPr marT="45727" marB="45727"/>
                </a:tc>
                <a:tc>
                  <a:txBody>
                    <a:bodyPr/>
                    <a:lstStyle/>
                    <a:p>
                      <a:r>
                        <a:rPr lang="en-US" sz="1800" dirty="0" smtClean="0"/>
                        <a:t>Adjustment</a:t>
                      </a:r>
                      <a:r>
                        <a:rPr lang="en-US" sz="1800" baseline="0" dirty="0" smtClean="0"/>
                        <a:t> of Status (Inside U.S.)</a:t>
                      </a:r>
                      <a:endParaRPr lang="en-US" sz="1800" dirty="0"/>
                    </a:p>
                  </a:txBody>
                  <a:tcPr marT="45727" marB="45727"/>
                </a:tc>
              </a:tr>
              <a:tr h="370895">
                <a:tc>
                  <a:txBody>
                    <a:bodyPr/>
                    <a:lstStyle/>
                    <a:p>
                      <a:endParaRPr lang="en-US" sz="1800" dirty="0"/>
                    </a:p>
                  </a:txBody>
                  <a:tcPr marT="45727" marB="45727"/>
                </a:tc>
                <a:tc>
                  <a:txBody>
                    <a:bodyPr/>
                    <a:lstStyle/>
                    <a:p>
                      <a:r>
                        <a:rPr lang="en-US" sz="1800" dirty="0" smtClean="0"/>
                        <a:t>Consular Processing (Outside U.S.)</a:t>
                      </a:r>
                      <a:endParaRPr lang="en-US" sz="1800" dirty="0"/>
                    </a:p>
                  </a:txBody>
                  <a:tcPr marT="45727" marB="45727"/>
                </a:tc>
              </a:tr>
              <a:tr h="189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Many undocumented people often have a qualifying relationship and are able to get an approval for this step</a:t>
                      </a:r>
                      <a:r>
                        <a:rPr kumimoji="0" lang="en-US" sz="1800" kern="1200" baseline="0" dirty="0" smtClean="0">
                          <a:solidFill>
                            <a:schemeClr val="dk1"/>
                          </a:solidFill>
                          <a:latin typeface="+mn-lt"/>
                          <a:ea typeface="+mn-ea"/>
                          <a:cs typeface="+mn-cs"/>
                        </a:rPr>
                        <a:t> but cannot get approval for step 2</a:t>
                      </a:r>
                      <a:r>
                        <a:rPr kumimoji="0" lang="en-US" sz="1800" kern="1200" dirty="0" smtClean="0">
                          <a:solidFill>
                            <a:schemeClr val="dk1"/>
                          </a:solidFill>
                          <a:latin typeface="+mn-lt"/>
                          <a:ea typeface="+mn-ea"/>
                          <a:cs typeface="+mn-cs"/>
                        </a:rPr>
                        <a:t> </a:t>
                      </a:r>
                    </a:p>
                    <a:p>
                      <a:endParaRPr lang="en-US" sz="1800" dirty="0"/>
                    </a:p>
                  </a:txBody>
                  <a:tcPr marT="45727" marB="45727"/>
                </a:tc>
                <a:tc>
                  <a:txBody>
                    <a:bodyPr/>
                    <a:lstStyle/>
                    <a:p>
                      <a:r>
                        <a:rPr lang="en-US" sz="1800" dirty="0" smtClean="0"/>
                        <a:t>Must</a:t>
                      </a:r>
                      <a:r>
                        <a:rPr lang="en-US" sz="1800" baseline="0" dirty="0" smtClean="0"/>
                        <a:t> show admissible</a:t>
                      </a:r>
                    </a:p>
                    <a:p>
                      <a:r>
                        <a:rPr lang="en-US" sz="1800" baseline="0" dirty="0" smtClean="0"/>
                        <a:t>Must not have</a:t>
                      </a:r>
                    </a:p>
                    <a:p>
                      <a:pPr lvl="1">
                        <a:buFont typeface="Arial" pitchFamily="34" charset="0"/>
                        <a:buChar char="•"/>
                      </a:pPr>
                      <a:r>
                        <a:rPr lang="en-US" sz="1600" dirty="0" smtClean="0"/>
                        <a:t>Committed certain immigration violations</a:t>
                      </a:r>
                    </a:p>
                    <a:p>
                      <a:pPr lvl="1">
                        <a:buFont typeface="Arial" pitchFamily="34" charset="0"/>
                        <a:buChar char="•"/>
                      </a:pPr>
                      <a:r>
                        <a:rPr lang="en-US" sz="1600" dirty="0" smtClean="0"/>
                        <a:t>Committed certain crimes</a:t>
                      </a:r>
                    </a:p>
                    <a:p>
                      <a:pPr lvl="1">
                        <a:buFont typeface="Arial" pitchFamily="34" charset="0"/>
                        <a:buChar char="•"/>
                      </a:pPr>
                      <a:r>
                        <a:rPr lang="en-US" sz="1600" dirty="0" smtClean="0"/>
                        <a:t>Certain contagious diseases</a:t>
                      </a:r>
                    </a:p>
                    <a:p>
                      <a:endParaRPr lang="en-US" sz="1800" dirty="0"/>
                    </a:p>
                  </a:txBody>
                  <a:tcPr marT="45727" marB="45727"/>
                </a:tc>
              </a:tr>
              <a:tr h="370895">
                <a:tc>
                  <a:txBody>
                    <a:bodyPr/>
                    <a:lstStyle/>
                    <a:p>
                      <a:endParaRPr lang="en-US" sz="1800" dirty="0"/>
                    </a:p>
                  </a:txBody>
                  <a:tcPr marT="45727" marB="45727"/>
                </a:tc>
                <a:tc>
                  <a:txBody>
                    <a:bodyPr/>
                    <a:lstStyle/>
                    <a:p>
                      <a:r>
                        <a:rPr lang="en-US" sz="1800" dirty="0" smtClean="0"/>
                        <a:t>Problem of 3 or 10 year bar</a:t>
                      </a:r>
                      <a:endParaRPr lang="en-US" sz="1800" dirty="0"/>
                    </a:p>
                  </a:txBody>
                  <a:tcPr marT="45727" marB="45727"/>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Primary Path to LPR status</a:t>
            </a:r>
            <a:endParaRPr lang="en-US" dirty="0"/>
          </a:p>
        </p:txBody>
      </p:sp>
      <p:sp>
        <p:nvSpPr>
          <p:cNvPr id="3" name="Content Placeholder 2"/>
          <p:cNvSpPr>
            <a:spLocks noGrp="1"/>
          </p:cNvSpPr>
          <p:nvPr>
            <p:ph idx="1"/>
          </p:nvPr>
        </p:nvSpPr>
        <p:spPr/>
        <p:txBody>
          <a:bodyPr/>
          <a:lstStyle/>
          <a:p>
            <a:pPr marL="419100" indent="-382588" eaLnBrk="1" hangingPunct="1">
              <a:lnSpc>
                <a:spcPct val="90000"/>
              </a:lnSpc>
            </a:pPr>
            <a:r>
              <a:rPr lang="en-US" altLang="en-US" sz="2400" smtClean="0"/>
              <a:t>Family-based Immigration</a:t>
            </a:r>
          </a:p>
          <a:p>
            <a:pPr marL="419100" indent="-382588" eaLnBrk="1" hangingPunct="1">
              <a:lnSpc>
                <a:spcPct val="90000"/>
              </a:lnSpc>
            </a:pPr>
            <a:r>
              <a:rPr lang="en-US" altLang="en-US" sz="2400" smtClean="0"/>
              <a:t>Employment-based Immigration</a:t>
            </a:r>
          </a:p>
          <a:p>
            <a:pPr marL="419100" indent="-382588" eaLnBrk="1" hangingPunct="1">
              <a:lnSpc>
                <a:spcPct val="90000"/>
              </a:lnSpc>
            </a:pPr>
            <a:r>
              <a:rPr lang="en-US" altLang="en-US" sz="2400" smtClean="0"/>
              <a:t>Refugee/Asylee</a:t>
            </a:r>
          </a:p>
          <a:p>
            <a:pPr marL="419100" indent="-382588" eaLnBrk="1" hangingPunct="1">
              <a:lnSpc>
                <a:spcPct val="90000"/>
              </a:lnSpc>
            </a:pPr>
            <a:r>
              <a:rPr lang="en-US" altLang="en-US" sz="2400" smtClean="0"/>
              <a:t>Special Legislation</a:t>
            </a:r>
          </a:p>
          <a:p>
            <a:pPr marL="419100" indent="-382588" eaLnBrk="1" hangingPunct="1">
              <a:lnSpc>
                <a:spcPct val="90000"/>
              </a:lnSpc>
            </a:pPr>
            <a:r>
              <a:rPr lang="en-US" altLang="en-US" sz="2400" smtClean="0"/>
              <a:t>Diversity Lottery</a:t>
            </a:r>
          </a:p>
          <a:p>
            <a:pPr marL="419100" indent="-382588" eaLnBrk="1" hangingPunct="1">
              <a:lnSpc>
                <a:spcPct val="90000"/>
              </a:lnSpc>
            </a:pPr>
            <a:r>
              <a:rPr lang="en-US" altLang="en-US" sz="2400" smtClean="0"/>
              <a:t>Other highly specialized visas</a:t>
            </a:r>
          </a:p>
          <a:p>
            <a:pPr marL="419100" indent="-382588" eaLnBrk="1" hangingPunct="1">
              <a:lnSpc>
                <a:spcPct val="90000"/>
              </a:lnSpc>
            </a:pPr>
            <a:r>
              <a:rPr lang="en-US" altLang="en-US" sz="2400" smtClean="0"/>
              <a:t>Religious workers, investors, individuals with extraordinary abilities, etc.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Special Options</a:t>
            </a:r>
            <a:endParaRPr lang="en-US" dirty="0"/>
          </a:p>
        </p:txBody>
      </p:sp>
      <p:sp>
        <p:nvSpPr>
          <p:cNvPr id="3" name="Content Placeholder 2"/>
          <p:cNvSpPr>
            <a:spLocks noGrp="1"/>
          </p:cNvSpPr>
          <p:nvPr>
            <p:ph idx="1"/>
          </p:nvPr>
        </p:nvSpPr>
        <p:spPr/>
        <p:txBody>
          <a:bodyPr/>
          <a:lstStyle/>
          <a:p>
            <a:pPr eaLnBrk="1" hangingPunct="1"/>
            <a:r>
              <a:rPr lang="en-US" altLang="en-US" smtClean="0"/>
              <a:t>Special Immigrant Juveniles</a:t>
            </a:r>
          </a:p>
          <a:p>
            <a:pPr eaLnBrk="1" hangingPunct="1"/>
            <a:endParaRPr lang="en-US" altLang="en-US" smtClean="0"/>
          </a:p>
          <a:p>
            <a:pPr eaLnBrk="1" hangingPunct="1"/>
            <a:r>
              <a:rPr lang="en-US" altLang="en-US" smtClean="0"/>
              <a:t>Conditional Residence Waiver</a:t>
            </a:r>
          </a:p>
          <a:p>
            <a:pPr eaLnBrk="1" hangingPunct="1"/>
            <a:endParaRPr lang="en-US" altLang="en-US" smtClean="0"/>
          </a:p>
          <a:p>
            <a:pPr eaLnBrk="1" hangingPunct="1"/>
            <a:r>
              <a:rPr lang="en-US" altLang="en-US" smtClean="0"/>
              <a:t>VAWA Self-petitioning &amp; Cancellation</a:t>
            </a:r>
          </a:p>
          <a:p>
            <a:pPr eaLnBrk="1" hangingPunct="1"/>
            <a:endParaRPr lang="en-US" altLang="en-US" smtClean="0"/>
          </a:p>
          <a:p>
            <a:pPr eaLnBrk="1" hangingPunct="1"/>
            <a:r>
              <a:rPr lang="en-US" altLang="en-US" smtClean="0"/>
              <a:t>U &amp; T Visas</a:t>
            </a:r>
          </a:p>
          <a:p>
            <a:pPr eaLnBrk="1" hangingPunct="1"/>
            <a:endParaRPr lang="en-US" altLang="en-US" smtClean="0"/>
          </a:p>
          <a:p>
            <a:pPr eaLnBrk="1" hangingPunct="1"/>
            <a:r>
              <a:rPr lang="en-US" altLang="en-US" smtClean="0"/>
              <a:t>Self-petitioning for parents of US citizens</a:t>
            </a:r>
          </a:p>
          <a:p>
            <a:pPr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Immigration Enforcement</a:t>
            </a:r>
            <a:endParaRPr lang="en-US" dirty="0"/>
          </a:p>
        </p:txBody>
      </p:sp>
      <p:sp>
        <p:nvSpPr>
          <p:cNvPr id="26627" name="Content Placeholder 2"/>
          <p:cNvSpPr>
            <a:spLocks noGrp="1"/>
          </p:cNvSpPr>
          <p:nvPr>
            <p:ph idx="1"/>
          </p:nvPr>
        </p:nvSpPr>
        <p:spPr/>
        <p:txBody>
          <a:bodyPr/>
          <a:lstStyle/>
          <a:p>
            <a:pPr eaLnBrk="1" hangingPunct="1"/>
            <a:r>
              <a:rPr lang="en-US" altLang="en-US" dirty="0" smtClean="0"/>
              <a:t>Only enough resources to remove 400,000 people per year (438,000 removed in 2013)</a:t>
            </a:r>
          </a:p>
          <a:p>
            <a:pPr eaLnBrk="1" hangingPunct="1"/>
            <a:r>
              <a:rPr lang="en-US" altLang="en-US" dirty="0" smtClean="0"/>
              <a:t>Removal Priorities</a:t>
            </a:r>
          </a:p>
          <a:p>
            <a:pPr marL="749300" lvl="1" indent="-457200" eaLnBrk="1" hangingPunct="1">
              <a:buFont typeface="Trebuchet MS" panose="020B0603020202020204" pitchFamily="34" charset="0"/>
              <a:buAutoNum type="arabicPeriod"/>
            </a:pPr>
            <a:r>
              <a:rPr lang="en-US" altLang="en-US" dirty="0" smtClean="0"/>
              <a:t>Threats </a:t>
            </a:r>
            <a:r>
              <a:rPr lang="en-US" altLang="en-US" dirty="0"/>
              <a:t>to national security, border security, and public </a:t>
            </a:r>
            <a:r>
              <a:rPr lang="en-US" altLang="en-US" dirty="0" smtClean="0"/>
              <a:t>safety</a:t>
            </a:r>
          </a:p>
          <a:p>
            <a:pPr marL="749300" lvl="1" indent="-457200" eaLnBrk="1" hangingPunct="1">
              <a:buFont typeface="Trebuchet MS" panose="020B0603020202020204" pitchFamily="34" charset="0"/>
              <a:buAutoNum type="arabicPeriod"/>
            </a:pPr>
            <a:r>
              <a:rPr lang="en-US" altLang="en-US" dirty="0" smtClean="0"/>
              <a:t>Misdemeanants </a:t>
            </a:r>
            <a:r>
              <a:rPr lang="en-US" altLang="en-US" dirty="0"/>
              <a:t>and new immigration </a:t>
            </a:r>
            <a:r>
              <a:rPr lang="en-US" altLang="en-US" dirty="0" smtClean="0"/>
              <a:t>violators</a:t>
            </a:r>
          </a:p>
          <a:p>
            <a:pPr marL="749300" lvl="1" indent="-457200" eaLnBrk="1" hangingPunct="1">
              <a:buFont typeface="Trebuchet MS" panose="020B0603020202020204" pitchFamily="34" charset="0"/>
              <a:buAutoNum type="arabicPeriod"/>
            </a:pPr>
            <a:r>
              <a:rPr lang="en-US" dirty="0"/>
              <a:t>T</a:t>
            </a:r>
            <a:r>
              <a:rPr lang="en-US" dirty="0" smtClean="0"/>
              <a:t>hose </a:t>
            </a:r>
            <a:r>
              <a:rPr lang="en-US" dirty="0"/>
              <a:t>who have been issued a final order of removal2 on or after January 1, 2014 </a:t>
            </a:r>
            <a:endParaRPr lang="en-US" altLang="en-US" dirty="0" smtClean="0"/>
          </a:p>
          <a:p>
            <a:pPr eaLnBrk="1" hangingPunct="1"/>
            <a:r>
              <a:rPr lang="en-US" altLang="en-US" dirty="0" smtClean="0"/>
              <a:t>Prosecutorial Discretion and Deferred Action Status for Childhood Arrivals (DACA)</a:t>
            </a:r>
          </a:p>
          <a:p>
            <a:pPr eaLnBrk="1" hangingPunct="1"/>
            <a:endParaRPr lang="en-US" alt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rmAutofit fontScale="90000"/>
          </a:bodyPr>
          <a:lstStyle/>
          <a:p>
            <a:pPr eaLnBrk="1" fontAlgn="auto" hangingPunct="1">
              <a:spcAft>
                <a:spcPts val="0"/>
              </a:spcAft>
              <a:defRPr/>
            </a:pPr>
            <a:r>
              <a:rPr lang="en-US" dirty="0" smtClean="0"/>
              <a:t>Types of Removal</a:t>
            </a:r>
            <a:r>
              <a:rPr lang="en-US" dirty="0"/>
              <a:t> </a:t>
            </a:r>
            <a:r>
              <a:rPr lang="en-US" dirty="0" smtClean="0"/>
              <a:t>Proceedings</a:t>
            </a:r>
            <a:br>
              <a:rPr lang="en-US" dirty="0" smtClean="0"/>
            </a:br>
            <a:endParaRPr lang="en-US" dirty="0"/>
          </a:p>
        </p:txBody>
      </p:sp>
      <p:sp>
        <p:nvSpPr>
          <p:cNvPr id="27651" name="Content Placeholder 2"/>
          <p:cNvSpPr>
            <a:spLocks noGrp="1"/>
          </p:cNvSpPr>
          <p:nvPr>
            <p:ph idx="1"/>
          </p:nvPr>
        </p:nvSpPr>
        <p:spPr>
          <a:xfrm>
            <a:off x="381000" y="762000"/>
            <a:ext cx="7315200" cy="5694363"/>
          </a:xfrm>
        </p:spPr>
        <p:txBody>
          <a:bodyPr>
            <a:normAutofit lnSpcReduction="10000"/>
          </a:bodyPr>
          <a:lstStyle/>
          <a:p>
            <a:pPr eaLnBrk="1" hangingPunct="1">
              <a:defRPr/>
            </a:pPr>
            <a:r>
              <a:rPr lang="en-US" dirty="0" smtClean="0"/>
              <a:t>Exclusion/Deportation – </a:t>
            </a:r>
          </a:p>
          <a:p>
            <a:pPr lvl="1" indent="-273050" eaLnBrk="1" hangingPunct="1">
              <a:buFont typeface="Wingdings 2" panose="05020102010507070707" pitchFamily="18" charset="2"/>
              <a:buChar char=""/>
              <a:defRPr/>
            </a:pPr>
            <a:r>
              <a:rPr lang="en-US" sz="2000" dirty="0" smtClean="0"/>
              <a:t>Proceedings commenced </a:t>
            </a:r>
            <a:r>
              <a:rPr lang="en-US" sz="2000" u="sng" dirty="0" smtClean="0"/>
              <a:t>before</a:t>
            </a:r>
            <a:r>
              <a:rPr lang="en-US" sz="2000" dirty="0" smtClean="0"/>
              <a:t> April 1, 1997 (Order to Show Cause)</a:t>
            </a:r>
          </a:p>
          <a:p>
            <a:pPr eaLnBrk="1" hangingPunct="1">
              <a:defRPr/>
            </a:pPr>
            <a:r>
              <a:rPr lang="en-US" dirty="0" smtClean="0"/>
              <a:t>Removal -</a:t>
            </a:r>
          </a:p>
          <a:p>
            <a:pPr lvl="1" indent="-273050" eaLnBrk="1" hangingPunct="1">
              <a:buFont typeface="Wingdings 2" panose="05020102010507070707" pitchFamily="18" charset="2"/>
              <a:buChar char=""/>
              <a:defRPr/>
            </a:pPr>
            <a:r>
              <a:rPr lang="en-US" sz="2000" dirty="0" smtClean="0"/>
              <a:t>ALL Proceedings commenced after April 1, 1997</a:t>
            </a:r>
          </a:p>
          <a:p>
            <a:pPr eaLnBrk="1" hangingPunct="1">
              <a:defRPr/>
            </a:pPr>
            <a:r>
              <a:rPr lang="en-US" dirty="0" smtClean="0"/>
              <a:t>Expedited Removal –</a:t>
            </a:r>
          </a:p>
          <a:p>
            <a:pPr lvl="1" indent="-273050" eaLnBrk="1" hangingPunct="1">
              <a:buFont typeface="Wingdings 2" panose="05020102010507070707" pitchFamily="18" charset="2"/>
              <a:buChar char=""/>
              <a:defRPr/>
            </a:pPr>
            <a:r>
              <a:rPr lang="en-US" sz="2000" dirty="0" smtClean="0"/>
              <a:t>“Arriving aliens” subject to expedited removal (port of entry or by sea) and Undocumented Immigrants w/i 100 Miles of a U.S. Land Border. </a:t>
            </a:r>
          </a:p>
          <a:p>
            <a:pPr lvl="1" indent="-273050" eaLnBrk="1" hangingPunct="1">
              <a:buFont typeface="Wingdings 2" panose="05020102010507070707" pitchFamily="18" charset="2"/>
              <a:buChar char=""/>
              <a:defRPr/>
            </a:pPr>
            <a:r>
              <a:rPr lang="en-US" sz="2000" dirty="0" smtClean="0"/>
              <a:t>No hearing before an Immigration </a:t>
            </a:r>
            <a:r>
              <a:rPr lang="en-US" sz="2000" dirty="0"/>
              <a:t>J</a:t>
            </a:r>
            <a:r>
              <a:rPr lang="en-US" sz="2000" dirty="0" smtClean="0"/>
              <a:t>udge </a:t>
            </a:r>
          </a:p>
          <a:p>
            <a:pPr lvl="1" indent="-273050" eaLnBrk="1" hangingPunct="1">
              <a:buFont typeface="Wingdings 2" panose="05020102010507070707" pitchFamily="18" charset="2"/>
              <a:buChar char=""/>
              <a:defRPr/>
            </a:pPr>
            <a:r>
              <a:rPr lang="en-US" sz="2000" dirty="0" smtClean="0"/>
              <a:t>Still entitled to credible fear interview or “reasonable fear” if previously removed.  No Appeal, 5 year ban on return. </a:t>
            </a:r>
          </a:p>
          <a:p>
            <a:pPr>
              <a:defRPr/>
            </a:pPr>
            <a:r>
              <a:rPr lang="en-US" dirty="0" smtClean="0"/>
              <a:t>Reinstatement of Removal – </a:t>
            </a:r>
            <a:r>
              <a:rPr lang="en-US" sz="2000" dirty="0" smtClean="0"/>
              <a:t>similar to expedited removal but those who have reentered illegally </a:t>
            </a:r>
            <a:r>
              <a:rPr lang="en-US" sz="2000" dirty="0"/>
              <a:t>after having been removed </a:t>
            </a:r>
            <a:r>
              <a:rPr lang="en-US" sz="2000" dirty="0" smtClean="0"/>
              <a:t>under a </a:t>
            </a:r>
            <a:r>
              <a:rPr lang="en-US" sz="2000" dirty="0"/>
              <a:t>prior order of deportation, exclusion, or </a:t>
            </a:r>
            <a:r>
              <a:rPr lang="en-US" sz="2000" dirty="0" smtClean="0"/>
              <a:t>removal.</a:t>
            </a:r>
          </a:p>
          <a:p>
            <a:pPr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Rights of Detained Noncitizens</a:t>
            </a:r>
            <a:endParaRPr lang="en-US" dirty="0"/>
          </a:p>
        </p:txBody>
      </p:sp>
      <p:sp>
        <p:nvSpPr>
          <p:cNvPr id="3" name="Content Placeholder 2"/>
          <p:cNvSpPr>
            <a:spLocks noGrp="1"/>
          </p:cNvSpPr>
          <p:nvPr>
            <p:ph idx="1"/>
          </p:nvPr>
        </p:nvSpPr>
        <p:spPr/>
        <p:txBody>
          <a:bodyPr>
            <a:normAutofit/>
          </a:bodyPr>
          <a:lstStyle/>
          <a:p>
            <a:pPr marL="609600" indent="-609600" eaLnBrk="1" fontAlgn="auto" hangingPunct="1">
              <a:spcAft>
                <a:spcPts val="0"/>
              </a:spcAft>
              <a:buFont typeface="Wingdings 2"/>
              <a:buChar char=""/>
              <a:defRPr/>
            </a:pPr>
            <a:r>
              <a:rPr lang="en-US" dirty="0" smtClean="0"/>
              <a:t>Speak to an unappointed attorney </a:t>
            </a:r>
          </a:p>
          <a:p>
            <a:pPr marL="609600" indent="-609600" eaLnBrk="1" fontAlgn="auto" hangingPunct="1">
              <a:spcAft>
                <a:spcPts val="0"/>
              </a:spcAft>
              <a:buFont typeface="Wingdings 2"/>
              <a:buChar char=""/>
              <a:defRPr/>
            </a:pPr>
            <a:endParaRPr lang="en-US" dirty="0" smtClean="0"/>
          </a:p>
          <a:p>
            <a:pPr marL="609600" indent="-609600" eaLnBrk="1" fontAlgn="auto" hangingPunct="1">
              <a:spcAft>
                <a:spcPts val="0"/>
              </a:spcAft>
              <a:buFont typeface="Wingdings 2"/>
              <a:buChar char=""/>
              <a:defRPr/>
            </a:pPr>
            <a:r>
              <a:rPr lang="en-US" dirty="0" smtClean="0"/>
              <a:t>Hearing with Immigration Judge </a:t>
            </a:r>
          </a:p>
          <a:p>
            <a:pPr marL="609600" indent="-609600" eaLnBrk="1" fontAlgn="auto" hangingPunct="1">
              <a:spcAft>
                <a:spcPts val="0"/>
              </a:spcAft>
              <a:buFont typeface="Wingdings 2"/>
              <a:buChar char=""/>
              <a:defRPr/>
            </a:pPr>
            <a:endParaRPr lang="en-US" dirty="0" smtClean="0"/>
          </a:p>
          <a:p>
            <a:pPr marL="609600" indent="-609600" eaLnBrk="1" fontAlgn="auto" hangingPunct="1">
              <a:spcAft>
                <a:spcPts val="0"/>
              </a:spcAft>
              <a:buFont typeface="Wingdings 2"/>
              <a:buChar char=""/>
              <a:defRPr/>
            </a:pPr>
            <a:r>
              <a:rPr lang="en-US" dirty="0" smtClean="0"/>
              <a:t>Unappointed attorney at hearing and interview</a:t>
            </a:r>
          </a:p>
          <a:p>
            <a:pPr marL="609600" indent="-609600" eaLnBrk="1" fontAlgn="auto" hangingPunct="1">
              <a:spcAft>
                <a:spcPts val="0"/>
              </a:spcAft>
              <a:buFont typeface="Wingdings 2"/>
              <a:buChar char=""/>
              <a:defRPr/>
            </a:pPr>
            <a:endParaRPr lang="en-US" dirty="0" smtClean="0"/>
          </a:p>
          <a:p>
            <a:pPr marL="609600" indent="-609600" eaLnBrk="1" fontAlgn="auto" hangingPunct="1">
              <a:spcAft>
                <a:spcPts val="0"/>
              </a:spcAft>
              <a:buFont typeface="Wingdings 2"/>
              <a:buChar char=""/>
              <a:defRPr/>
            </a:pPr>
            <a:r>
              <a:rPr lang="en-US" dirty="0" smtClean="0"/>
              <a:t>Request release from detention</a:t>
            </a:r>
          </a:p>
          <a:p>
            <a:pPr marL="609600" indent="-609600" eaLnBrk="1" fontAlgn="auto" hangingPunct="1">
              <a:spcAft>
                <a:spcPts val="0"/>
              </a:spcAft>
              <a:buFont typeface="Wingdings 2"/>
              <a:buChar char=""/>
              <a:defRPr/>
            </a:pPr>
            <a:endParaRPr lang="en-US" dirty="0" smtClean="0"/>
          </a:p>
          <a:p>
            <a:pPr marL="609600" indent="-609600" eaLnBrk="1" fontAlgn="auto" hangingPunct="1">
              <a:spcAft>
                <a:spcPts val="0"/>
              </a:spcAft>
              <a:buFont typeface="Wingdings 2"/>
              <a:buChar char=""/>
              <a:defRPr/>
            </a:pPr>
            <a:r>
              <a:rPr lang="en-US" dirty="0" smtClean="0"/>
              <a:t>Interpreter at Merits Hearing </a:t>
            </a:r>
          </a:p>
          <a:p>
            <a:pPr marL="274320" indent="-274320" eaLnBrk="1" fontAlgn="auto" hangingPunct="1">
              <a:spcAft>
                <a:spcPts val="0"/>
              </a:spcAft>
              <a:buFont typeface="Wingdings 2"/>
              <a:buChar char=""/>
              <a:defRPr/>
            </a:pP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How Do you End up in proceedings</a:t>
            </a:r>
            <a:endParaRPr lang="en-US" dirty="0"/>
          </a:p>
        </p:txBody>
      </p:sp>
      <p:sp>
        <p:nvSpPr>
          <p:cNvPr id="29699" name="Content Placeholder 2"/>
          <p:cNvSpPr>
            <a:spLocks noGrp="1"/>
          </p:cNvSpPr>
          <p:nvPr>
            <p:ph idx="1"/>
          </p:nvPr>
        </p:nvSpPr>
        <p:spPr/>
        <p:txBody>
          <a:bodyPr/>
          <a:lstStyle/>
          <a:p>
            <a:pPr eaLnBrk="1" hangingPunct="1"/>
            <a:r>
              <a:rPr lang="en-US" altLang="en-US" smtClean="0"/>
              <a:t>Detained at the Border by CBP</a:t>
            </a:r>
          </a:p>
          <a:p>
            <a:pPr eaLnBrk="1" hangingPunct="1"/>
            <a:r>
              <a:rPr lang="en-US" altLang="en-US" smtClean="0"/>
              <a:t>Due to Criminal Prosecution</a:t>
            </a:r>
          </a:p>
          <a:p>
            <a:pPr lvl="1" eaLnBrk="1" hangingPunct="1"/>
            <a:r>
              <a:rPr lang="en-US" altLang="en-US" smtClean="0"/>
              <a:t>ICE Detainers, 287(g), Secure Communities</a:t>
            </a:r>
          </a:p>
          <a:p>
            <a:pPr eaLnBrk="1" hangingPunct="1"/>
            <a:r>
              <a:rPr lang="en-US" altLang="en-US" smtClean="0"/>
              <a:t>Through ICE Raids (home &amp; workplace)</a:t>
            </a:r>
          </a:p>
          <a:p>
            <a:pPr eaLnBrk="1" hangingPunct="1"/>
            <a:r>
              <a:rPr lang="en-US" altLang="en-US" smtClean="0"/>
              <a:t>Through USCIS applications (Biometrics)</a:t>
            </a:r>
          </a:p>
          <a:p>
            <a:pPr eaLnBrk="1" hangingPunct="1"/>
            <a:r>
              <a:rPr lang="en-US" altLang="en-US" smtClean="0"/>
              <a:t>Absconder List/Fugitive Operations </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52400"/>
            <a:ext cx="1882775" cy="215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eaLnBrk="1" fontAlgn="auto" hangingPunct="1">
              <a:spcAft>
                <a:spcPts val="0"/>
              </a:spcAft>
              <a:defRPr/>
            </a:pPr>
            <a:r>
              <a:rPr lang="en-US" dirty="0" smtClean="0"/>
              <a:t>Detention	</a:t>
            </a:r>
            <a:endParaRPr lang="en-US" dirty="0"/>
          </a:p>
        </p:txBody>
      </p:sp>
      <p:sp>
        <p:nvSpPr>
          <p:cNvPr id="30723" name="Content Placeholder 2"/>
          <p:cNvSpPr>
            <a:spLocks noGrp="1"/>
          </p:cNvSpPr>
          <p:nvPr>
            <p:ph idx="1"/>
          </p:nvPr>
        </p:nvSpPr>
        <p:spPr>
          <a:xfrm>
            <a:off x="457200" y="990600"/>
            <a:ext cx="7239000" cy="5465763"/>
          </a:xfrm>
        </p:spPr>
        <p:txBody>
          <a:bodyPr>
            <a:normAutofit lnSpcReduction="10000"/>
          </a:bodyPr>
          <a:lstStyle/>
          <a:p>
            <a:pPr>
              <a:defRPr/>
            </a:pPr>
            <a:r>
              <a:rPr lang="en-US" sz="2000" dirty="0" smtClean="0"/>
              <a:t>If person (over 18) is detained check: </a:t>
            </a:r>
            <a:r>
              <a:rPr lang="en-US" sz="2000" dirty="0" smtClean="0">
                <a:solidFill>
                  <a:srgbClr val="0070C0"/>
                </a:solidFill>
                <a:hlinkClick r:id="rId3"/>
              </a:rPr>
              <a:t>https://locator.ice.gov/odls/homePage.do</a:t>
            </a:r>
            <a:r>
              <a:rPr lang="en-US" sz="2000" dirty="0" smtClean="0">
                <a:solidFill>
                  <a:srgbClr val="0070C0"/>
                </a:solidFill>
              </a:rPr>
              <a:t> </a:t>
            </a:r>
          </a:p>
          <a:p>
            <a:pPr>
              <a:defRPr/>
            </a:pPr>
            <a:r>
              <a:rPr lang="en-US" sz="2000" dirty="0" smtClean="0"/>
              <a:t>Detainees are often moved</a:t>
            </a:r>
          </a:p>
          <a:p>
            <a:pPr>
              <a:defRPr/>
            </a:pPr>
            <a:r>
              <a:rPr lang="en-US" sz="2000" dirty="0" smtClean="0"/>
              <a:t>Bond:</a:t>
            </a:r>
            <a:r>
              <a:rPr lang="en-US" dirty="0" smtClean="0"/>
              <a:t> </a:t>
            </a:r>
            <a:r>
              <a:rPr lang="en-US" sz="1800" dirty="0" smtClean="0"/>
              <a:t>DHS/ICE can set bond </a:t>
            </a:r>
          </a:p>
          <a:p>
            <a:pPr lvl="1">
              <a:defRPr/>
            </a:pPr>
            <a:r>
              <a:rPr lang="en-US" sz="1500" dirty="0"/>
              <a:t>R</a:t>
            </a:r>
            <a:r>
              <a:rPr lang="en-US" sz="1500" dirty="0" smtClean="0"/>
              <a:t>equest a bond hearing/bond redetermination hearing in front of an immigration judge who can order person’s release on payment of the bond or lower the bond amount. Bonds are set at a minimum of $1500. </a:t>
            </a:r>
          </a:p>
          <a:p>
            <a:pPr>
              <a:defRPr/>
            </a:pPr>
            <a:r>
              <a:rPr lang="en-US" sz="1800" b="1" dirty="0" smtClean="0"/>
              <a:t>Immigration Bondsman </a:t>
            </a:r>
          </a:p>
          <a:p>
            <a:pPr>
              <a:defRPr/>
            </a:pPr>
            <a:r>
              <a:rPr lang="en-US" sz="2000" dirty="0" smtClean="0"/>
              <a:t>Mandatory Detention </a:t>
            </a:r>
            <a:r>
              <a:rPr lang="en-US" dirty="0" smtClean="0"/>
              <a:t>– </a:t>
            </a:r>
            <a:endParaRPr lang="en-US" b="1" dirty="0" smtClean="0"/>
          </a:p>
          <a:p>
            <a:pPr lvl="1">
              <a:defRPr/>
            </a:pPr>
            <a:r>
              <a:rPr lang="en-US" sz="1800" dirty="0" smtClean="0"/>
              <a:t>Arriving </a:t>
            </a:r>
            <a:r>
              <a:rPr lang="en-US" sz="1800" dirty="0"/>
              <a:t>aliens are ineligible for bond </a:t>
            </a:r>
            <a:endParaRPr lang="en-US" sz="1800" dirty="0" smtClean="0"/>
          </a:p>
          <a:p>
            <a:pPr lvl="1">
              <a:defRPr/>
            </a:pPr>
            <a:r>
              <a:rPr lang="en-US" sz="1800" dirty="0" smtClean="0"/>
              <a:t>For LPR: 2 CIMTs,  1 </a:t>
            </a:r>
            <a:r>
              <a:rPr lang="en-US" sz="1800" dirty="0"/>
              <a:t>CIMT w/1yr sentence within 5 years of </a:t>
            </a:r>
            <a:r>
              <a:rPr lang="en-US" sz="1800" dirty="0" smtClean="0"/>
              <a:t>admission, Agg Fel, Controlled </a:t>
            </a:r>
            <a:r>
              <a:rPr lang="en-US" sz="1800" dirty="0"/>
              <a:t>substance </a:t>
            </a:r>
            <a:r>
              <a:rPr lang="en-US" sz="1800" dirty="0" smtClean="0"/>
              <a:t>offense, firearms offense. </a:t>
            </a:r>
          </a:p>
          <a:p>
            <a:pPr lvl="1">
              <a:defRPr/>
            </a:pPr>
            <a:r>
              <a:rPr lang="en-US" sz="1800" dirty="0" smtClean="0"/>
              <a:t>For EWI: 1 </a:t>
            </a:r>
            <a:r>
              <a:rPr lang="en-US" sz="1800" dirty="0"/>
              <a:t>CIMT (subject to petty offense </a:t>
            </a:r>
            <a:r>
              <a:rPr lang="en-US" sz="1800" dirty="0" smtClean="0"/>
              <a:t>exception), Controlled </a:t>
            </a:r>
            <a:r>
              <a:rPr lang="en-US" sz="1800" dirty="0"/>
              <a:t>substance </a:t>
            </a:r>
            <a:r>
              <a:rPr lang="en-US" sz="1800" dirty="0" smtClean="0"/>
              <a:t>offense, drug </a:t>
            </a:r>
            <a:r>
              <a:rPr lang="en-US" sz="1800" dirty="0"/>
              <a:t>trafficking </a:t>
            </a:r>
            <a:r>
              <a:rPr lang="en-US" sz="1800" dirty="0" smtClean="0"/>
              <a:t>offense, 2 </a:t>
            </a:r>
            <a:r>
              <a:rPr lang="en-US" sz="1800" dirty="0"/>
              <a:t>or + offenses with aggregate of 5 </a:t>
            </a:r>
            <a:r>
              <a:rPr lang="en-US" sz="1800" dirty="0" smtClean="0"/>
              <a:t>yrs sentence, Prostitution, Domestic </a:t>
            </a:r>
            <a:r>
              <a:rPr lang="en-US" sz="1800" dirty="0"/>
              <a:t>violation or violation of protection order </a:t>
            </a:r>
            <a:endParaRPr lang="en-US" sz="1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Who is a U.S. Citizen?</a:t>
            </a:r>
            <a:endParaRPr lang="en-US" dirty="0"/>
          </a:p>
        </p:txBody>
      </p:sp>
      <p:sp>
        <p:nvSpPr>
          <p:cNvPr id="8195" name="TextBox 5"/>
          <p:cNvSpPr txBox="1">
            <a:spLocks noChangeArrowheads="1"/>
          </p:cNvSpPr>
          <p:nvPr/>
        </p:nvSpPr>
        <p:spPr bwMode="auto">
          <a:xfrm>
            <a:off x="1524000" y="1981200"/>
            <a:ext cx="157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Marc Anthony</a:t>
            </a:r>
          </a:p>
        </p:txBody>
      </p:sp>
      <p:pic>
        <p:nvPicPr>
          <p:cNvPr id="819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191000" y="1600200"/>
            <a:ext cx="3230563" cy="4846638"/>
          </a:xfrm>
        </p:spPr>
      </p:pic>
      <p:sp>
        <p:nvSpPr>
          <p:cNvPr id="7" name="TextBox 6"/>
          <p:cNvSpPr txBox="1">
            <a:spLocks noChangeArrowheads="1"/>
          </p:cNvSpPr>
          <p:nvPr/>
        </p:nvSpPr>
        <p:spPr bwMode="auto">
          <a:xfrm>
            <a:off x="533400" y="2895600"/>
            <a:ext cx="3200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Singer Marc Anthony performed “God Bless America” at the 2013 MLB All-Star game.  Some fans were upset that a “Mexican” was chosen to sing the patriotic song.  Marc Anthony was born and raised in New York.</a:t>
            </a:r>
          </a:p>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eaLnBrk="1" fontAlgn="auto" hangingPunct="1">
              <a:spcAft>
                <a:spcPts val="0"/>
              </a:spcAft>
              <a:defRPr/>
            </a:pPr>
            <a:r>
              <a:rPr lang="en-US" dirty="0" smtClean="0"/>
              <a:t>Immigration Court</a:t>
            </a:r>
            <a:endParaRPr lang="en-US" dirty="0"/>
          </a:p>
        </p:txBody>
      </p:sp>
      <p:sp>
        <p:nvSpPr>
          <p:cNvPr id="33795" name="Content Placeholder 2"/>
          <p:cNvSpPr>
            <a:spLocks noGrp="1"/>
          </p:cNvSpPr>
          <p:nvPr>
            <p:ph idx="1"/>
          </p:nvPr>
        </p:nvSpPr>
        <p:spPr/>
        <p:txBody>
          <a:bodyPr/>
          <a:lstStyle/>
          <a:p>
            <a:pPr eaLnBrk="1" hangingPunct="1"/>
            <a:r>
              <a:rPr lang="en-US" altLang="en-US" sz="2000" dirty="0" smtClean="0"/>
              <a:t>Executive Office of Immigration Review (EOIR)</a:t>
            </a:r>
          </a:p>
          <a:p>
            <a:pPr eaLnBrk="1" hangingPunct="1"/>
            <a:endParaRPr lang="en-US" altLang="en-US" sz="2000" dirty="0" smtClean="0"/>
          </a:p>
          <a:p>
            <a:pPr eaLnBrk="1" hangingPunct="1"/>
            <a:r>
              <a:rPr lang="en-US" altLang="en-US" sz="2000" dirty="0" smtClean="0"/>
              <a:t>60 Courts including Hawaii, Puerto Rico, &amp; Mariana Islands</a:t>
            </a:r>
          </a:p>
          <a:p>
            <a:pPr eaLnBrk="1" hangingPunct="1"/>
            <a:endParaRPr lang="en-US" altLang="en-US" sz="2000" dirty="0" smtClean="0"/>
          </a:p>
          <a:p>
            <a:pPr eaLnBrk="1" hangingPunct="1"/>
            <a:r>
              <a:rPr lang="en-US" altLang="en-US" sz="2000" dirty="0" smtClean="0"/>
              <a:t>Notice to Appear – filing of NTA vests jurisdiction with the Immigration Court</a:t>
            </a:r>
          </a:p>
          <a:p>
            <a:pPr lvl="1" eaLnBrk="1" hangingPunct="1"/>
            <a:r>
              <a:rPr lang="en-US" altLang="en-US" sz="1700" dirty="0" smtClean="0"/>
              <a:t>Review NTA for errors</a:t>
            </a:r>
          </a:p>
          <a:p>
            <a:pPr lvl="1" eaLnBrk="1" hangingPunct="1"/>
            <a:r>
              <a:rPr lang="en-US" altLang="en-US" sz="1700" dirty="0" smtClean="0"/>
              <a:t>Mentally incompetent and minors under the age of 14, NTA served on near relative, guardian, or friend</a:t>
            </a:r>
          </a:p>
          <a:p>
            <a:pPr lvl="1" eaLnBrk="1" hangingPunct="1"/>
            <a:r>
              <a:rPr lang="en-US" altLang="en-US" sz="1700" dirty="0" smtClean="0"/>
              <a:t>Limited Rules of Evidence</a:t>
            </a:r>
          </a:p>
          <a:p>
            <a:pPr eaLnBrk="1" hangingPunct="1"/>
            <a:endParaRPr lang="en-US" altLang="en-US" dirty="0" smtClean="0"/>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104775"/>
            <a:ext cx="14954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609600"/>
            <a:ext cx="3790950" cy="4943475"/>
          </a:xfrm>
        </p:spPr>
      </p:pic>
      <p:pic>
        <p:nvPicPr>
          <p:cNvPr id="30723" name="Picture 4" descr="C:\Users\ajs01\Desktop\nta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33400"/>
            <a:ext cx="38798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eaLnBrk="1" fontAlgn="auto" hangingPunct="1">
              <a:spcAft>
                <a:spcPts val="0"/>
              </a:spcAft>
              <a:defRPr/>
            </a:pPr>
            <a:r>
              <a:rPr lang="en-US" dirty="0" smtClean="0"/>
              <a:t>Immigration Court Process</a:t>
            </a:r>
            <a:endParaRPr lang="en-US" dirty="0"/>
          </a:p>
        </p:txBody>
      </p:sp>
      <p:pic>
        <p:nvPicPr>
          <p:cNvPr id="34819"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8163" y="1609725"/>
            <a:ext cx="7077075" cy="4846638"/>
          </a:xfr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pPr eaLnBrk="1" fontAlgn="auto" hangingPunct="1">
              <a:spcAft>
                <a:spcPts val="0"/>
              </a:spcAft>
              <a:defRPr/>
            </a:pPr>
            <a:r>
              <a:rPr lang="en-US" dirty="0" smtClean="0"/>
              <a:t>Removability</a:t>
            </a:r>
            <a:endParaRPr lang="en-US" dirty="0"/>
          </a:p>
        </p:txBody>
      </p:sp>
      <p:sp>
        <p:nvSpPr>
          <p:cNvPr id="35843" name="Content Placeholder 2"/>
          <p:cNvSpPr>
            <a:spLocks noGrp="1"/>
          </p:cNvSpPr>
          <p:nvPr>
            <p:ph idx="1"/>
          </p:nvPr>
        </p:nvSpPr>
        <p:spPr>
          <a:xfrm>
            <a:off x="457200" y="1295400"/>
            <a:ext cx="7239000" cy="5160963"/>
          </a:xfrm>
        </p:spPr>
        <p:txBody>
          <a:bodyPr/>
          <a:lstStyle/>
          <a:p>
            <a:r>
              <a:rPr lang="en-US" altLang="en-US" dirty="0" smtClean="0"/>
              <a:t>INA § 237</a:t>
            </a:r>
          </a:p>
          <a:p>
            <a:pPr lvl="1"/>
            <a:r>
              <a:rPr lang="en-US" altLang="en-US" dirty="0" smtClean="0">
                <a:solidFill>
                  <a:schemeClr val="tx1"/>
                </a:solidFill>
              </a:rPr>
              <a:t>Clear </a:t>
            </a:r>
            <a:r>
              <a:rPr lang="en-US" altLang="en-US" dirty="0">
                <a:solidFill>
                  <a:schemeClr val="tx1"/>
                </a:solidFill>
              </a:rPr>
              <a:t>and </a:t>
            </a:r>
            <a:r>
              <a:rPr lang="en-US" altLang="en-US" dirty="0" smtClean="0">
                <a:solidFill>
                  <a:schemeClr val="tx1"/>
                </a:solidFill>
              </a:rPr>
              <a:t>convincing evidence that respondent is removable – </a:t>
            </a:r>
            <a:r>
              <a:rPr lang="en-US" altLang="en-US" dirty="0" err="1" smtClean="0">
                <a:solidFill>
                  <a:schemeClr val="tx1"/>
                </a:solidFill>
              </a:rPr>
              <a:t>Govt’s</a:t>
            </a:r>
            <a:r>
              <a:rPr lang="en-US" altLang="en-US" dirty="0" smtClean="0">
                <a:solidFill>
                  <a:schemeClr val="tx1"/>
                </a:solidFill>
              </a:rPr>
              <a:t> burden</a:t>
            </a:r>
          </a:p>
          <a:p>
            <a:pPr lvl="1"/>
            <a:endParaRPr lang="en-US" altLang="en-US" dirty="0">
              <a:solidFill>
                <a:schemeClr val="tx1"/>
              </a:solidFill>
            </a:endParaRPr>
          </a:p>
          <a:p>
            <a:pPr lvl="1"/>
            <a:r>
              <a:rPr lang="en-US" altLang="en-US" dirty="0" smtClean="0">
                <a:solidFill>
                  <a:schemeClr val="tx1"/>
                </a:solidFill>
              </a:rPr>
              <a:t>Motion to Terminate – If a motion to terminate is granted, dismissal of the matter is generally without prejudice and the agency may file the same charges at a later time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eaLnBrk="1" fontAlgn="auto" hangingPunct="1">
              <a:spcAft>
                <a:spcPts val="0"/>
              </a:spcAft>
              <a:defRPr/>
            </a:pPr>
            <a:r>
              <a:rPr lang="en-US" dirty="0" smtClean="0"/>
              <a:t>Inadmissibility</a:t>
            </a:r>
            <a:endParaRPr lang="en-US" dirty="0"/>
          </a:p>
        </p:txBody>
      </p:sp>
      <p:sp>
        <p:nvSpPr>
          <p:cNvPr id="36867" name="Content Placeholder 2"/>
          <p:cNvSpPr>
            <a:spLocks noGrp="1"/>
          </p:cNvSpPr>
          <p:nvPr>
            <p:ph idx="1"/>
          </p:nvPr>
        </p:nvSpPr>
        <p:spPr>
          <a:xfrm>
            <a:off x="457200" y="990600"/>
            <a:ext cx="7239000" cy="5465763"/>
          </a:xfrm>
        </p:spPr>
        <p:txBody>
          <a:bodyPr/>
          <a:lstStyle/>
          <a:p>
            <a:r>
              <a:rPr lang="en-US" altLang="en-US" dirty="0" smtClean="0"/>
              <a:t>Based in INA § 212</a:t>
            </a:r>
          </a:p>
          <a:p>
            <a:pPr lvl="1"/>
            <a:r>
              <a:rPr lang="en-US" altLang="en-US" dirty="0" smtClean="0">
                <a:solidFill>
                  <a:schemeClr val="tx1"/>
                </a:solidFill>
              </a:rPr>
              <a:t> </a:t>
            </a:r>
            <a:r>
              <a:rPr lang="en-US" altLang="en-US" dirty="0" err="1" smtClean="0">
                <a:solidFill>
                  <a:schemeClr val="tx1"/>
                </a:solidFill>
              </a:rPr>
              <a:t>Govt’s</a:t>
            </a:r>
            <a:r>
              <a:rPr lang="en-US" altLang="en-US" dirty="0" smtClean="0">
                <a:solidFill>
                  <a:schemeClr val="tx1"/>
                </a:solidFill>
              </a:rPr>
              <a:t> burden to prove alienage (non-citizenship), </a:t>
            </a:r>
          </a:p>
          <a:p>
            <a:pPr lvl="1"/>
            <a:r>
              <a:rPr lang="en-US" altLang="en-US" dirty="0">
                <a:solidFill>
                  <a:schemeClr val="tx1"/>
                </a:solidFill>
              </a:rPr>
              <a:t>B</a:t>
            </a:r>
            <a:r>
              <a:rPr lang="en-US" altLang="en-US" dirty="0" smtClean="0">
                <a:solidFill>
                  <a:schemeClr val="tx1"/>
                </a:solidFill>
              </a:rPr>
              <a:t>urden shifts to the respondent </a:t>
            </a:r>
          </a:p>
          <a:p>
            <a:pPr lvl="2"/>
            <a:r>
              <a:rPr lang="en-US" altLang="en-US" dirty="0" smtClean="0"/>
              <a:t>Clearly and beyond doubt entitled to be admitted and is not inadmissible</a:t>
            </a:r>
          </a:p>
          <a:p>
            <a:pPr lvl="1"/>
            <a:endParaRPr lang="en-US" altLang="en-US" dirty="0" smtClean="0"/>
          </a:p>
          <a:p>
            <a:pPr lvl="1"/>
            <a:r>
              <a:rPr lang="en-US" altLang="en-US" dirty="0" smtClean="0">
                <a:solidFill>
                  <a:schemeClr val="tx1"/>
                </a:solidFill>
              </a:rPr>
              <a:t>May include LPRs who are classified as applicants for admission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Crimes</a:t>
            </a:r>
            <a:endParaRPr lang="en-US" dirty="0"/>
          </a:p>
        </p:txBody>
      </p:sp>
      <p:sp>
        <p:nvSpPr>
          <p:cNvPr id="3" name="Content Placeholder 2"/>
          <p:cNvSpPr>
            <a:spLocks noGrp="1"/>
          </p:cNvSpPr>
          <p:nvPr>
            <p:ph idx="1"/>
          </p:nvPr>
        </p:nvSpPr>
        <p:spPr/>
        <p:txBody>
          <a:bodyPr/>
          <a:lstStyle/>
          <a:p>
            <a:r>
              <a:rPr lang="en-US" dirty="0" smtClean="0"/>
              <a:t>Grounds of inadmissibility and removability</a:t>
            </a:r>
          </a:p>
          <a:p>
            <a:r>
              <a:rPr lang="en-US" dirty="0" smtClean="0"/>
              <a:t>Effect good moral character</a:t>
            </a:r>
          </a:p>
          <a:p>
            <a:r>
              <a:rPr lang="en-US" dirty="0" smtClean="0"/>
              <a:t>Can trigger mandatory detention</a:t>
            </a:r>
          </a:p>
          <a:p>
            <a:r>
              <a:rPr lang="en-US" dirty="0"/>
              <a:t>Aggravated felonies </a:t>
            </a:r>
          </a:p>
          <a:p>
            <a:pPr lvl="1"/>
            <a:r>
              <a:rPr lang="en-US" dirty="0">
                <a:solidFill>
                  <a:schemeClr val="tx1"/>
                </a:solidFill>
              </a:rPr>
              <a:t>Super-penalties</a:t>
            </a:r>
          </a:p>
          <a:p>
            <a:pPr lvl="1"/>
            <a:r>
              <a:rPr lang="en-US" dirty="0">
                <a:solidFill>
                  <a:schemeClr val="tx1"/>
                </a:solidFill>
              </a:rPr>
              <a:t>Bar to most forms of immigration relief</a:t>
            </a:r>
          </a:p>
          <a:p>
            <a:pPr lvl="1"/>
            <a:r>
              <a:rPr lang="en-US" dirty="0">
                <a:solidFill>
                  <a:schemeClr val="tx1"/>
                </a:solidFill>
              </a:rPr>
              <a:t>20 year federal prison term for illegal </a:t>
            </a:r>
            <a:r>
              <a:rPr lang="en-US" dirty="0" smtClean="0">
                <a:solidFill>
                  <a:schemeClr val="tx1"/>
                </a:solidFill>
              </a:rPr>
              <a:t>reentry</a:t>
            </a:r>
          </a:p>
          <a:p>
            <a:pPr lvl="1"/>
            <a:r>
              <a:rPr lang="en-US" dirty="0">
                <a:solidFill>
                  <a:schemeClr val="tx1"/>
                </a:solidFill>
              </a:rPr>
              <a:t>Possible d</a:t>
            </a:r>
            <a:r>
              <a:rPr lang="en-US" dirty="0" smtClean="0">
                <a:solidFill>
                  <a:schemeClr val="tx1"/>
                </a:solidFill>
              </a:rPr>
              <a:t>eportation </a:t>
            </a:r>
            <a:r>
              <a:rPr lang="en-US" dirty="0">
                <a:solidFill>
                  <a:schemeClr val="tx1"/>
                </a:solidFill>
              </a:rPr>
              <a:t>without a </a:t>
            </a:r>
            <a:r>
              <a:rPr lang="en-US" dirty="0" smtClean="0">
                <a:solidFill>
                  <a:schemeClr val="tx1"/>
                </a:solidFill>
              </a:rPr>
              <a:t>removal hearing</a:t>
            </a:r>
            <a:endParaRPr lang="en-US" dirty="0">
              <a:solidFill>
                <a:schemeClr val="tx1"/>
              </a:solidFill>
            </a:endParaRPr>
          </a:p>
          <a:p>
            <a:endParaRPr lang="en-US" dirty="0"/>
          </a:p>
        </p:txBody>
      </p:sp>
    </p:spTree>
    <p:extLst>
      <p:ext uri="{BB962C8B-B14F-4D97-AF65-F5344CB8AC3E}">
        <p14:creationId xmlns:p14="http://schemas.microsoft.com/office/powerpoint/2010/main" val="199119649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pPr eaLnBrk="1" fontAlgn="auto" hangingPunct="1">
              <a:spcAft>
                <a:spcPts val="0"/>
              </a:spcAft>
              <a:defRPr/>
            </a:pPr>
            <a:r>
              <a:rPr lang="en-US" dirty="0" smtClean="0"/>
              <a:t>Conviction - </a:t>
            </a:r>
            <a:r>
              <a:rPr lang="en-US" altLang="en-US" sz="4000" dirty="0"/>
              <a:t>INA § 101(a)(48)(A) </a:t>
            </a:r>
            <a:endParaRPr lang="en-US" dirty="0"/>
          </a:p>
        </p:txBody>
      </p:sp>
      <p:sp>
        <p:nvSpPr>
          <p:cNvPr id="37891" name="Content Placeholder 2"/>
          <p:cNvSpPr>
            <a:spLocks noGrp="1"/>
          </p:cNvSpPr>
          <p:nvPr>
            <p:ph idx="1"/>
          </p:nvPr>
        </p:nvSpPr>
        <p:spPr>
          <a:xfrm>
            <a:off x="457200" y="838200"/>
            <a:ext cx="7239000" cy="5618163"/>
          </a:xfrm>
        </p:spPr>
        <p:txBody>
          <a:bodyPr/>
          <a:lstStyle/>
          <a:p>
            <a:r>
              <a:rPr lang="en-US" altLang="en-US" sz="2000" dirty="0" smtClean="0"/>
              <a:t>“A formal judgment of guilt of the alien entered by a court OR, </a:t>
            </a:r>
          </a:p>
          <a:p>
            <a:r>
              <a:rPr lang="en-US" altLang="en-US" sz="2000" dirty="0"/>
              <a:t>I</a:t>
            </a:r>
            <a:r>
              <a:rPr lang="en-US" altLang="en-US" sz="2000" dirty="0" smtClean="0"/>
              <a:t>f adjudication of guilt has been withheld, </a:t>
            </a:r>
          </a:p>
          <a:p>
            <a:pPr lvl="1"/>
            <a:r>
              <a:rPr lang="en-US" altLang="en-US" sz="2000" dirty="0" smtClean="0">
                <a:solidFill>
                  <a:schemeClr val="tx1"/>
                </a:solidFill>
              </a:rPr>
              <a:t>(1) Where: </a:t>
            </a:r>
          </a:p>
          <a:p>
            <a:pPr lvl="2"/>
            <a:r>
              <a:rPr lang="en-US" altLang="en-US" dirty="0" smtClean="0"/>
              <a:t>a judge/jury has found the alien guilty or </a:t>
            </a:r>
          </a:p>
          <a:p>
            <a:pPr lvl="2"/>
            <a:r>
              <a:rPr lang="en-US" altLang="en-US" dirty="0" smtClean="0"/>
              <a:t>the alien has entered a plea of guilty or </a:t>
            </a:r>
          </a:p>
          <a:p>
            <a:pPr lvl="2"/>
            <a:r>
              <a:rPr lang="en-US" altLang="en-US" i="1" dirty="0" smtClean="0"/>
              <a:t>nolo contendere </a:t>
            </a:r>
            <a:r>
              <a:rPr lang="en-US" altLang="en-US" dirty="0" smtClean="0"/>
              <a:t>or </a:t>
            </a:r>
          </a:p>
          <a:p>
            <a:pPr lvl="2"/>
            <a:r>
              <a:rPr lang="en-US" altLang="en-US" dirty="0" smtClean="0"/>
              <a:t>has admitted sufficient facts to warrant a finding of guilt, AND</a:t>
            </a:r>
            <a:endParaRPr lang="en-US" altLang="en-US" u="sng" dirty="0"/>
          </a:p>
          <a:p>
            <a:pPr lvl="1"/>
            <a:r>
              <a:rPr lang="en-US" altLang="en-US" sz="2000" dirty="0" smtClean="0">
                <a:solidFill>
                  <a:schemeClr val="tx1"/>
                </a:solidFill>
              </a:rPr>
              <a:t>(ii) the judge has ordered some form of punishment, penalty, or restraint on the alien’s liberty to be impose</a:t>
            </a:r>
          </a:p>
          <a:p>
            <a:pPr lvl="1"/>
            <a:endParaRPr lang="en-US" altLang="en-US" sz="2000" dirty="0" smtClean="0">
              <a:solidFill>
                <a:schemeClr val="tx1"/>
              </a:solidFill>
            </a:endParaRPr>
          </a:p>
          <a:p>
            <a:r>
              <a:rPr lang="en-US" altLang="en-US" sz="2000" dirty="0" smtClean="0">
                <a:solidFill>
                  <a:schemeClr val="tx1"/>
                </a:solidFill>
              </a:rPr>
              <a:t>Juvenile adjudications are NOT convictions </a:t>
            </a:r>
          </a:p>
          <a:p>
            <a:r>
              <a:rPr lang="en-US" altLang="en-US" sz="2000" dirty="0" smtClean="0">
                <a:solidFill>
                  <a:schemeClr val="tx1"/>
                </a:solidFill>
              </a:rPr>
              <a:t>Pre-trial diversions and deferred prosecution are generally not conviction for immigration purposes</a:t>
            </a:r>
          </a:p>
          <a:p>
            <a:endParaRPr lang="en-US" altLang="en-US"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594360"/>
          </a:xfrm>
        </p:spPr>
        <p:txBody>
          <a:bodyPr>
            <a:normAutofit fontScale="90000"/>
          </a:bodyPr>
          <a:lstStyle/>
          <a:p>
            <a:pPr>
              <a:defRPr/>
            </a:pPr>
            <a:r>
              <a:rPr lang="en-US" sz="4000" dirty="0"/>
              <a:t>Crimes Involving Moral Turpitude (CIMT)</a:t>
            </a:r>
          </a:p>
        </p:txBody>
      </p:sp>
      <p:sp>
        <p:nvSpPr>
          <p:cNvPr id="35843" name="Content Placeholder 2"/>
          <p:cNvSpPr>
            <a:spLocks noGrp="1"/>
          </p:cNvSpPr>
          <p:nvPr>
            <p:ph idx="1"/>
          </p:nvPr>
        </p:nvSpPr>
        <p:spPr>
          <a:xfrm>
            <a:off x="457200" y="1295400"/>
            <a:ext cx="7239000" cy="5160963"/>
          </a:xfrm>
        </p:spPr>
        <p:txBody>
          <a:bodyPr/>
          <a:lstStyle/>
          <a:p>
            <a:pPr>
              <a:defRPr/>
            </a:pPr>
            <a:r>
              <a:rPr lang="en-US" sz="1800" dirty="0" smtClean="0"/>
              <a:t>Crimes that are </a:t>
            </a:r>
            <a:r>
              <a:rPr lang="en-US" sz="1800" dirty="0"/>
              <a:t>“</a:t>
            </a:r>
            <a:r>
              <a:rPr lang="en-US" sz="1800" dirty="0" smtClean="0"/>
              <a:t>inherently base</a:t>
            </a:r>
            <a:r>
              <a:rPr lang="en-US" sz="1800" dirty="0"/>
              <a:t>, vile, or depraved, and contrary to the accepted rules of morality and the duties </a:t>
            </a:r>
            <a:r>
              <a:rPr lang="en-US" sz="1800" dirty="0" smtClean="0"/>
              <a:t>owed between </a:t>
            </a:r>
            <a:r>
              <a:rPr lang="en-US" sz="1800" dirty="0"/>
              <a:t>persons or to society in </a:t>
            </a:r>
            <a:r>
              <a:rPr lang="en-US" sz="1800" dirty="0" smtClean="0"/>
              <a:t>general</a:t>
            </a:r>
          </a:p>
          <a:p>
            <a:pPr>
              <a:defRPr/>
            </a:pPr>
            <a:r>
              <a:rPr lang="en-US" sz="1800" dirty="0" smtClean="0"/>
              <a:t>Crimes that are CIMT</a:t>
            </a:r>
          </a:p>
          <a:p>
            <a:pPr lvl="1">
              <a:defRPr/>
            </a:pPr>
            <a:r>
              <a:rPr lang="en-US" sz="1800" dirty="0" smtClean="0">
                <a:solidFill>
                  <a:schemeClr val="tx1"/>
                </a:solidFill>
              </a:rPr>
              <a:t>An intent </a:t>
            </a:r>
            <a:r>
              <a:rPr lang="en-US" sz="1800" dirty="0">
                <a:solidFill>
                  <a:schemeClr val="tx1"/>
                </a:solidFill>
              </a:rPr>
              <a:t>to steal or defraud is an element; </a:t>
            </a:r>
            <a:endParaRPr lang="en-US" sz="1800" dirty="0" smtClean="0">
              <a:solidFill>
                <a:schemeClr val="tx1"/>
              </a:solidFill>
            </a:endParaRPr>
          </a:p>
          <a:p>
            <a:pPr lvl="1">
              <a:defRPr/>
            </a:pPr>
            <a:r>
              <a:rPr lang="en-US" sz="1800" dirty="0" smtClean="0">
                <a:solidFill>
                  <a:schemeClr val="tx1"/>
                </a:solidFill>
              </a:rPr>
              <a:t>Bodily </a:t>
            </a:r>
            <a:r>
              <a:rPr lang="en-US" sz="1800" dirty="0">
                <a:solidFill>
                  <a:schemeClr val="tx1"/>
                </a:solidFill>
              </a:rPr>
              <a:t>harm is caused or threatened, by an intentional or willful </a:t>
            </a:r>
            <a:r>
              <a:rPr lang="en-US" sz="1800" dirty="0" smtClean="0">
                <a:solidFill>
                  <a:schemeClr val="tx1"/>
                </a:solidFill>
              </a:rPr>
              <a:t>act</a:t>
            </a:r>
          </a:p>
          <a:p>
            <a:pPr lvl="1">
              <a:defRPr/>
            </a:pPr>
            <a:r>
              <a:rPr lang="en-US" sz="1800" dirty="0" smtClean="0">
                <a:solidFill>
                  <a:schemeClr val="tx1"/>
                </a:solidFill>
              </a:rPr>
              <a:t>Serious </a:t>
            </a:r>
            <a:r>
              <a:rPr lang="en-US" sz="1800" dirty="0">
                <a:solidFill>
                  <a:schemeClr val="tx1"/>
                </a:solidFill>
              </a:rPr>
              <a:t>bodily harm is caused or threatened by a reckless </a:t>
            </a:r>
            <a:r>
              <a:rPr lang="en-US" sz="1800" dirty="0" smtClean="0">
                <a:solidFill>
                  <a:schemeClr val="tx1"/>
                </a:solidFill>
              </a:rPr>
              <a:t>act</a:t>
            </a:r>
          </a:p>
          <a:p>
            <a:pPr lvl="1">
              <a:defRPr/>
            </a:pPr>
            <a:r>
              <a:rPr lang="en-US" sz="1800" dirty="0" smtClean="0">
                <a:solidFill>
                  <a:schemeClr val="tx1"/>
                </a:solidFill>
              </a:rPr>
              <a:t>Sex offenses</a:t>
            </a:r>
            <a:endParaRPr lang="en-US" sz="1100" dirty="0" smtClean="0"/>
          </a:p>
          <a:p>
            <a:pPr>
              <a:defRPr/>
            </a:pPr>
            <a:r>
              <a:rPr lang="en-US" sz="1700" dirty="0" smtClean="0"/>
              <a:t>Petty Offense Exception – one conviction with imprisonment term of less than 6 months and carries a maximum possible sentence of one year or less</a:t>
            </a:r>
          </a:p>
          <a:p>
            <a:pPr>
              <a:defRPr/>
            </a:pPr>
            <a:r>
              <a:rPr lang="en-US" sz="1700" dirty="0" smtClean="0"/>
              <a:t>“Youthful Offender” Exception: crimes </a:t>
            </a:r>
            <a:r>
              <a:rPr lang="en-US" sz="1700" i="1" dirty="0"/>
              <a:t>c</a:t>
            </a:r>
            <a:r>
              <a:rPr lang="en-US" sz="1700" i="1" dirty="0" smtClean="0"/>
              <a:t>ommitted</a:t>
            </a:r>
            <a:r>
              <a:rPr lang="en-US" sz="1700" dirty="0" smtClean="0"/>
              <a:t> under the age of 18 and has been more than 5 years since commission and release from confinement</a:t>
            </a:r>
          </a:p>
          <a:p>
            <a:pPr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593725"/>
          </a:xfrm>
        </p:spPr>
        <p:txBody>
          <a:bodyPr/>
          <a:lstStyle/>
          <a:p>
            <a:pPr>
              <a:defRPr/>
            </a:pPr>
            <a:r>
              <a:rPr lang="en-US" dirty="0" smtClean="0"/>
              <a:t>Aggravated felonies</a:t>
            </a:r>
            <a:endParaRPr lang="en-US" dirty="0"/>
          </a:p>
        </p:txBody>
      </p:sp>
      <p:sp>
        <p:nvSpPr>
          <p:cNvPr id="3" name="Content Placeholder 2"/>
          <p:cNvSpPr>
            <a:spLocks noGrp="1"/>
          </p:cNvSpPr>
          <p:nvPr>
            <p:ph idx="1"/>
          </p:nvPr>
        </p:nvSpPr>
        <p:spPr>
          <a:xfrm>
            <a:off x="457200" y="990600"/>
            <a:ext cx="7239000" cy="5465763"/>
          </a:xfrm>
        </p:spPr>
        <p:txBody>
          <a:bodyPr/>
          <a:lstStyle/>
          <a:p>
            <a:pPr>
              <a:defRPr/>
            </a:pPr>
            <a:r>
              <a:rPr lang="en-US" sz="2000" dirty="0" smtClean="0"/>
              <a:t>Drug crimes, any offenses relating to drug or firearms trafficking, including possession with intent to distribute </a:t>
            </a:r>
          </a:p>
          <a:p>
            <a:pPr>
              <a:defRPr/>
            </a:pPr>
            <a:r>
              <a:rPr lang="en-US" sz="2000" dirty="0" smtClean="0"/>
              <a:t>Rape</a:t>
            </a:r>
          </a:p>
          <a:p>
            <a:pPr>
              <a:defRPr/>
            </a:pPr>
            <a:r>
              <a:rPr lang="en-US" sz="2000" dirty="0" smtClean="0"/>
              <a:t>Sexual Abuse of a Minor or child pornography</a:t>
            </a:r>
          </a:p>
          <a:p>
            <a:pPr>
              <a:defRPr/>
            </a:pPr>
            <a:r>
              <a:rPr lang="en-US" sz="2000" dirty="0" smtClean="0"/>
              <a:t>Murder or attempted murder</a:t>
            </a:r>
          </a:p>
          <a:p>
            <a:pPr>
              <a:defRPr/>
            </a:pPr>
            <a:r>
              <a:rPr lang="en-US" sz="2000" dirty="0" smtClean="0"/>
              <a:t>Felony alien smuggling (unless it was your first and you were helping only your husband, wife, child or parent)</a:t>
            </a:r>
          </a:p>
          <a:p>
            <a:pPr>
              <a:defRPr/>
            </a:pPr>
            <a:r>
              <a:rPr lang="en-US" sz="2000" dirty="0" smtClean="0"/>
              <a:t>Fraud or income tax evasion, if the victim lost over $10,000</a:t>
            </a:r>
          </a:p>
          <a:p>
            <a:pPr>
              <a:defRPr/>
            </a:pPr>
            <a:r>
              <a:rPr lang="en-US" sz="2000" dirty="0" smtClean="0"/>
              <a:t>Money laundering (over $10,000)</a:t>
            </a:r>
          </a:p>
          <a:p>
            <a:pPr marL="0" indent="0">
              <a:buFont typeface="Wingdings 2" panose="05020102010507070707" pitchFamily="18" charset="2"/>
              <a:buNone/>
              <a:defRPr/>
            </a:pP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Aggravated Felonies</a:t>
            </a:r>
            <a:endParaRPr lang="en-US" dirty="0"/>
          </a:p>
        </p:txBody>
      </p:sp>
      <p:sp>
        <p:nvSpPr>
          <p:cNvPr id="3" name="Content Placeholder 2"/>
          <p:cNvSpPr>
            <a:spLocks noGrp="1"/>
          </p:cNvSpPr>
          <p:nvPr>
            <p:ph idx="1"/>
          </p:nvPr>
        </p:nvSpPr>
        <p:spPr/>
        <p:txBody>
          <a:bodyPr/>
          <a:lstStyle/>
          <a:p>
            <a:pPr>
              <a:defRPr/>
            </a:pPr>
            <a:r>
              <a:rPr lang="en-US" sz="1800" b="1" dirty="0" smtClean="0"/>
              <a:t>Sentence of 1 year or more </a:t>
            </a:r>
            <a:r>
              <a:rPr lang="en-US" sz="1800" b="1" dirty="0"/>
              <a:t>of jail time </a:t>
            </a:r>
            <a:r>
              <a:rPr lang="en-US" sz="1800" dirty="0"/>
              <a:t>(it does not matter if your sentence was suspended and you never spent any time in jail):</a:t>
            </a:r>
          </a:p>
          <a:p>
            <a:pPr lvl="1">
              <a:defRPr/>
            </a:pPr>
            <a:r>
              <a:rPr lang="en-US" sz="1800" dirty="0">
                <a:solidFill>
                  <a:schemeClr val="tx1"/>
                </a:solidFill>
              </a:rPr>
              <a:t>Theft (including receipt of stolen property)</a:t>
            </a:r>
          </a:p>
          <a:p>
            <a:pPr lvl="1">
              <a:defRPr/>
            </a:pPr>
            <a:r>
              <a:rPr lang="en-US" sz="1800" dirty="0">
                <a:solidFill>
                  <a:schemeClr val="tx1"/>
                </a:solidFill>
              </a:rPr>
              <a:t>Burglary</a:t>
            </a:r>
          </a:p>
          <a:p>
            <a:pPr lvl="1">
              <a:defRPr/>
            </a:pPr>
            <a:r>
              <a:rPr lang="en-US" sz="1800" dirty="0">
                <a:solidFill>
                  <a:schemeClr val="tx1"/>
                </a:solidFill>
              </a:rPr>
              <a:t>A crime of violence (including anything with a risk that force will be used against a person or property, even if no force was used)</a:t>
            </a:r>
          </a:p>
          <a:p>
            <a:pPr lvl="1">
              <a:defRPr/>
            </a:pPr>
            <a:r>
              <a:rPr lang="en-US" sz="1800" dirty="0">
                <a:solidFill>
                  <a:schemeClr val="tx1"/>
                </a:solidFill>
              </a:rPr>
              <a:t>Document fraud (including possessing, using, or making false papers, unless it was your first time and you did it only to help your husband, wife, child, or parent)</a:t>
            </a:r>
          </a:p>
          <a:p>
            <a:pPr lvl="1">
              <a:defRPr/>
            </a:pPr>
            <a:r>
              <a:rPr lang="en-US" sz="1800" dirty="0">
                <a:solidFill>
                  <a:schemeClr val="tx1"/>
                </a:solidFill>
              </a:rPr>
              <a:t>Obstruction of justice, perjury, bribing a witness (this does not include obstructing an officer)</a:t>
            </a:r>
          </a:p>
          <a:p>
            <a:pPr lvl="1">
              <a:defRPr/>
            </a:pPr>
            <a:r>
              <a:rPr lang="en-US" sz="1800" dirty="0">
                <a:solidFill>
                  <a:schemeClr val="tx1"/>
                </a:solidFill>
              </a:rPr>
              <a:t>Includes attempt or conspiracy to commit any of these </a:t>
            </a:r>
            <a:r>
              <a:rPr lang="en-US" sz="1800" dirty="0" smtClean="0">
                <a:solidFill>
                  <a:schemeClr val="tx1"/>
                </a:solidFill>
              </a:rPr>
              <a:t>crimes</a:t>
            </a:r>
            <a:endParaRPr lang="en-US" sz="1800" dirty="0">
              <a:solidFill>
                <a:schemeClr val="tx1"/>
              </a:solidFill>
            </a:endParaRPr>
          </a:p>
          <a:p>
            <a:endParaRPr lang="en-US" dirty="0"/>
          </a:p>
        </p:txBody>
      </p:sp>
    </p:spTree>
    <p:extLst>
      <p:ext uri="{BB962C8B-B14F-4D97-AF65-F5344CB8AC3E}">
        <p14:creationId xmlns:p14="http://schemas.microsoft.com/office/powerpoint/2010/main" val="32796775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Who is a U.S. Citizen?</a:t>
            </a:r>
            <a:endParaRPr lang="en-US" dirty="0"/>
          </a:p>
        </p:txBody>
      </p:sp>
      <p:sp>
        <p:nvSpPr>
          <p:cNvPr id="9219" name="TextBox 5"/>
          <p:cNvSpPr txBox="1">
            <a:spLocks noChangeArrowheads="1"/>
          </p:cNvSpPr>
          <p:nvPr/>
        </p:nvSpPr>
        <p:spPr bwMode="auto">
          <a:xfrm>
            <a:off x="914400" y="1905000"/>
            <a:ext cx="1858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Natalie Portman</a:t>
            </a:r>
          </a:p>
        </p:txBody>
      </p:sp>
      <p:pic>
        <p:nvPicPr>
          <p:cNvPr id="922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00400" y="1676400"/>
            <a:ext cx="4710113" cy="4846638"/>
          </a:xfrm>
        </p:spPr>
      </p:pic>
      <p:sp>
        <p:nvSpPr>
          <p:cNvPr id="7" name="TextBox 6"/>
          <p:cNvSpPr txBox="1">
            <a:spLocks noChangeArrowheads="1"/>
          </p:cNvSpPr>
          <p:nvPr/>
        </p:nvSpPr>
        <p:spPr bwMode="auto">
          <a:xfrm>
            <a:off x="563563" y="2438400"/>
            <a:ext cx="2209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30275" eaLnBrk="0" hangingPunct="0">
              <a:defRPr>
                <a:solidFill>
                  <a:schemeClr val="tx1"/>
                </a:solidFill>
                <a:latin typeface="Trebuchet MS" panose="020B0603020202020204" pitchFamily="34" charset="0"/>
                <a:cs typeface="Arial" panose="020B0604020202020204" pitchFamily="34" charset="0"/>
              </a:defRPr>
            </a:lvl1pPr>
            <a:lvl2pPr marL="742950" indent="-285750" defTabSz="930275" eaLnBrk="0" hangingPunct="0">
              <a:defRPr>
                <a:solidFill>
                  <a:schemeClr val="tx1"/>
                </a:solidFill>
                <a:latin typeface="Trebuchet MS" panose="020B0603020202020204" pitchFamily="34" charset="0"/>
                <a:cs typeface="Arial" panose="020B0604020202020204" pitchFamily="34" charset="0"/>
              </a:defRPr>
            </a:lvl2pPr>
            <a:lvl3pPr marL="1143000" indent="-228600" defTabSz="930275" eaLnBrk="0" hangingPunct="0">
              <a:defRPr>
                <a:solidFill>
                  <a:schemeClr val="tx1"/>
                </a:solidFill>
                <a:latin typeface="Trebuchet MS" panose="020B0603020202020204" pitchFamily="34" charset="0"/>
                <a:cs typeface="Arial" panose="020B0604020202020204" pitchFamily="34" charset="0"/>
              </a:defRPr>
            </a:lvl3pPr>
            <a:lvl4pPr marL="1600200" indent="-228600" defTabSz="930275" eaLnBrk="0" hangingPunct="0">
              <a:defRPr>
                <a:solidFill>
                  <a:schemeClr val="tx1"/>
                </a:solidFill>
                <a:latin typeface="Trebuchet MS" panose="020B0603020202020204" pitchFamily="34" charset="0"/>
                <a:cs typeface="Arial" panose="020B0604020202020204" pitchFamily="34" charset="0"/>
              </a:defRPr>
            </a:lvl4pPr>
            <a:lvl5pPr marL="2057400" indent="-228600" defTabSz="930275" eaLnBrk="0" hangingPunct="0">
              <a:defRPr>
                <a:solidFill>
                  <a:schemeClr val="tx1"/>
                </a:solidFill>
                <a:latin typeface="Trebuchet MS" panose="020B0603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She was born Natalie Herslag in Jerusalem, Israel. Her mother is a U.S. citizen and her father is an Israeli citizen.  She has dual citizenship from the United States and Israel.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Questions?</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None/>
              <a:defRPr/>
            </a:pPr>
            <a:r>
              <a:rPr lang="en-US" b="1" dirty="0" smtClean="0"/>
              <a:t>	Chay Sengkhounmany</a:t>
            </a:r>
            <a:r>
              <a:rPr lang="en-US" dirty="0" smtClean="0"/>
              <a:t/>
            </a:r>
            <a:br>
              <a:rPr lang="en-US" dirty="0" smtClean="0"/>
            </a:br>
            <a:r>
              <a:rPr lang="en-US" dirty="0" smtClean="0"/>
              <a:t>CINA of Nashville, PC</a:t>
            </a:r>
            <a:br>
              <a:rPr lang="en-US" dirty="0" smtClean="0"/>
            </a:br>
            <a:r>
              <a:rPr lang="en-US" dirty="0"/>
              <a:t>2500 21st Avenue South, Suite 101</a:t>
            </a:r>
          </a:p>
          <a:p>
            <a:pPr marL="521208" lvl="1" eaLnBrk="1" fontAlgn="auto" hangingPunct="1">
              <a:spcAft>
                <a:spcPts val="0"/>
              </a:spcAft>
              <a:buClr>
                <a:schemeClr val="accent4"/>
              </a:buClr>
              <a:buFont typeface="Wingdings 2"/>
              <a:buNone/>
              <a:defRPr/>
            </a:pPr>
            <a:r>
              <a:rPr lang="en-US" dirty="0">
                <a:solidFill>
                  <a:schemeClr val="tx1"/>
                </a:solidFill>
              </a:rPr>
              <a:t>Nashville, TN  37212</a:t>
            </a:r>
          </a:p>
          <a:p>
            <a:pPr marL="521208" lvl="1" eaLnBrk="1" fontAlgn="auto" hangingPunct="1">
              <a:spcAft>
                <a:spcPts val="0"/>
              </a:spcAft>
              <a:buClr>
                <a:schemeClr val="accent4"/>
              </a:buClr>
              <a:buFont typeface="Wingdings 2"/>
              <a:buNone/>
              <a:defRPr/>
            </a:pPr>
            <a:r>
              <a:rPr lang="en-US" dirty="0">
                <a:solidFill>
                  <a:schemeClr val="tx1"/>
                </a:solidFill>
              </a:rPr>
              <a:t>P: 615-324-7757</a:t>
            </a:r>
          </a:p>
          <a:p>
            <a:pPr marL="521208" lvl="1" eaLnBrk="1" fontAlgn="auto" hangingPunct="1">
              <a:spcAft>
                <a:spcPts val="0"/>
              </a:spcAft>
              <a:buClr>
                <a:schemeClr val="accent4"/>
              </a:buClr>
              <a:buFont typeface="Wingdings 2"/>
              <a:buNone/>
              <a:defRPr/>
            </a:pPr>
            <a:r>
              <a:rPr lang="en-US" dirty="0">
                <a:solidFill>
                  <a:schemeClr val="tx1"/>
                </a:solidFill>
              </a:rPr>
              <a:t>F: 615-324-7758</a:t>
            </a:r>
          </a:p>
          <a:p>
            <a:pPr marL="521208" lvl="1" eaLnBrk="1" fontAlgn="auto" hangingPunct="1">
              <a:spcAft>
                <a:spcPts val="0"/>
              </a:spcAft>
              <a:buClr>
                <a:schemeClr val="accent4"/>
              </a:buClr>
              <a:buFont typeface="Wingdings 2"/>
              <a:buNone/>
              <a:defRPr/>
            </a:pPr>
            <a:r>
              <a:rPr lang="en-US" u="sng" dirty="0" smtClean="0">
                <a:solidFill>
                  <a:schemeClr val="tx1"/>
                </a:solidFill>
              </a:rPr>
              <a:t>chay@cinaimmigrationlawyers.com</a:t>
            </a:r>
            <a:r>
              <a:rPr lang="en-US" dirty="0" smtClean="0">
                <a:solidFill>
                  <a:schemeClr val="tx1"/>
                </a:solidFill>
              </a:rPr>
              <a:t> </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Who is a U.S. Citizen?</a:t>
            </a:r>
            <a:endParaRPr lang="en-US" dirty="0"/>
          </a:p>
        </p:txBody>
      </p:sp>
      <p:sp>
        <p:nvSpPr>
          <p:cNvPr id="10243" name="TextBox 5"/>
          <p:cNvSpPr txBox="1">
            <a:spLocks noChangeArrowheads="1"/>
          </p:cNvSpPr>
          <p:nvPr/>
        </p:nvSpPr>
        <p:spPr bwMode="auto">
          <a:xfrm>
            <a:off x="1524000" y="1619250"/>
            <a:ext cx="159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Keanu Reeves</a:t>
            </a:r>
          </a:p>
        </p:txBody>
      </p:sp>
      <p:pic>
        <p:nvPicPr>
          <p:cNvPr id="1024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0" y="1600200"/>
            <a:ext cx="3200400" cy="4740275"/>
          </a:xfrm>
        </p:spPr>
      </p:pic>
      <p:sp>
        <p:nvSpPr>
          <p:cNvPr id="7" name="TextBox 6"/>
          <p:cNvSpPr txBox="1">
            <a:spLocks noChangeArrowheads="1"/>
          </p:cNvSpPr>
          <p:nvPr/>
        </p:nvSpPr>
        <p:spPr bwMode="auto">
          <a:xfrm>
            <a:off x="609600" y="2144713"/>
            <a:ext cx="2971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Keanu Reeves was born in Beirut, Lebanon in 1964, the son of English-born mother and American-born father. Reeves is a U.S. citizen through his American father and also holds Canadian citizenship by naturalization; he grew up as a Canadian and identifies as such. He is also entitled to British citizenship through his English mother.</a:t>
            </a:r>
          </a:p>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U.S. Citizens and </a:t>
            </a:r>
            <a:r>
              <a:rPr lang="en-US" altLang="en-US" dirty="0" smtClean="0"/>
              <a:t>Non-citizens</a:t>
            </a:r>
            <a:endParaRPr lang="en-US" dirty="0"/>
          </a:p>
        </p:txBody>
      </p:sp>
      <p:sp>
        <p:nvSpPr>
          <p:cNvPr id="3" name="Content Placeholder 2"/>
          <p:cNvSpPr>
            <a:spLocks noGrp="1"/>
          </p:cNvSpPr>
          <p:nvPr>
            <p:ph idx="1"/>
          </p:nvPr>
        </p:nvSpPr>
        <p:spPr/>
        <p:txBody>
          <a:bodyPr/>
          <a:lstStyle/>
          <a:p>
            <a:r>
              <a:rPr lang="en-US" altLang="en-US" sz="2200" dirty="0" smtClean="0">
                <a:solidFill>
                  <a:srgbClr val="19194D"/>
                </a:solidFill>
              </a:rPr>
              <a:t>USCs can</a:t>
            </a:r>
            <a:r>
              <a:rPr lang="ja-JP" altLang="en-US" sz="2200" dirty="0">
                <a:solidFill>
                  <a:srgbClr val="19194D"/>
                </a:solidFill>
              </a:rPr>
              <a:t>’</a:t>
            </a:r>
            <a:r>
              <a:rPr lang="en-US" altLang="ja-JP" sz="2200" dirty="0">
                <a:solidFill>
                  <a:srgbClr val="19194D"/>
                </a:solidFill>
              </a:rPr>
              <a:t>t be excluded or deported/removed from the United </a:t>
            </a:r>
            <a:r>
              <a:rPr lang="en-US" altLang="ja-JP" sz="2200" dirty="0" smtClean="0">
                <a:solidFill>
                  <a:srgbClr val="19194D"/>
                </a:solidFill>
              </a:rPr>
              <a:t>States  </a:t>
            </a:r>
            <a:endParaRPr lang="en-US" altLang="ja-JP" sz="2200" dirty="0"/>
          </a:p>
          <a:p>
            <a:pPr eaLnBrk="1" hangingPunct="1">
              <a:lnSpc>
                <a:spcPct val="90000"/>
              </a:lnSpc>
            </a:pPr>
            <a:r>
              <a:rPr lang="en-US" altLang="en-US" sz="2200" dirty="0"/>
              <a:t>All persons who are not U.S. citizens are </a:t>
            </a:r>
            <a:r>
              <a:rPr lang="en-US" altLang="en-US" sz="2200" dirty="0" smtClean="0"/>
              <a:t>non-citizens</a:t>
            </a:r>
          </a:p>
          <a:p>
            <a:pPr eaLnBrk="1" hangingPunct="1">
              <a:lnSpc>
                <a:spcPct val="90000"/>
              </a:lnSpc>
            </a:pPr>
            <a:r>
              <a:rPr lang="en-US" altLang="en-US" sz="2200" dirty="0" smtClean="0">
                <a:solidFill>
                  <a:srgbClr val="19194D"/>
                </a:solidFill>
              </a:rPr>
              <a:t>Non-citizens </a:t>
            </a:r>
            <a:r>
              <a:rPr lang="en-US" altLang="en-US" sz="2200" dirty="0">
                <a:solidFill>
                  <a:srgbClr val="19194D"/>
                </a:solidFill>
              </a:rPr>
              <a:t>can be refused admission to or deported from the U.S.  Categories include:</a:t>
            </a:r>
            <a:endParaRPr lang="en-US" altLang="en-US" sz="2200" dirty="0"/>
          </a:p>
          <a:p>
            <a:pPr lvl="1" eaLnBrk="1" hangingPunct="1">
              <a:lnSpc>
                <a:spcPct val="90000"/>
              </a:lnSpc>
              <a:buClr>
                <a:srgbClr val="606060"/>
              </a:buClr>
            </a:pPr>
            <a:r>
              <a:rPr lang="en-US" altLang="en-US" sz="2200" dirty="0">
                <a:solidFill>
                  <a:srgbClr val="19194D"/>
                </a:solidFill>
              </a:rPr>
              <a:t>Lawful permanent residents</a:t>
            </a:r>
          </a:p>
          <a:p>
            <a:pPr lvl="1" eaLnBrk="1" hangingPunct="1">
              <a:lnSpc>
                <a:spcPct val="90000"/>
              </a:lnSpc>
              <a:buClr>
                <a:srgbClr val="606060"/>
              </a:buClr>
            </a:pPr>
            <a:r>
              <a:rPr lang="en-US" altLang="en-US" sz="2200" dirty="0">
                <a:solidFill>
                  <a:srgbClr val="19194D"/>
                </a:solidFill>
              </a:rPr>
              <a:t>Temporary visa holders (diplomats, tourists, students, athletes, performers, temporary workers, etc.)</a:t>
            </a:r>
          </a:p>
          <a:p>
            <a:pPr lvl="1" eaLnBrk="1" hangingPunct="1">
              <a:lnSpc>
                <a:spcPct val="90000"/>
              </a:lnSpc>
              <a:buClr>
                <a:srgbClr val="606060"/>
              </a:buClr>
            </a:pPr>
            <a:r>
              <a:rPr lang="en-US" altLang="en-US" sz="2200" dirty="0">
                <a:solidFill>
                  <a:srgbClr val="19194D"/>
                </a:solidFill>
              </a:rPr>
              <a:t>Persons in the U.S. by administrative grace, including </a:t>
            </a:r>
            <a:r>
              <a:rPr lang="en-US" altLang="en-US" sz="2200" dirty="0" err="1">
                <a:solidFill>
                  <a:srgbClr val="19194D"/>
                </a:solidFill>
              </a:rPr>
              <a:t>asylees</a:t>
            </a:r>
            <a:r>
              <a:rPr lang="en-US" altLang="en-US" sz="2200" dirty="0">
                <a:solidFill>
                  <a:srgbClr val="19194D"/>
                </a:solidFill>
              </a:rPr>
              <a:t> and refugees</a:t>
            </a:r>
          </a:p>
          <a:p>
            <a:pPr lvl="1" eaLnBrk="1" hangingPunct="1">
              <a:lnSpc>
                <a:spcPct val="90000"/>
              </a:lnSpc>
              <a:buClr>
                <a:srgbClr val="606060"/>
              </a:buClr>
            </a:pPr>
            <a:r>
              <a:rPr lang="en-US" altLang="en-US" sz="2200" dirty="0">
                <a:solidFill>
                  <a:srgbClr val="19194D"/>
                </a:solidFill>
              </a:rPr>
              <a:t>Persons in the U.S. without authorization</a:t>
            </a:r>
          </a:p>
          <a:p>
            <a:endParaRPr lang="en-US" dirty="0"/>
          </a:p>
        </p:txBody>
      </p:sp>
    </p:spTree>
    <p:extLst>
      <p:ext uri="{BB962C8B-B14F-4D97-AF65-F5344CB8AC3E}">
        <p14:creationId xmlns:p14="http://schemas.microsoft.com/office/powerpoint/2010/main" val="12575184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U.S. Citizenship – How Acquired</a:t>
            </a:r>
            <a:endParaRPr lang="en-US" dirty="0"/>
          </a:p>
        </p:txBody>
      </p:sp>
      <p:sp>
        <p:nvSpPr>
          <p:cNvPr id="3" name="Content Placeholder 2"/>
          <p:cNvSpPr>
            <a:spLocks noGrp="1"/>
          </p:cNvSpPr>
          <p:nvPr>
            <p:ph idx="1"/>
          </p:nvPr>
        </p:nvSpPr>
        <p:spPr/>
        <p:txBody>
          <a:bodyPr/>
          <a:lstStyle/>
          <a:p>
            <a:r>
              <a:rPr lang="en-US" altLang="en-US" sz="2400" dirty="0">
                <a:solidFill>
                  <a:srgbClr val="19194D"/>
                </a:solidFill>
              </a:rPr>
              <a:t>By birth in the U. S.</a:t>
            </a:r>
          </a:p>
          <a:p>
            <a:r>
              <a:rPr lang="en-US" altLang="en-US" sz="2400" dirty="0">
                <a:solidFill>
                  <a:srgbClr val="19194D"/>
                </a:solidFill>
              </a:rPr>
              <a:t>By naturalization</a:t>
            </a:r>
          </a:p>
          <a:p>
            <a:r>
              <a:rPr lang="en-US" altLang="en-US" sz="2400" dirty="0">
                <a:solidFill>
                  <a:srgbClr val="19194D"/>
                </a:solidFill>
              </a:rPr>
              <a:t>Automatically acquired by statute</a:t>
            </a:r>
          </a:p>
          <a:p>
            <a:pPr lvl="1">
              <a:buClr>
                <a:srgbClr val="606060"/>
              </a:buClr>
            </a:pPr>
            <a:r>
              <a:rPr lang="en-US" altLang="en-US" sz="2400" dirty="0">
                <a:solidFill>
                  <a:srgbClr val="19194D"/>
                </a:solidFill>
              </a:rPr>
              <a:t>At birth - by birth abroad to U.S. parent or parents</a:t>
            </a:r>
          </a:p>
          <a:p>
            <a:pPr lvl="1">
              <a:buClr>
                <a:srgbClr val="606060"/>
              </a:buClr>
            </a:pPr>
            <a:r>
              <a:rPr lang="en-US" altLang="en-US" sz="2400" dirty="0">
                <a:solidFill>
                  <a:srgbClr val="19194D"/>
                </a:solidFill>
              </a:rPr>
              <a:t>Derivative, during childhood – upon  naturalization of parent(s)</a:t>
            </a:r>
          </a:p>
          <a:p>
            <a:endParaRPr lang="en-US" dirty="0"/>
          </a:p>
        </p:txBody>
      </p:sp>
    </p:spTree>
    <p:extLst>
      <p:ext uri="{BB962C8B-B14F-4D97-AF65-F5344CB8AC3E}">
        <p14:creationId xmlns:p14="http://schemas.microsoft.com/office/powerpoint/2010/main" val="10029615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38200" y="1600200"/>
            <a:ext cx="6858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4000" dirty="0"/>
              <a:t>A simple way to take measure of a country is to look at how many want in.  And how many want out. </a:t>
            </a:r>
          </a:p>
          <a:p>
            <a:pPr eaLnBrk="1" hangingPunct="1"/>
            <a:r>
              <a:rPr lang="en-US" altLang="en-US" sz="4000" dirty="0"/>
              <a:t>– Tony Blair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U.S. Population</a:t>
            </a:r>
            <a:endParaRPr lang="en-US" dirty="0"/>
          </a:p>
        </p:txBody>
      </p:sp>
      <p:sp>
        <p:nvSpPr>
          <p:cNvPr id="3" name="Content Placeholder 2"/>
          <p:cNvSpPr>
            <a:spLocks noGrp="1"/>
          </p:cNvSpPr>
          <p:nvPr>
            <p:ph idx="1"/>
          </p:nvPr>
        </p:nvSpPr>
        <p:spPr/>
        <p:txBody>
          <a:bodyPr/>
          <a:lstStyle/>
          <a:p>
            <a:pPr algn="ctr" eaLnBrk="1" hangingPunct="1">
              <a:buFont typeface="Wingdings 2" panose="05020102010507070707" pitchFamily="18" charset="2"/>
              <a:buNone/>
            </a:pPr>
            <a:endParaRPr lang="en-US" altLang="en-US" sz="6000" smtClean="0"/>
          </a:p>
          <a:p>
            <a:pPr algn="ctr" eaLnBrk="1" hangingPunct="1">
              <a:buFont typeface="Wingdings 2" panose="05020102010507070707" pitchFamily="18" charset="2"/>
              <a:buNone/>
            </a:pPr>
            <a:r>
              <a:rPr lang="en-US" altLang="en-US" sz="8000" smtClean="0"/>
              <a:t>314,159,265</a:t>
            </a:r>
          </a:p>
          <a:p>
            <a:pPr lvl="1" eaLnBrk="1" hangingPunct="1"/>
            <a:endParaRPr lang="en-US" altLang="en-US" smtClean="0"/>
          </a:p>
          <a:p>
            <a:pPr lvl="1" eaLnBrk="1" hangingPunct="1"/>
            <a:r>
              <a:rPr lang="en-US" altLang="en-US" smtClean="0"/>
              <a:t>2:29 p.m. on Tuesday, August 14, 2012</a:t>
            </a:r>
          </a:p>
          <a:p>
            <a:pPr lvl="1" eaLnBrk="1" hangingPunct="1"/>
            <a:r>
              <a:rPr lang="en-US" altLang="en-US" smtClean="0"/>
              <a:t>Pi (π) times 100 million</a:t>
            </a:r>
          </a:p>
          <a:p>
            <a:pPr lvl="1" eaLnBrk="1" hangingPunct="1"/>
            <a:r>
              <a:rPr lang="en-US" altLang="en-US" smtClean="0">
                <a:solidFill>
                  <a:srgbClr val="0070C0"/>
                </a:solidFill>
                <a:hlinkClick r:id="rId3"/>
              </a:rPr>
              <a:t>U.S. Census Bureau's Population Clock </a:t>
            </a:r>
            <a:endParaRPr lang="en-US" altLang="en-US" smtClean="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652">
                                          <p:stCondLst>
                                            <p:cond delay="0"/>
                                          </p:stCondLst>
                                        </p:cTn>
                                        <p:tgtEl>
                                          <p:spTgt spid="3">
                                            <p:txEl>
                                              <p:pRg st="1" end="1"/>
                                            </p:txEl>
                                          </p:spTgt>
                                        </p:tgtEl>
                                      </p:cBhvr>
                                    </p:animEffect>
                                    <p:anim calcmode="lin" valueType="num">
                                      <p:cBhvr>
                                        <p:cTn id="8" dur="2050"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747"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747" tmFilter="0, 0; 0.125,0.2665; 0.25,0.4; 0.375,0.465; 0.5,0.5;  0.625,0.535; 0.75,0.6; 0.875,0.7335; 1,1">
                                          <p:stCondLst>
                                            <p:cond delay="747"/>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73" tmFilter="0, 0; 0.125,0.2665; 0.25,0.4; 0.375,0.465; 0.5,0.5;  0.625,0.535; 0.75,0.6; 0.875,0.7335; 1,1">
                                          <p:stCondLst>
                                            <p:cond delay="1490"/>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85" tmFilter="0, 0; 0.125,0.2665; 0.25,0.4; 0.375,0.465; 0.5,0.5;  0.625,0.535; 0.75,0.6; 0.875,0.7335; 1,1">
                                          <p:stCondLst>
                                            <p:cond delay="1863"/>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9">
                                          <p:stCondLst>
                                            <p:cond delay="731"/>
                                          </p:stCondLst>
                                        </p:cTn>
                                        <p:tgtEl>
                                          <p:spTgt spid="3">
                                            <p:txEl>
                                              <p:pRg st="1" end="1"/>
                                            </p:txEl>
                                          </p:spTgt>
                                        </p:tgtEl>
                                      </p:cBhvr>
                                      <p:to x="100000" y="60000"/>
                                    </p:animScale>
                                    <p:animScale>
                                      <p:cBhvr>
                                        <p:cTn id="14" dur="187" decel="50000">
                                          <p:stCondLst>
                                            <p:cond delay="761"/>
                                          </p:stCondLst>
                                        </p:cTn>
                                        <p:tgtEl>
                                          <p:spTgt spid="3">
                                            <p:txEl>
                                              <p:pRg st="1" end="1"/>
                                            </p:txEl>
                                          </p:spTgt>
                                        </p:tgtEl>
                                      </p:cBhvr>
                                      <p:to x="100000" y="100000"/>
                                    </p:animScale>
                                    <p:animScale>
                                      <p:cBhvr>
                                        <p:cTn id="15" dur="29">
                                          <p:stCondLst>
                                            <p:cond delay="1476"/>
                                          </p:stCondLst>
                                        </p:cTn>
                                        <p:tgtEl>
                                          <p:spTgt spid="3">
                                            <p:txEl>
                                              <p:pRg st="1" end="1"/>
                                            </p:txEl>
                                          </p:spTgt>
                                        </p:tgtEl>
                                      </p:cBhvr>
                                      <p:to x="100000" y="80000"/>
                                    </p:animScale>
                                    <p:animScale>
                                      <p:cBhvr>
                                        <p:cTn id="16" dur="187" decel="50000">
                                          <p:stCondLst>
                                            <p:cond delay="1505"/>
                                          </p:stCondLst>
                                        </p:cTn>
                                        <p:tgtEl>
                                          <p:spTgt spid="3">
                                            <p:txEl>
                                              <p:pRg st="1" end="1"/>
                                            </p:txEl>
                                          </p:spTgt>
                                        </p:tgtEl>
                                      </p:cBhvr>
                                      <p:to x="100000" y="100000"/>
                                    </p:animScale>
                                    <p:animScale>
                                      <p:cBhvr>
                                        <p:cTn id="17" dur="29">
                                          <p:stCondLst>
                                            <p:cond delay="1847"/>
                                          </p:stCondLst>
                                        </p:cTn>
                                        <p:tgtEl>
                                          <p:spTgt spid="3">
                                            <p:txEl>
                                              <p:pRg st="1" end="1"/>
                                            </p:txEl>
                                          </p:spTgt>
                                        </p:tgtEl>
                                      </p:cBhvr>
                                      <p:to x="100000" y="90000"/>
                                    </p:animScale>
                                    <p:animScale>
                                      <p:cBhvr>
                                        <p:cTn id="18" dur="187" decel="50000">
                                          <p:stCondLst>
                                            <p:cond delay="1876"/>
                                          </p:stCondLst>
                                        </p:cTn>
                                        <p:tgtEl>
                                          <p:spTgt spid="3">
                                            <p:txEl>
                                              <p:pRg st="1" end="1"/>
                                            </p:txEl>
                                          </p:spTgt>
                                        </p:tgtEl>
                                      </p:cBhvr>
                                      <p:to x="100000" y="100000"/>
                                    </p:animScale>
                                    <p:animScale>
                                      <p:cBhvr>
                                        <p:cTn id="19" dur="29">
                                          <p:stCondLst>
                                            <p:cond delay="2034"/>
                                          </p:stCondLst>
                                        </p:cTn>
                                        <p:tgtEl>
                                          <p:spTgt spid="3">
                                            <p:txEl>
                                              <p:pRg st="1" end="1"/>
                                            </p:txEl>
                                          </p:spTgt>
                                        </p:tgtEl>
                                      </p:cBhvr>
                                      <p:to x="100000" y="95000"/>
                                    </p:animScale>
                                    <p:animScale>
                                      <p:cBhvr>
                                        <p:cTn id="20" dur="187" decel="50000">
                                          <p:stCondLst>
                                            <p:cond delay="2063"/>
                                          </p:stCondLst>
                                        </p:cTn>
                                        <p:tgtEl>
                                          <p:spTgt spid="3">
                                            <p:txEl>
                                              <p:pRg st="1" end="1"/>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4380</TotalTime>
  <Words>2891</Words>
  <Application>Microsoft Office PowerPoint</Application>
  <PresentationFormat>On-screen Show (4:3)</PresentationFormat>
  <Paragraphs>413</Paragraphs>
  <Slides>40</Slides>
  <Notes>34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Opulent</vt:lpstr>
      <vt:lpstr>Immigration Basics</vt:lpstr>
      <vt:lpstr>Who is a U.S. Citizen?</vt:lpstr>
      <vt:lpstr>Who is a U.S. Citizen?</vt:lpstr>
      <vt:lpstr>Who is a U.S. Citizen?</vt:lpstr>
      <vt:lpstr>Who is a U.S. Citizen?</vt:lpstr>
      <vt:lpstr>U.S. Citizens and Non-citizens</vt:lpstr>
      <vt:lpstr>U.S. Citizenship – How Acquired</vt:lpstr>
      <vt:lpstr>PowerPoint Presentation</vt:lpstr>
      <vt:lpstr>U.S. Population</vt:lpstr>
      <vt:lpstr>Nation of immigrants</vt:lpstr>
      <vt:lpstr>Migration Numbers</vt:lpstr>
      <vt:lpstr>Nation of Immigrants</vt:lpstr>
      <vt:lpstr>Excluding undeSIrables</vt:lpstr>
      <vt:lpstr>Grounds of Inadmissibility</vt:lpstr>
      <vt:lpstr>Grounds of Inadmissibility</vt:lpstr>
      <vt:lpstr>PowerPoint Presentation</vt:lpstr>
      <vt:lpstr>PowerPoint Presentation</vt:lpstr>
      <vt:lpstr>PowerPoint Presentation</vt:lpstr>
      <vt:lpstr>Definitions</vt:lpstr>
      <vt:lpstr>The Visa Alphabet </vt:lpstr>
      <vt:lpstr>Visa waiver Program </vt:lpstr>
      <vt:lpstr>TWO-Step Process of Getting Green card</vt:lpstr>
      <vt:lpstr>Primary Path to LPR status</vt:lpstr>
      <vt:lpstr>Special Options</vt:lpstr>
      <vt:lpstr>Immigration Enforcement</vt:lpstr>
      <vt:lpstr>Types of Removal Proceedings </vt:lpstr>
      <vt:lpstr>Rights of Detained Noncitizens</vt:lpstr>
      <vt:lpstr>How Do you End up in proceedings</vt:lpstr>
      <vt:lpstr>Detention </vt:lpstr>
      <vt:lpstr>Immigration Court</vt:lpstr>
      <vt:lpstr>PowerPoint Presentation</vt:lpstr>
      <vt:lpstr>Immigration Court Process</vt:lpstr>
      <vt:lpstr>Removability</vt:lpstr>
      <vt:lpstr>Inadmissibility</vt:lpstr>
      <vt:lpstr>Crimes</vt:lpstr>
      <vt:lpstr>Conviction - INA § 101(a)(48)(A) </vt:lpstr>
      <vt:lpstr>Crimes Involving Moral Turpitude (CIMT)</vt:lpstr>
      <vt:lpstr>Aggravated felonies</vt:lpstr>
      <vt:lpstr>Aggravated Felonies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dc:title>
  <dc:creator>Chay Sengkhounmany</dc:creator>
  <cp:lastModifiedBy>Mary Rose Zingale</cp:lastModifiedBy>
  <cp:revision>201</cp:revision>
  <cp:lastPrinted>2014-10-29T22:04:44Z</cp:lastPrinted>
  <dcterms:created xsi:type="dcterms:W3CDTF">2012-10-15T18:15:33Z</dcterms:created>
  <dcterms:modified xsi:type="dcterms:W3CDTF">2015-02-18T20:57:09Z</dcterms:modified>
</cp:coreProperties>
</file>