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0" r:id="rId1"/>
  </p:sldMasterIdLst>
  <p:notesMasterIdLst>
    <p:notesMasterId r:id="rId68"/>
  </p:notesMasterIdLst>
  <p:handoutMasterIdLst>
    <p:handoutMasterId r:id="rId69"/>
  </p:handoutMasterIdLst>
  <p:sldIdLst>
    <p:sldId id="431" r:id="rId2"/>
    <p:sldId id="258" r:id="rId3"/>
    <p:sldId id="662" r:id="rId4"/>
    <p:sldId id="987" r:id="rId5"/>
    <p:sldId id="926" r:id="rId6"/>
    <p:sldId id="945" r:id="rId7"/>
    <p:sldId id="925" r:id="rId8"/>
    <p:sldId id="927" r:id="rId9"/>
    <p:sldId id="928" r:id="rId10"/>
    <p:sldId id="929" r:id="rId11"/>
    <p:sldId id="1076" r:id="rId12"/>
    <p:sldId id="708" r:id="rId13"/>
    <p:sldId id="984" r:id="rId14"/>
    <p:sldId id="959" r:id="rId15"/>
    <p:sldId id="438" r:id="rId16"/>
    <p:sldId id="718" r:id="rId17"/>
    <p:sldId id="1080" r:id="rId18"/>
    <p:sldId id="1081" r:id="rId19"/>
    <p:sldId id="720" r:id="rId20"/>
    <p:sldId id="722" r:id="rId21"/>
    <p:sldId id="723" r:id="rId22"/>
    <p:sldId id="724" r:id="rId23"/>
    <p:sldId id="685" r:id="rId24"/>
    <p:sldId id="686" r:id="rId25"/>
    <p:sldId id="687" r:id="rId26"/>
    <p:sldId id="688" r:id="rId27"/>
    <p:sldId id="690" r:id="rId28"/>
    <p:sldId id="692" r:id="rId29"/>
    <p:sldId id="693" r:id="rId30"/>
    <p:sldId id="1043" r:id="rId31"/>
    <p:sldId id="1045" r:id="rId32"/>
    <p:sldId id="996" r:id="rId33"/>
    <p:sldId id="998" r:id="rId34"/>
    <p:sldId id="999" r:id="rId35"/>
    <p:sldId id="679" r:id="rId36"/>
    <p:sldId id="1079" r:id="rId37"/>
    <p:sldId id="950" r:id="rId38"/>
    <p:sldId id="711" r:id="rId39"/>
    <p:sldId id="932" r:id="rId40"/>
    <p:sldId id="933" r:id="rId41"/>
    <p:sldId id="934" r:id="rId42"/>
    <p:sldId id="1063" r:id="rId43"/>
    <p:sldId id="1065" r:id="rId44"/>
    <p:sldId id="1002" r:id="rId45"/>
    <p:sldId id="1003" r:id="rId46"/>
    <p:sldId id="1004" r:id="rId47"/>
    <p:sldId id="1005" r:id="rId48"/>
    <p:sldId id="1006" r:id="rId49"/>
    <p:sldId id="1007" r:id="rId50"/>
    <p:sldId id="1082" r:id="rId51"/>
    <p:sldId id="1008" r:id="rId52"/>
    <p:sldId id="1009" r:id="rId53"/>
    <p:sldId id="1022" r:id="rId54"/>
    <p:sldId id="1023" r:id="rId55"/>
    <p:sldId id="1025" r:id="rId56"/>
    <p:sldId id="766" r:id="rId57"/>
    <p:sldId id="1026" r:id="rId58"/>
    <p:sldId id="1030" r:id="rId59"/>
    <p:sldId id="1084" r:id="rId60"/>
    <p:sldId id="1067" r:id="rId61"/>
    <p:sldId id="1068" r:id="rId62"/>
    <p:sldId id="1085" r:id="rId63"/>
    <p:sldId id="942" r:id="rId64"/>
    <p:sldId id="835" r:id="rId65"/>
    <p:sldId id="983" r:id="rId66"/>
    <p:sldId id="1041" r:id="rId6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608" autoAdjust="0"/>
    <p:restoredTop sz="90401" autoAdjust="0"/>
  </p:normalViewPr>
  <p:slideViewPr>
    <p:cSldViewPr>
      <p:cViewPr>
        <p:scale>
          <a:sx n="84" d="100"/>
          <a:sy n="84" d="100"/>
        </p:scale>
        <p:origin x="-1434" y="-7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8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818675207971902"/>
          <c:y val="2.8205128205128199E-2"/>
          <c:w val="0.53370590328751299"/>
          <c:h val="0.89556935190793396"/>
        </c:manualLayout>
      </c:layout>
      <c:barChart>
        <c:barDir val="bar"/>
        <c:grouping val="stacked"/>
        <c:varyColors val="0"/>
        <c:ser>
          <c:idx val="0"/>
          <c:order val="0"/>
          <c:tx>
            <c:strRef>
              <c:f>Sheet1!$B$1</c:f>
              <c:strCache>
                <c:ptCount val="1"/>
                <c:pt idx="0">
                  <c:v>Very Well</c:v>
                </c:pt>
              </c:strCache>
            </c:strRef>
          </c:tx>
          <c:spPr>
            <a:solidFill>
              <a:schemeClr val="accent4"/>
            </a:solidFill>
          </c:spPr>
          <c:invertIfNegative val="0"/>
          <c:dLbls>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cat>
            <c:strRef>
              <c:f>Sheet1!$A$2:$A$10</c:f>
              <c:strCache>
                <c:ptCount val="9"/>
                <c:pt idx="0">
                  <c:v>Intimidating</c:v>
                </c:pt>
                <c:pt idx="1">
                  <c:v>Underfunded</c:v>
                </c:pt>
                <c:pt idx="2">
                  <c:v>Inefficient</c:v>
                </c:pt>
                <c:pt idx="3">
                  <c:v>Overwhelmed</c:v>
                </c:pt>
                <c:pt idx="5">
                  <c:v>Provide good customer service to people dealing with the courts</c:v>
                </c:pt>
                <c:pt idx="6">
                  <c:v>A good investment of taxpayer dollars</c:v>
                </c:pt>
                <c:pt idx="7">
                  <c:v>Provide equal justice to all</c:v>
                </c:pt>
                <c:pt idx="8">
                  <c:v>Fair and impartial</c:v>
                </c:pt>
              </c:strCache>
            </c:strRef>
          </c:cat>
          <c:val>
            <c:numRef>
              <c:f>Sheet1!$B$2:$B$10</c:f>
              <c:numCache>
                <c:formatCode>General</c:formatCode>
                <c:ptCount val="9"/>
                <c:pt idx="0">
                  <c:v>17</c:v>
                </c:pt>
                <c:pt idx="1">
                  <c:v>16</c:v>
                </c:pt>
                <c:pt idx="2">
                  <c:v>19</c:v>
                </c:pt>
                <c:pt idx="3">
                  <c:v>28</c:v>
                </c:pt>
                <c:pt idx="5">
                  <c:v>12</c:v>
                </c:pt>
                <c:pt idx="6">
                  <c:v>13</c:v>
                </c:pt>
                <c:pt idx="7">
                  <c:v>19</c:v>
                </c:pt>
                <c:pt idx="8">
                  <c:v>18</c:v>
                </c:pt>
              </c:numCache>
            </c:numRef>
          </c:val>
        </c:ser>
        <c:ser>
          <c:idx val="1"/>
          <c:order val="1"/>
          <c:tx>
            <c:strRef>
              <c:f>Sheet1!$C$1</c:f>
              <c:strCache>
                <c:ptCount val="1"/>
                <c:pt idx="0">
                  <c:v>Total Very Well / Well</c:v>
                </c:pt>
              </c:strCache>
            </c:strRef>
          </c:tx>
          <c:spPr>
            <a:solidFill>
              <a:schemeClr val="accent4">
                <a:lumMod val="60000"/>
                <a:lumOff val="40000"/>
              </a:schemeClr>
            </a:solidFill>
          </c:spPr>
          <c:invertIfNegative val="0"/>
          <c:dLbls>
            <c:dLbl>
              <c:idx val="0"/>
              <c:tx>
                <c:rich>
                  <a:bodyPr/>
                  <a:lstStyle/>
                  <a:p>
                    <a:r>
                      <a:rPr lang="en-US" dirty="0" smtClean="0"/>
                      <a:t>39</a:t>
                    </a:r>
                    <a:endParaRPr lang="en-US" dirty="0"/>
                  </a:p>
                </c:rich>
              </c:tx>
              <c:dLblPos val="inEnd"/>
              <c:showLegendKey val="0"/>
              <c:showVal val="1"/>
              <c:showCatName val="0"/>
              <c:showSerName val="0"/>
              <c:showPercent val="0"/>
              <c:showBubbleSize val="0"/>
            </c:dLbl>
            <c:dLbl>
              <c:idx val="1"/>
              <c:tx>
                <c:rich>
                  <a:bodyPr/>
                  <a:lstStyle/>
                  <a:p>
                    <a:r>
                      <a:rPr lang="en-US" dirty="0" smtClean="0"/>
                      <a:t>45</a:t>
                    </a:r>
                    <a:endParaRPr lang="en-US" dirty="0"/>
                  </a:p>
                </c:rich>
              </c:tx>
              <c:dLblPos val="inEnd"/>
              <c:showLegendKey val="0"/>
              <c:showVal val="1"/>
              <c:showCatName val="0"/>
              <c:showSerName val="0"/>
              <c:showPercent val="0"/>
              <c:showBubbleSize val="0"/>
            </c:dLbl>
            <c:dLbl>
              <c:idx val="2"/>
              <c:tx>
                <c:rich>
                  <a:bodyPr/>
                  <a:lstStyle/>
                  <a:p>
                    <a:r>
                      <a:rPr lang="en-US" dirty="0" smtClean="0"/>
                      <a:t>47</a:t>
                    </a:r>
                    <a:endParaRPr lang="en-US" dirty="0"/>
                  </a:p>
                </c:rich>
              </c:tx>
              <c:dLblPos val="inEnd"/>
              <c:showLegendKey val="0"/>
              <c:showVal val="1"/>
              <c:showCatName val="0"/>
              <c:showSerName val="0"/>
              <c:showPercent val="0"/>
              <c:showBubbleSize val="0"/>
            </c:dLbl>
            <c:dLbl>
              <c:idx val="3"/>
              <c:tx>
                <c:rich>
                  <a:bodyPr/>
                  <a:lstStyle/>
                  <a:p>
                    <a:r>
                      <a:rPr lang="en-US" dirty="0" smtClean="0"/>
                      <a:t>59</a:t>
                    </a:r>
                    <a:endParaRPr lang="en-US" dirty="0"/>
                  </a:p>
                </c:rich>
              </c:tx>
              <c:dLblPos val="inEnd"/>
              <c:showLegendKey val="0"/>
              <c:showVal val="1"/>
              <c:showCatName val="0"/>
              <c:showSerName val="0"/>
              <c:showPercent val="0"/>
              <c:showBubbleSize val="0"/>
            </c:dLbl>
            <c:dLbl>
              <c:idx val="5"/>
              <c:tx>
                <c:rich>
                  <a:bodyPr/>
                  <a:lstStyle/>
                  <a:p>
                    <a:r>
                      <a:rPr lang="en-US" dirty="0" smtClean="0"/>
                      <a:t>44</a:t>
                    </a:r>
                    <a:endParaRPr lang="en-US" dirty="0"/>
                  </a:p>
                </c:rich>
              </c:tx>
              <c:dLblPos val="inEnd"/>
              <c:showLegendKey val="0"/>
              <c:showVal val="1"/>
              <c:showCatName val="0"/>
              <c:showSerName val="0"/>
              <c:showPercent val="0"/>
              <c:showBubbleSize val="0"/>
            </c:dLbl>
            <c:dLbl>
              <c:idx val="6"/>
              <c:tx>
                <c:rich>
                  <a:bodyPr/>
                  <a:lstStyle/>
                  <a:p>
                    <a:r>
                      <a:rPr lang="en-US" dirty="0" smtClean="0"/>
                      <a:t>49</a:t>
                    </a:r>
                    <a:endParaRPr lang="en-US" dirty="0"/>
                  </a:p>
                </c:rich>
              </c:tx>
              <c:dLblPos val="inEnd"/>
              <c:showLegendKey val="0"/>
              <c:showVal val="1"/>
              <c:showCatName val="0"/>
              <c:showSerName val="0"/>
              <c:showPercent val="0"/>
              <c:showBubbleSize val="0"/>
            </c:dLbl>
            <c:dLbl>
              <c:idx val="7"/>
              <c:tx>
                <c:rich>
                  <a:bodyPr/>
                  <a:lstStyle/>
                  <a:p>
                    <a:r>
                      <a:rPr lang="en-US" dirty="0" smtClean="0"/>
                      <a:t>54</a:t>
                    </a:r>
                    <a:endParaRPr lang="en-US" dirty="0"/>
                  </a:p>
                </c:rich>
              </c:tx>
              <c:dLblPos val="inEnd"/>
              <c:showLegendKey val="0"/>
              <c:showVal val="1"/>
              <c:showCatName val="0"/>
              <c:showSerName val="0"/>
              <c:showPercent val="0"/>
              <c:showBubbleSize val="0"/>
            </c:dLbl>
            <c:dLbl>
              <c:idx val="8"/>
              <c:tx>
                <c:rich>
                  <a:bodyPr/>
                  <a:lstStyle/>
                  <a:p>
                    <a:r>
                      <a:rPr lang="en-US" dirty="0" smtClean="0"/>
                      <a:t>57</a:t>
                    </a:r>
                    <a:endParaRPr lang="en-US" dirty="0"/>
                  </a:p>
                </c:rich>
              </c:tx>
              <c:dLblPos val="inEnd"/>
              <c:showLegendKey val="0"/>
              <c:showVal val="1"/>
              <c:showCatName val="0"/>
              <c:showSerName val="0"/>
              <c:showPercent val="0"/>
              <c:showBubbleSize val="0"/>
            </c:dLbl>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cat>
            <c:strRef>
              <c:f>Sheet1!$A$2:$A$10</c:f>
              <c:strCache>
                <c:ptCount val="9"/>
                <c:pt idx="0">
                  <c:v>Intimidating</c:v>
                </c:pt>
                <c:pt idx="1">
                  <c:v>Underfunded</c:v>
                </c:pt>
                <c:pt idx="2">
                  <c:v>Inefficient</c:v>
                </c:pt>
                <c:pt idx="3">
                  <c:v>Overwhelmed</c:v>
                </c:pt>
                <c:pt idx="5">
                  <c:v>Provide good customer service to people dealing with the courts</c:v>
                </c:pt>
                <c:pt idx="6">
                  <c:v>A good investment of taxpayer dollars</c:v>
                </c:pt>
                <c:pt idx="7">
                  <c:v>Provide equal justice to all</c:v>
                </c:pt>
                <c:pt idx="8">
                  <c:v>Fair and impartial</c:v>
                </c:pt>
              </c:strCache>
            </c:strRef>
          </c:cat>
          <c:val>
            <c:numRef>
              <c:f>Sheet1!$C$2:$C$10</c:f>
              <c:numCache>
                <c:formatCode>General</c:formatCode>
                <c:ptCount val="9"/>
                <c:pt idx="0">
                  <c:v>22</c:v>
                </c:pt>
                <c:pt idx="1">
                  <c:v>29</c:v>
                </c:pt>
                <c:pt idx="2">
                  <c:v>28</c:v>
                </c:pt>
                <c:pt idx="3">
                  <c:v>31</c:v>
                </c:pt>
                <c:pt idx="5">
                  <c:v>32</c:v>
                </c:pt>
                <c:pt idx="6">
                  <c:v>36</c:v>
                </c:pt>
                <c:pt idx="7">
                  <c:v>35</c:v>
                </c:pt>
                <c:pt idx="8">
                  <c:v>39</c:v>
                </c:pt>
              </c:numCache>
            </c:numRef>
          </c:val>
        </c:ser>
        <c:dLbls>
          <c:showLegendKey val="0"/>
          <c:showVal val="0"/>
          <c:showCatName val="0"/>
          <c:showSerName val="0"/>
          <c:showPercent val="0"/>
          <c:showBubbleSize val="0"/>
        </c:dLbls>
        <c:gapWidth val="50"/>
        <c:overlap val="100"/>
        <c:axId val="100569472"/>
        <c:axId val="100571008"/>
      </c:barChart>
      <c:catAx>
        <c:axId val="100569472"/>
        <c:scaling>
          <c:orientation val="minMax"/>
        </c:scaling>
        <c:delete val="0"/>
        <c:axPos val="l"/>
        <c:majorTickMark val="out"/>
        <c:minorTickMark val="none"/>
        <c:tickLblPos val="nextTo"/>
        <c:crossAx val="100571008"/>
        <c:crosses val="autoZero"/>
        <c:auto val="1"/>
        <c:lblAlgn val="ctr"/>
        <c:lblOffset val="100"/>
        <c:noMultiLvlLbl val="0"/>
      </c:catAx>
      <c:valAx>
        <c:axId val="100571008"/>
        <c:scaling>
          <c:orientation val="minMax"/>
          <c:max val="80"/>
          <c:min val="0"/>
        </c:scaling>
        <c:delete val="0"/>
        <c:axPos val="b"/>
        <c:majorGridlines/>
        <c:numFmt formatCode="General" sourceLinked="1"/>
        <c:majorTickMark val="out"/>
        <c:minorTickMark val="none"/>
        <c:tickLblPos val="nextTo"/>
        <c:crossAx val="100569472"/>
        <c:crosses val="autoZero"/>
        <c:crossBetween val="between"/>
        <c:majorUnit val="10"/>
      </c:valAx>
    </c:plotArea>
    <c:legend>
      <c:legendPos val="b"/>
      <c:layout>
        <c:manualLayout>
          <c:xMode val="edge"/>
          <c:yMode val="edge"/>
          <c:x val="5.46565683526847E-3"/>
          <c:y val="0.93411225519886898"/>
          <c:w val="0.40573535299613001"/>
          <c:h val="6.0759539672925501E-2"/>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Rating the Courts in Your State</a:t>
            </a: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6589097318717499"/>
          <c:y val="0.110074096507167"/>
          <c:w val="0.78754603546844504"/>
          <c:h val="0.79147502036383599"/>
        </c:manualLayout>
      </c:layout>
      <c:bar3DChart>
        <c:barDir val="bar"/>
        <c:grouping val="clustered"/>
        <c:varyColors val="0"/>
        <c:ser>
          <c:idx val="0"/>
          <c:order val="0"/>
          <c:tx>
            <c:strRef>
              <c:f>Sheet1!$B$3</c:f>
              <c:strCache>
                <c:ptCount val="1"/>
                <c:pt idx="0">
                  <c:v>Judges</c:v>
                </c:pt>
              </c:strCache>
            </c:strRef>
          </c:tx>
          <c:invertIfNegative val="0"/>
          <c:cat>
            <c:strRef>
              <c:f>Sheet1!$A$4:$A$7</c:f>
              <c:strCache>
                <c:ptCount val="4"/>
                <c:pt idx="0">
                  <c:v>Excellent</c:v>
                </c:pt>
                <c:pt idx="1">
                  <c:v>Good</c:v>
                </c:pt>
                <c:pt idx="2">
                  <c:v>Just Fair</c:v>
                </c:pt>
                <c:pt idx="3">
                  <c:v>Poor</c:v>
                </c:pt>
              </c:strCache>
            </c:strRef>
          </c:cat>
          <c:val>
            <c:numRef>
              <c:f>Sheet1!$B$4:$B$7</c:f>
              <c:numCache>
                <c:formatCode>0%</c:formatCode>
                <c:ptCount val="4"/>
                <c:pt idx="0">
                  <c:v>0.35</c:v>
                </c:pt>
                <c:pt idx="1">
                  <c:v>0.61000000000000099</c:v>
                </c:pt>
                <c:pt idx="2">
                  <c:v>4.0000000000000098E-2</c:v>
                </c:pt>
                <c:pt idx="3">
                  <c:v>0</c:v>
                </c:pt>
              </c:numCache>
            </c:numRef>
          </c:val>
        </c:ser>
        <c:ser>
          <c:idx val="1"/>
          <c:order val="1"/>
          <c:tx>
            <c:strRef>
              <c:f>Sheet1!$C$3</c:f>
              <c:strCache>
                <c:ptCount val="1"/>
                <c:pt idx="0">
                  <c:v>Public</c:v>
                </c:pt>
              </c:strCache>
            </c:strRef>
          </c:tx>
          <c:invertIfNegative val="0"/>
          <c:cat>
            <c:strRef>
              <c:f>Sheet1!$A$4:$A$7</c:f>
              <c:strCache>
                <c:ptCount val="4"/>
                <c:pt idx="0">
                  <c:v>Excellent</c:v>
                </c:pt>
                <c:pt idx="1">
                  <c:v>Good</c:v>
                </c:pt>
                <c:pt idx="2">
                  <c:v>Just Fair</c:v>
                </c:pt>
                <c:pt idx="3">
                  <c:v>Poor</c:v>
                </c:pt>
              </c:strCache>
            </c:strRef>
          </c:cat>
          <c:val>
            <c:numRef>
              <c:f>Sheet1!$C$4:$C$7</c:f>
              <c:numCache>
                <c:formatCode>0%</c:formatCode>
                <c:ptCount val="4"/>
                <c:pt idx="0">
                  <c:v>8.0000000000000196E-2</c:v>
                </c:pt>
                <c:pt idx="1">
                  <c:v>0.5</c:v>
                </c:pt>
                <c:pt idx="2">
                  <c:v>0.33000000000000301</c:v>
                </c:pt>
                <c:pt idx="3">
                  <c:v>6.0000000000000303E-2</c:v>
                </c:pt>
              </c:numCache>
            </c:numRef>
          </c:val>
        </c:ser>
        <c:dLbls>
          <c:showLegendKey val="0"/>
          <c:showVal val="1"/>
          <c:showCatName val="0"/>
          <c:showSerName val="0"/>
          <c:showPercent val="0"/>
          <c:showBubbleSize val="0"/>
        </c:dLbls>
        <c:gapWidth val="150"/>
        <c:shape val="box"/>
        <c:axId val="100055680"/>
        <c:axId val="100061568"/>
        <c:axId val="0"/>
      </c:bar3DChart>
      <c:catAx>
        <c:axId val="100055680"/>
        <c:scaling>
          <c:orientation val="minMax"/>
        </c:scaling>
        <c:delete val="0"/>
        <c:axPos val="l"/>
        <c:majorTickMark val="out"/>
        <c:minorTickMark val="none"/>
        <c:tickLblPos val="nextTo"/>
        <c:crossAx val="100061568"/>
        <c:crosses val="autoZero"/>
        <c:auto val="1"/>
        <c:lblAlgn val="ctr"/>
        <c:lblOffset val="100"/>
        <c:noMultiLvlLbl val="0"/>
      </c:catAx>
      <c:valAx>
        <c:axId val="100061568"/>
        <c:scaling>
          <c:orientation val="minMax"/>
        </c:scaling>
        <c:delete val="0"/>
        <c:axPos val="b"/>
        <c:majorGridlines/>
        <c:numFmt formatCode="0%" sourceLinked="1"/>
        <c:majorTickMark val="out"/>
        <c:minorTickMark val="none"/>
        <c:tickLblPos val="nextTo"/>
        <c:crossAx val="100055680"/>
        <c:crosses val="autoZero"/>
        <c:crossBetween val="between"/>
      </c:valAx>
    </c:plotArea>
    <c:legend>
      <c:legendPos val="r"/>
      <c:layout>
        <c:manualLayout>
          <c:xMode val="edge"/>
          <c:yMode val="edge"/>
          <c:x val="0.77622172228471897"/>
          <c:y val="0.409941882264719"/>
          <c:w val="0.22139745031871"/>
          <c:h val="0.30037096925385098"/>
        </c:manualLayout>
      </c:layout>
      <c:overlay val="0"/>
      <c:txPr>
        <a:bodyPr/>
        <a:lstStyle/>
        <a:p>
          <a:pPr>
            <a:defRPr sz="1200"/>
          </a:pPr>
          <a:endParaRPr lang="en-US"/>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Rating of Honesty and Ethical Standards</a:t>
            </a:r>
            <a:endParaRPr lang="en-US" dirty="0"/>
          </a:p>
        </c:rich>
      </c:tx>
      <c:overlay val="0"/>
    </c:title>
    <c:autoTitleDeleted val="0"/>
    <c:plotArea>
      <c:layout/>
      <c:barChart>
        <c:barDir val="bar"/>
        <c:grouping val="stacked"/>
        <c:varyColors val="0"/>
        <c:ser>
          <c:idx val="0"/>
          <c:order val="0"/>
          <c:tx>
            <c:strRef>
              <c:f>Sheet1!$B$1</c:f>
              <c:strCache>
                <c:ptCount val="1"/>
                <c:pt idx="0">
                  <c:v>% Very High/High</c:v>
                </c:pt>
              </c:strCache>
            </c:strRef>
          </c:tx>
          <c:invertIfNegative val="0"/>
          <c:cat>
            <c:strRef>
              <c:f>Sheet1!$A$2:$A$13</c:f>
              <c:strCache>
                <c:ptCount val="12"/>
                <c:pt idx="0">
                  <c:v>Members of Congress</c:v>
                </c:pt>
                <c:pt idx="1">
                  <c:v>State Officeholders</c:v>
                </c:pt>
                <c:pt idx="2">
                  <c:v>Newspaper Reporters</c:v>
                </c:pt>
                <c:pt idx="3">
                  <c:v>Bankers</c:v>
                </c:pt>
                <c:pt idx="4">
                  <c:v>Auto Mechanics</c:v>
                </c:pt>
                <c:pt idx="5">
                  <c:v>Nursing Home Operators</c:v>
                </c:pt>
                <c:pt idx="6">
                  <c:v>Judges</c:v>
                </c:pt>
                <c:pt idx="7">
                  <c:v>Day Care Providers</c:v>
                </c:pt>
                <c:pt idx="8">
                  <c:v>Police Officers</c:v>
                </c:pt>
                <c:pt idx="9">
                  <c:v>Medical Doctors</c:v>
                </c:pt>
                <c:pt idx="10">
                  <c:v>Grade School Teachers</c:v>
                </c:pt>
                <c:pt idx="11">
                  <c:v>Nurses</c:v>
                </c:pt>
              </c:strCache>
            </c:strRef>
          </c:cat>
          <c:val>
            <c:numRef>
              <c:f>Sheet1!$B$2:$B$13</c:f>
              <c:numCache>
                <c:formatCode>General</c:formatCode>
                <c:ptCount val="12"/>
                <c:pt idx="0">
                  <c:v>8</c:v>
                </c:pt>
                <c:pt idx="1">
                  <c:v>14</c:v>
                </c:pt>
                <c:pt idx="2">
                  <c:v>21</c:v>
                </c:pt>
                <c:pt idx="3">
                  <c:v>27</c:v>
                </c:pt>
                <c:pt idx="4">
                  <c:v>29</c:v>
                </c:pt>
                <c:pt idx="5">
                  <c:v>32</c:v>
                </c:pt>
                <c:pt idx="6">
                  <c:v>45</c:v>
                </c:pt>
                <c:pt idx="7">
                  <c:v>46</c:v>
                </c:pt>
                <c:pt idx="8">
                  <c:v>54</c:v>
                </c:pt>
                <c:pt idx="9">
                  <c:v>69</c:v>
                </c:pt>
                <c:pt idx="10">
                  <c:v>70</c:v>
                </c:pt>
                <c:pt idx="11">
                  <c:v>82</c:v>
                </c:pt>
              </c:numCache>
            </c:numRef>
          </c:val>
        </c:ser>
        <c:dLbls>
          <c:showLegendKey val="0"/>
          <c:showVal val="1"/>
          <c:showCatName val="0"/>
          <c:showSerName val="0"/>
          <c:showPercent val="0"/>
          <c:showBubbleSize val="0"/>
        </c:dLbls>
        <c:gapWidth val="150"/>
        <c:overlap val="100"/>
        <c:axId val="100097024"/>
        <c:axId val="100127488"/>
      </c:barChart>
      <c:catAx>
        <c:axId val="100097024"/>
        <c:scaling>
          <c:orientation val="minMax"/>
        </c:scaling>
        <c:delete val="0"/>
        <c:axPos val="l"/>
        <c:majorTickMark val="out"/>
        <c:minorTickMark val="none"/>
        <c:tickLblPos val="nextTo"/>
        <c:crossAx val="100127488"/>
        <c:crosses val="autoZero"/>
        <c:auto val="1"/>
        <c:lblAlgn val="ctr"/>
        <c:lblOffset val="100"/>
        <c:noMultiLvlLbl val="0"/>
      </c:catAx>
      <c:valAx>
        <c:axId val="100127488"/>
        <c:scaling>
          <c:orientation val="minMax"/>
        </c:scaling>
        <c:delete val="0"/>
        <c:axPos val="b"/>
        <c:majorGridlines/>
        <c:numFmt formatCode="General" sourceLinked="1"/>
        <c:majorTickMark val="out"/>
        <c:minorTickMark val="none"/>
        <c:tickLblPos val="nextTo"/>
        <c:crossAx val="10009702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0.14851</cdr:x>
      <cdr:y>0.93846</cdr:y>
    </cdr:from>
    <cdr:to>
      <cdr:x>0.85149</cdr:x>
      <cdr:y>1</cdr:y>
    </cdr:to>
    <cdr:sp macro="" textlink="">
      <cdr:nvSpPr>
        <cdr:cNvPr id="2" name="TextBox 1"/>
        <cdr:cNvSpPr txBox="1"/>
      </cdr:nvSpPr>
      <cdr:spPr>
        <a:xfrm xmlns:a="http://schemas.openxmlformats.org/drawingml/2006/main">
          <a:off x="1154317" y="4648200"/>
          <a:ext cx="5463766"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dirty="0"/>
            <a:t>Source:  2001 National </a:t>
          </a:r>
          <a:r>
            <a:rPr lang="en-US" sz="1600" dirty="0" smtClean="0"/>
            <a:t>Survey</a:t>
          </a:r>
          <a:r>
            <a:rPr lang="en-US" sz="1600" dirty="0"/>
            <a:t> </a:t>
          </a:r>
          <a:r>
            <a:rPr lang="en-US" sz="1600" dirty="0" smtClean="0"/>
            <a:t>for Justice at Stake</a:t>
          </a:r>
          <a:r>
            <a:rPr lang="en-US" dirty="0" smtClean="0"/>
            <a:t>.  </a:t>
          </a:r>
          <a:endParaRPr lang="en-US" sz="1100" dirty="0"/>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0" hangingPunct="0">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eaLnBrk="0" hangingPunct="0">
              <a:defRPr sz="1200"/>
            </a:lvl1pPr>
          </a:lstStyle>
          <a:p>
            <a:pPr>
              <a:defRPr/>
            </a:pPr>
            <a:fld id="{F9497C27-A457-4CDD-8DA6-8F5614313EF6}" type="datetimeFigureOut">
              <a:rPr lang="en-US"/>
              <a:pPr>
                <a:defRPr/>
              </a:pPr>
              <a:t>1/30/2015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0" hangingPunct="0">
              <a:defRPr sz="120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eaLnBrk="0" hangingPunct="0">
              <a:defRPr sz="1200"/>
            </a:lvl1pPr>
          </a:lstStyle>
          <a:p>
            <a:pPr>
              <a:defRPr/>
            </a:pPr>
            <a:fld id="{61B8C62F-743C-4DEA-9A22-32E945981482}" type="slidenum">
              <a:rPr lang="en-US"/>
              <a:pPr>
                <a:defRPr/>
              </a:pPr>
              <a:t>‹#›</a:t>
            </a:fld>
            <a:endParaRPr lang="en-US"/>
          </a:p>
        </p:txBody>
      </p:sp>
    </p:spTree>
    <p:extLst>
      <p:ext uri="{BB962C8B-B14F-4D97-AF65-F5344CB8AC3E}">
        <p14:creationId xmlns:p14="http://schemas.microsoft.com/office/powerpoint/2010/main" val="20260446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C11A89D9-058E-436D-8CBC-B04FF9F3C452}" type="slidenum">
              <a:rPr lang="en-US"/>
              <a:pPr>
                <a:defRPr/>
              </a:pPr>
              <a:t>‹#›</a:t>
            </a:fld>
            <a:endParaRPr lang="en-US"/>
          </a:p>
        </p:txBody>
      </p:sp>
    </p:spTree>
    <p:extLst>
      <p:ext uri="{BB962C8B-B14F-4D97-AF65-F5344CB8AC3E}">
        <p14:creationId xmlns:p14="http://schemas.microsoft.com/office/powerpoint/2010/main" val="32907281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allup.com/poll/125729/Obama-Job-Approval-Weekly.aspx"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gallup.com/poll/175790/americans-trust-executive-legislative-branches-down.aspx" TargetMode="External"/><Relationship Id="rId4" Type="http://schemas.openxmlformats.org/officeDocument/2006/relationships/hyperlink" Target="http://www.gallup.com/poll/175676/congress-approval-sits-two-months-elections.asp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7B9BFCE-D084-47A7-A2B6-49145C4A9248}" type="slidenum">
              <a:rPr lang="en-US" smtClean="0"/>
              <a:pPr/>
              <a:t>1</a:t>
            </a:fld>
            <a:endParaRPr lang="en-US" smtClean="0"/>
          </a:p>
        </p:txBody>
      </p:sp>
      <p:sp>
        <p:nvSpPr>
          <p:cNvPr id="92163" name="Slide Image Placeholder 1"/>
          <p:cNvSpPr>
            <a:spLocks noGrp="1" noRot="1" noChangeAspect="1" noTextEdit="1"/>
          </p:cNvSpPr>
          <p:nvPr>
            <p:ph type="sldImg"/>
          </p:nvPr>
        </p:nvSpPr>
        <p:spPr>
          <a:ln/>
        </p:spPr>
      </p:sp>
      <p:sp>
        <p:nvSpPr>
          <p:cNvPr id="9216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0180" name="Slide Number Placeholder 3"/>
          <p:cNvSpPr txBox="1">
            <a:spLocks noGrp="1"/>
          </p:cNvSpPr>
          <p:nvPr/>
        </p:nvSpPr>
        <p:spPr bwMode="auto">
          <a:xfrm>
            <a:off x="3970938" y="8829967"/>
            <a:ext cx="3037840" cy="464820"/>
          </a:xfrm>
          <a:prstGeom prst="rect">
            <a:avLst/>
          </a:prstGeom>
          <a:noFill/>
          <a:ln>
            <a:miter lim="800000"/>
            <a:headEnd/>
            <a:tailEnd/>
          </a:ln>
        </p:spPr>
        <p:txBody>
          <a:bodyPr lIns="93177" tIns="46589" rIns="93177" bIns="46589" anchor="b"/>
          <a:lstStyle/>
          <a:p>
            <a:pPr algn="r">
              <a:defRPr/>
            </a:pPr>
            <a:fld id="{5E56164F-3991-468F-B64F-B4FBCD9B31E8}" type="slidenum">
              <a:rPr lang="en-US" sz="1200">
                <a:latin typeface="+mn-lt"/>
              </a:rPr>
              <a:pPr algn="r">
                <a:defRPr/>
              </a:pPr>
              <a:t>1</a:t>
            </a:fld>
            <a:endParaRPr lang="en-US" sz="120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DECAD77-0E43-44D4-95E1-20F6BFC59475}" type="slidenum">
              <a:rPr lang="en-US" smtClean="0"/>
              <a:pPr/>
              <a:t>20</a:t>
            </a:fld>
            <a:endParaRPr lang="en-US" smtClean="0"/>
          </a:p>
        </p:txBody>
      </p:sp>
      <p:sp>
        <p:nvSpPr>
          <p:cNvPr id="109571" name="Slide Image Placeholder 1"/>
          <p:cNvSpPr>
            <a:spLocks noGrp="1" noRot="1" noChangeAspect="1" noTextEdit="1"/>
          </p:cNvSpPr>
          <p:nvPr>
            <p:ph type="sldImg"/>
          </p:nvPr>
        </p:nvSpPr>
        <p:spPr>
          <a:ln/>
        </p:spPr>
      </p:sp>
      <p:sp>
        <p:nvSpPr>
          <p:cNvPr id="109572" name="Notes Placeholder 2"/>
          <p:cNvSpPr>
            <a:spLocks noGrp="1"/>
          </p:cNvSpPr>
          <p:nvPr>
            <p:ph type="body" idx="1"/>
          </p:nvPr>
        </p:nvSpPr>
        <p:spPr>
          <a:noFill/>
          <a:ln/>
        </p:spPr>
        <p:txBody>
          <a:bodyPr/>
          <a:lstStyle/>
          <a:p>
            <a:pPr eaLnBrk="1" hangingPunct="1"/>
            <a:endParaRPr lang="en-US" smtClean="0"/>
          </a:p>
        </p:txBody>
      </p:sp>
      <p:sp>
        <p:nvSpPr>
          <p:cNvPr id="65540"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fontAlgn="auto">
              <a:spcBef>
                <a:spcPts val="0"/>
              </a:spcBef>
              <a:spcAft>
                <a:spcPts val="0"/>
              </a:spcAft>
              <a:defRPr/>
            </a:pPr>
            <a:fld id="{97E14FDD-9C5B-45BC-BA7D-3A326909A539}" type="slidenum">
              <a:rPr lang="en-US" sz="1200">
                <a:latin typeface="+mn-lt"/>
              </a:rPr>
              <a:pPr algn="r" fontAlgn="auto">
                <a:spcBef>
                  <a:spcPts val="0"/>
                </a:spcBef>
                <a:spcAft>
                  <a:spcPts val="0"/>
                </a:spcAft>
                <a:defRPr/>
              </a:pPr>
              <a:t>20</a:t>
            </a:fld>
            <a:endParaRPr lang="en-US" sz="120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A1E4834B-B4FA-4320-98F8-A9FF42153225}" type="slidenum">
              <a:rPr lang="en-US" smtClean="0"/>
              <a:pPr/>
              <a:t>21</a:t>
            </a:fld>
            <a:endParaRPr lang="en-US" smtClean="0"/>
          </a:p>
        </p:txBody>
      </p:sp>
      <p:sp>
        <p:nvSpPr>
          <p:cNvPr id="110595" name="Slide Image Placeholder 1"/>
          <p:cNvSpPr>
            <a:spLocks noGrp="1" noRot="1" noChangeAspect="1" noTextEdit="1"/>
          </p:cNvSpPr>
          <p:nvPr>
            <p:ph type="sldImg"/>
          </p:nvPr>
        </p:nvSpPr>
        <p:spPr>
          <a:ln/>
        </p:spPr>
      </p:sp>
      <p:sp>
        <p:nvSpPr>
          <p:cNvPr id="110596" name="Notes Placeholder 2"/>
          <p:cNvSpPr>
            <a:spLocks noGrp="1"/>
          </p:cNvSpPr>
          <p:nvPr>
            <p:ph type="body" idx="1"/>
          </p:nvPr>
        </p:nvSpPr>
        <p:spPr>
          <a:noFill/>
          <a:ln/>
        </p:spPr>
        <p:txBody>
          <a:bodyPr/>
          <a:lstStyle/>
          <a:p>
            <a:pPr eaLnBrk="1" hangingPunct="1"/>
            <a:endParaRPr lang="en-US" dirty="0" smtClean="0"/>
          </a:p>
        </p:txBody>
      </p:sp>
      <p:sp>
        <p:nvSpPr>
          <p:cNvPr id="66564"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fontAlgn="auto">
              <a:spcBef>
                <a:spcPts val="0"/>
              </a:spcBef>
              <a:spcAft>
                <a:spcPts val="0"/>
              </a:spcAft>
              <a:defRPr/>
            </a:pPr>
            <a:fld id="{004A6416-9447-4145-B68F-5358D173A421}" type="slidenum">
              <a:rPr lang="en-US" sz="1200">
                <a:latin typeface="+mn-lt"/>
              </a:rPr>
              <a:pPr algn="r" fontAlgn="auto">
                <a:spcBef>
                  <a:spcPts val="0"/>
                </a:spcBef>
                <a:spcAft>
                  <a:spcPts val="0"/>
                </a:spcAft>
                <a:defRPr/>
              </a:pPr>
              <a:t>21</a:t>
            </a:fld>
            <a:endParaRPr lang="en-US" sz="120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E4415EA-A3F2-4C51-9786-1DB46D79829A}" type="slidenum">
              <a:rPr lang="en-US" smtClean="0"/>
              <a:pPr/>
              <a:t>22</a:t>
            </a:fld>
            <a:endParaRPr lang="en-US" smtClean="0"/>
          </a:p>
        </p:txBody>
      </p:sp>
      <p:sp>
        <p:nvSpPr>
          <p:cNvPr id="111619" name="Slide Image Placeholder 1"/>
          <p:cNvSpPr>
            <a:spLocks noGrp="1" noRot="1" noChangeAspect="1" noTextEdit="1"/>
          </p:cNvSpPr>
          <p:nvPr>
            <p:ph type="sldImg"/>
          </p:nvPr>
        </p:nvSpPr>
        <p:spPr>
          <a:ln/>
        </p:spPr>
      </p:sp>
      <p:sp>
        <p:nvSpPr>
          <p:cNvPr id="111620"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fontAlgn="auto">
              <a:spcBef>
                <a:spcPts val="0"/>
              </a:spcBef>
              <a:spcAft>
                <a:spcPts val="0"/>
              </a:spcAft>
              <a:defRPr/>
            </a:pPr>
            <a:fld id="{A0DACACB-4705-4354-AD86-D0DCEB23DD91}" type="slidenum">
              <a:rPr lang="en-US" sz="1200">
                <a:latin typeface="+mn-lt"/>
              </a:rPr>
              <a:pPr algn="r" fontAlgn="auto">
                <a:spcBef>
                  <a:spcPts val="0"/>
                </a:spcBef>
                <a:spcAft>
                  <a:spcPts val="0"/>
                </a:spcAft>
                <a:defRPr/>
              </a:pPr>
              <a:t>22</a:t>
            </a:fld>
            <a:endParaRPr lang="en-US" sz="120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11A89D9-058E-436D-8CBC-B04FF9F3C452}" type="slidenum">
              <a:rPr lang="en-US" smtClean="0"/>
              <a:pPr>
                <a:defRPr/>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11A89D9-058E-436D-8CBC-B04FF9F3C452}" type="slidenum">
              <a:rPr lang="en-US" smtClean="0"/>
              <a:pPr>
                <a:defRPr/>
              </a:pPr>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229672A1-B3D0-481D-937F-8C0B8128C283}" type="slidenum">
              <a:rPr lang="en-US" smtClean="0"/>
              <a:pPr/>
              <a:t>25</a:t>
            </a:fld>
            <a:endParaRPr lang="en-US" dirty="0" smtClean="0"/>
          </a:p>
        </p:txBody>
      </p:sp>
      <p:sp>
        <p:nvSpPr>
          <p:cNvPr id="115715" name="Slide Image Placeholder 1"/>
          <p:cNvSpPr>
            <a:spLocks noGrp="1" noRot="1" noChangeAspect="1" noTextEdit="1"/>
          </p:cNvSpPr>
          <p:nvPr>
            <p:ph type="sldImg"/>
          </p:nvPr>
        </p:nvSpPr>
        <p:spPr>
          <a:ln/>
        </p:spPr>
      </p:sp>
      <p:sp>
        <p:nvSpPr>
          <p:cNvPr id="115716"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72708" name="Slide Number Placeholder 3"/>
          <p:cNvSpPr txBox="1">
            <a:spLocks noGrp="1"/>
          </p:cNvSpPr>
          <p:nvPr/>
        </p:nvSpPr>
        <p:spPr bwMode="auto">
          <a:xfrm>
            <a:off x="3970939" y="8829967"/>
            <a:ext cx="3037840" cy="464820"/>
          </a:xfrm>
          <a:prstGeom prst="rect">
            <a:avLst/>
          </a:prstGeom>
          <a:noFill/>
          <a:ln>
            <a:miter lim="800000"/>
            <a:headEnd/>
            <a:tailEnd/>
          </a:ln>
        </p:spPr>
        <p:txBody>
          <a:bodyPr lIns="94947" tIns="47474" rIns="94947" bIns="47474" anchor="b"/>
          <a:lstStyle/>
          <a:p>
            <a:pPr algn="r">
              <a:defRPr/>
            </a:pPr>
            <a:fld id="{1B5BF34A-7311-41E9-80A3-8C256CD4E4CA}" type="slidenum">
              <a:rPr lang="en-US" sz="1200">
                <a:latin typeface="+mn-lt"/>
              </a:rPr>
              <a:pPr algn="r">
                <a:defRPr/>
              </a:pPr>
              <a:t>25</a:t>
            </a:fld>
            <a:endParaRPr lang="en-US" sz="1200" dirty="0">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12FBBBF4-36D7-4246-8B49-95446958648E}" type="slidenum">
              <a:rPr lang="en-US" smtClean="0"/>
              <a:pPr/>
              <a:t>26</a:t>
            </a:fld>
            <a:endParaRPr lang="en-US" dirty="0" smtClean="0"/>
          </a:p>
        </p:txBody>
      </p:sp>
      <p:sp>
        <p:nvSpPr>
          <p:cNvPr id="114691" name="Slide Image Placeholder 1"/>
          <p:cNvSpPr>
            <a:spLocks noGrp="1" noRot="1" noChangeAspect="1" noTextEdit="1"/>
          </p:cNvSpPr>
          <p:nvPr>
            <p:ph type="sldImg"/>
          </p:nvPr>
        </p:nvSpPr>
        <p:spPr>
          <a:ln/>
        </p:spPr>
      </p:sp>
      <p:sp>
        <p:nvSpPr>
          <p:cNvPr id="114692"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71684" name="Slide Number Placeholder 3"/>
          <p:cNvSpPr txBox="1">
            <a:spLocks noGrp="1"/>
          </p:cNvSpPr>
          <p:nvPr/>
        </p:nvSpPr>
        <p:spPr bwMode="auto">
          <a:xfrm>
            <a:off x="3970939" y="8829967"/>
            <a:ext cx="3037840" cy="464820"/>
          </a:xfrm>
          <a:prstGeom prst="rect">
            <a:avLst/>
          </a:prstGeom>
          <a:noFill/>
          <a:ln>
            <a:miter lim="800000"/>
            <a:headEnd/>
            <a:tailEnd/>
          </a:ln>
        </p:spPr>
        <p:txBody>
          <a:bodyPr lIns="94947" tIns="47474" rIns="94947" bIns="47474" anchor="b"/>
          <a:lstStyle/>
          <a:p>
            <a:pPr algn="r">
              <a:defRPr/>
            </a:pPr>
            <a:fld id="{6C3F5A41-6367-40C6-8B35-0D8A6B8B4324}" type="slidenum">
              <a:rPr lang="en-US" sz="1200">
                <a:latin typeface="+mn-lt"/>
              </a:rPr>
              <a:pPr algn="r">
                <a:defRPr/>
              </a:pPr>
              <a:t>26</a:t>
            </a:fld>
            <a:endParaRPr lang="en-US" sz="1200" dirty="0">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D9E9D23-05D6-4C51-A00F-D8195DDD8D34}" type="slidenum">
              <a:rPr lang="en-US" smtClean="0"/>
              <a:pPr/>
              <a:t>27</a:t>
            </a:fld>
            <a:endParaRPr lang="en-US" dirty="0" smtClean="0"/>
          </a:p>
        </p:txBody>
      </p:sp>
      <p:sp>
        <p:nvSpPr>
          <p:cNvPr id="117763" name="Slide Image Placeholder 1"/>
          <p:cNvSpPr>
            <a:spLocks noGrp="1" noRot="1" noChangeAspect="1" noTextEdit="1"/>
          </p:cNvSpPr>
          <p:nvPr>
            <p:ph type="sldImg"/>
          </p:nvPr>
        </p:nvSpPr>
        <p:spPr>
          <a:ln/>
        </p:spPr>
      </p:sp>
      <p:sp>
        <p:nvSpPr>
          <p:cNvPr id="117764" name="Notes Placeholder 2"/>
          <p:cNvSpPr>
            <a:spLocks noGrp="1"/>
          </p:cNvSpPr>
          <p:nvPr>
            <p:ph type="body" idx="1"/>
          </p:nvPr>
        </p:nvSpPr>
        <p:spPr>
          <a:noFill/>
          <a:ln/>
        </p:spPr>
        <p:txBody>
          <a:bodyPr/>
          <a:lstStyle/>
          <a:p>
            <a:pPr eaLnBrk="1" hangingPunct="1"/>
            <a:endParaRPr lang="en-US" dirty="0" smtClean="0"/>
          </a:p>
        </p:txBody>
      </p:sp>
      <p:sp>
        <p:nvSpPr>
          <p:cNvPr id="81924" name="Slide Number Placeholder 3"/>
          <p:cNvSpPr txBox="1">
            <a:spLocks noGrp="1"/>
          </p:cNvSpPr>
          <p:nvPr/>
        </p:nvSpPr>
        <p:spPr>
          <a:xfrm>
            <a:off x="3970939" y="8829967"/>
            <a:ext cx="3037840" cy="464820"/>
          </a:xfrm>
          <a:prstGeom prst="rect">
            <a:avLst/>
          </a:prstGeom>
          <a:noFill/>
        </p:spPr>
        <p:txBody>
          <a:bodyPr lIns="94947" tIns="47474" rIns="94947" bIns="47474" anchor="b"/>
          <a:lstStyle/>
          <a:p>
            <a:pPr algn="r" fontAlgn="auto">
              <a:spcBef>
                <a:spcPts val="0"/>
              </a:spcBef>
              <a:spcAft>
                <a:spcPts val="0"/>
              </a:spcAft>
              <a:defRPr/>
            </a:pPr>
            <a:fld id="{72C7C240-DBBB-4510-9D4A-37C0A9FAFDDD}" type="slidenum">
              <a:rPr lang="en-US" sz="1200">
                <a:latin typeface="+mn-lt"/>
              </a:rPr>
              <a:pPr algn="r" fontAlgn="auto">
                <a:spcBef>
                  <a:spcPts val="0"/>
                </a:spcBef>
                <a:spcAft>
                  <a:spcPts val="0"/>
                </a:spcAft>
                <a:defRPr/>
              </a:pPr>
              <a:t>27</a:t>
            </a:fld>
            <a:endParaRPr lang="en-US" sz="1200" dirty="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A690562-4141-490D-B843-539BF27FF898}" type="slidenum">
              <a:rPr lang="en-US" smtClean="0"/>
              <a:pPr/>
              <a:t>28</a:t>
            </a:fld>
            <a:endParaRPr lang="en-US" dirty="0" smtClean="0"/>
          </a:p>
        </p:txBody>
      </p:sp>
      <p:sp>
        <p:nvSpPr>
          <p:cNvPr id="118787" name="Slide Image Placeholder 1"/>
          <p:cNvSpPr>
            <a:spLocks noGrp="1" noRot="1" noChangeAspect="1" noTextEdit="1"/>
          </p:cNvSpPr>
          <p:nvPr>
            <p:ph type="sldImg"/>
          </p:nvPr>
        </p:nvSpPr>
        <p:spPr>
          <a:ln/>
        </p:spPr>
      </p:sp>
      <p:sp>
        <p:nvSpPr>
          <p:cNvPr id="118788" name="Notes Placeholder 2"/>
          <p:cNvSpPr>
            <a:spLocks noGrp="1"/>
          </p:cNvSpPr>
          <p:nvPr>
            <p:ph type="body" idx="1"/>
          </p:nvPr>
        </p:nvSpPr>
        <p:spPr>
          <a:noFill/>
          <a:ln/>
        </p:spPr>
        <p:txBody>
          <a:bodyPr/>
          <a:lstStyle/>
          <a:p>
            <a:pPr eaLnBrk="1" hangingPunct="1"/>
            <a:endParaRPr lang="en-US" dirty="0" smtClean="0"/>
          </a:p>
        </p:txBody>
      </p:sp>
      <p:sp>
        <p:nvSpPr>
          <p:cNvPr id="83972" name="Slide Number Placeholder 3"/>
          <p:cNvSpPr txBox="1">
            <a:spLocks noGrp="1"/>
          </p:cNvSpPr>
          <p:nvPr/>
        </p:nvSpPr>
        <p:spPr>
          <a:xfrm>
            <a:off x="3970939" y="8829967"/>
            <a:ext cx="3037840" cy="464820"/>
          </a:xfrm>
          <a:prstGeom prst="rect">
            <a:avLst/>
          </a:prstGeom>
          <a:noFill/>
        </p:spPr>
        <p:txBody>
          <a:bodyPr lIns="94947" tIns="47474" rIns="94947" bIns="47474" anchor="b"/>
          <a:lstStyle/>
          <a:p>
            <a:pPr algn="r" fontAlgn="auto">
              <a:spcBef>
                <a:spcPts val="0"/>
              </a:spcBef>
              <a:spcAft>
                <a:spcPts val="0"/>
              </a:spcAft>
              <a:defRPr/>
            </a:pPr>
            <a:fld id="{9352364C-250E-47C3-9E9A-CE37B5DA5D81}" type="slidenum">
              <a:rPr lang="en-US" sz="1200">
                <a:latin typeface="+mn-lt"/>
              </a:rPr>
              <a:pPr algn="r" fontAlgn="auto">
                <a:spcBef>
                  <a:spcPts val="0"/>
                </a:spcBef>
                <a:spcAft>
                  <a:spcPts val="0"/>
                </a:spcAft>
                <a:defRPr/>
              </a:pPr>
              <a:t>28</a:t>
            </a:fld>
            <a:endParaRPr lang="en-US" sz="1200" dirty="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53C52589-4404-495D-B01C-562054C9CA20}" type="slidenum">
              <a:rPr lang="en-US" smtClean="0"/>
              <a:pPr/>
              <a:t>29</a:t>
            </a:fld>
            <a:endParaRPr lang="en-US" dirty="0" smtClean="0"/>
          </a:p>
        </p:txBody>
      </p:sp>
      <p:sp>
        <p:nvSpPr>
          <p:cNvPr id="120835" name="Slide Image Placeholder 1"/>
          <p:cNvSpPr>
            <a:spLocks noGrp="1" noRot="1" noChangeAspect="1" noTextEdit="1"/>
          </p:cNvSpPr>
          <p:nvPr>
            <p:ph type="sldImg"/>
          </p:nvPr>
        </p:nvSpPr>
        <p:spPr>
          <a:ln/>
        </p:spPr>
      </p:sp>
      <p:sp>
        <p:nvSpPr>
          <p:cNvPr id="120836"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75780" name="Slide Number Placeholder 3"/>
          <p:cNvSpPr txBox="1">
            <a:spLocks noGrp="1"/>
          </p:cNvSpPr>
          <p:nvPr/>
        </p:nvSpPr>
        <p:spPr bwMode="auto">
          <a:xfrm>
            <a:off x="3970939" y="8829967"/>
            <a:ext cx="3037840" cy="464820"/>
          </a:xfrm>
          <a:prstGeom prst="rect">
            <a:avLst/>
          </a:prstGeom>
          <a:noFill/>
          <a:ln>
            <a:miter lim="800000"/>
            <a:headEnd/>
            <a:tailEnd/>
          </a:ln>
        </p:spPr>
        <p:txBody>
          <a:bodyPr lIns="94947" tIns="47474" rIns="94947" bIns="47474" anchor="b"/>
          <a:lstStyle/>
          <a:p>
            <a:pPr algn="r">
              <a:defRPr/>
            </a:pPr>
            <a:fld id="{A2328AD5-0778-4DFD-9AFC-B646D9B0A6BF}" type="slidenum">
              <a:rPr lang="en-US" sz="1200">
                <a:latin typeface="+mn-lt"/>
              </a:rPr>
              <a:pPr algn="r">
                <a:defRPr/>
              </a:pPr>
              <a:t>29</a:t>
            </a:fld>
            <a:endParaRPr lang="en-US" sz="1200" dirty="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20CF45D-7725-4B44-8A47-951B68461ED1}" type="slidenum">
              <a:rPr lang="en-US" smtClean="0"/>
              <a:pPr/>
              <a:t>2</a:t>
            </a:fld>
            <a:endParaRPr lang="en-US" smtClean="0"/>
          </a:p>
        </p:txBody>
      </p:sp>
      <p:sp>
        <p:nvSpPr>
          <p:cNvPr id="93187" name="Slide Image Placeholder 1"/>
          <p:cNvSpPr>
            <a:spLocks noGrp="1" noRot="1" noChangeAspect="1" noTextEdit="1"/>
          </p:cNvSpPr>
          <p:nvPr>
            <p:ph type="sldImg"/>
          </p:nvPr>
        </p:nvSpPr>
        <p:spPr>
          <a:ln/>
        </p:spPr>
      </p:sp>
      <p:sp>
        <p:nvSpPr>
          <p:cNvPr id="93188"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1204" name="Slide Number Placeholder 3"/>
          <p:cNvSpPr txBox="1">
            <a:spLocks noGrp="1"/>
          </p:cNvSpPr>
          <p:nvPr/>
        </p:nvSpPr>
        <p:spPr bwMode="auto">
          <a:xfrm>
            <a:off x="3970938" y="8829967"/>
            <a:ext cx="3037840" cy="464820"/>
          </a:xfrm>
          <a:prstGeom prst="rect">
            <a:avLst/>
          </a:prstGeom>
          <a:noFill/>
          <a:ln>
            <a:miter lim="800000"/>
            <a:headEnd/>
            <a:tailEnd/>
          </a:ln>
        </p:spPr>
        <p:txBody>
          <a:bodyPr lIns="93177" tIns="46589" rIns="93177" bIns="46589" anchor="b"/>
          <a:lstStyle/>
          <a:p>
            <a:pPr algn="r">
              <a:defRPr/>
            </a:pPr>
            <a:fld id="{19561F8B-D021-4B22-AFCD-30D1139E1FD0}" type="slidenum">
              <a:rPr lang="en-US" sz="1200">
                <a:latin typeface="+mn-lt"/>
              </a:rPr>
              <a:pPr algn="r">
                <a:defRPr/>
              </a:pPr>
              <a:t>2</a:t>
            </a:fld>
            <a:endParaRPr lang="en-US" sz="120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9F329204-A47E-4F2D-AF3F-AF0E382525BA}" type="slidenum">
              <a:rPr lang="en-US" smtClean="0"/>
              <a:pPr/>
              <a:t>32</a:t>
            </a:fld>
            <a:endParaRPr lang="en-US" smtClean="0"/>
          </a:p>
        </p:txBody>
      </p:sp>
      <p:sp>
        <p:nvSpPr>
          <p:cNvPr id="129027" name="Slide Image Placeholder 1"/>
          <p:cNvSpPr>
            <a:spLocks noGrp="1" noRot="1" noChangeAspect="1" noTextEdit="1"/>
          </p:cNvSpPr>
          <p:nvPr>
            <p:ph type="sldImg"/>
          </p:nvPr>
        </p:nvSpPr>
        <p:spPr>
          <a:ln/>
        </p:spPr>
      </p:sp>
      <p:sp>
        <p:nvSpPr>
          <p:cNvPr id="129028"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7588" name="Slide Number Placeholder 3"/>
          <p:cNvSpPr txBox="1">
            <a:spLocks noGrp="1"/>
          </p:cNvSpPr>
          <p:nvPr/>
        </p:nvSpPr>
        <p:spPr bwMode="auto">
          <a:xfrm>
            <a:off x="3970938" y="8829967"/>
            <a:ext cx="3037840" cy="464820"/>
          </a:xfrm>
          <a:prstGeom prst="rect">
            <a:avLst/>
          </a:prstGeom>
          <a:noFill/>
          <a:ln>
            <a:miter lim="800000"/>
            <a:headEnd/>
            <a:tailEnd/>
          </a:ln>
        </p:spPr>
        <p:txBody>
          <a:bodyPr lIns="93177" tIns="46589" rIns="93177" bIns="46589" anchor="b"/>
          <a:lstStyle/>
          <a:p>
            <a:pPr algn="r">
              <a:defRPr/>
            </a:pPr>
            <a:fld id="{4BB83AE8-B79D-4334-A543-4770F75C89E5}" type="slidenum">
              <a:rPr lang="en-US" sz="1200">
                <a:latin typeface="+mn-lt"/>
              </a:rPr>
              <a:pPr algn="r">
                <a:defRPr/>
              </a:pPr>
              <a:t>32</a:t>
            </a:fld>
            <a:endParaRPr lang="en-US" sz="120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7FE12389-78E8-4B96-89F2-FCF29B374217}" type="slidenum">
              <a:rPr lang="en-US" smtClean="0"/>
              <a:pPr/>
              <a:t>33</a:t>
            </a:fld>
            <a:endParaRPr lang="en-US" smtClean="0"/>
          </a:p>
        </p:txBody>
      </p:sp>
      <p:sp>
        <p:nvSpPr>
          <p:cNvPr id="130051" name="Slide Image Placeholder 1"/>
          <p:cNvSpPr>
            <a:spLocks noGrp="1" noRot="1" noChangeAspect="1" noTextEdit="1"/>
          </p:cNvSpPr>
          <p:nvPr>
            <p:ph type="sldImg"/>
          </p:nvPr>
        </p:nvSpPr>
        <p:spPr>
          <a:ln/>
        </p:spPr>
      </p:sp>
      <p:sp>
        <p:nvSpPr>
          <p:cNvPr id="130052"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8612" name="Slide Number Placeholder 3"/>
          <p:cNvSpPr txBox="1">
            <a:spLocks noGrp="1"/>
          </p:cNvSpPr>
          <p:nvPr/>
        </p:nvSpPr>
        <p:spPr bwMode="auto">
          <a:xfrm>
            <a:off x="3970938" y="8829967"/>
            <a:ext cx="3037840" cy="464820"/>
          </a:xfrm>
          <a:prstGeom prst="rect">
            <a:avLst/>
          </a:prstGeom>
          <a:noFill/>
          <a:ln>
            <a:miter lim="800000"/>
            <a:headEnd/>
            <a:tailEnd/>
          </a:ln>
        </p:spPr>
        <p:txBody>
          <a:bodyPr lIns="93177" tIns="46589" rIns="93177" bIns="46589" anchor="b"/>
          <a:lstStyle/>
          <a:p>
            <a:pPr algn="r">
              <a:defRPr/>
            </a:pPr>
            <a:fld id="{DD5ABC82-BCBB-46C1-837D-CFA07944A4D1}" type="slidenum">
              <a:rPr lang="en-US" sz="1200">
                <a:latin typeface="+mn-lt"/>
              </a:rPr>
              <a:pPr algn="r">
                <a:defRPr/>
              </a:pPr>
              <a:t>33</a:t>
            </a:fld>
            <a:endParaRPr lang="en-US" sz="120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B8ABA755-567B-4ADE-AC07-748E160EDA49}" type="slidenum">
              <a:rPr lang="en-US" smtClean="0"/>
              <a:pPr/>
              <a:t>34</a:t>
            </a:fld>
            <a:endParaRPr lang="en-US" smtClean="0"/>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9636" name="Slide Number Placeholder 3"/>
          <p:cNvSpPr txBox="1">
            <a:spLocks noGrp="1"/>
          </p:cNvSpPr>
          <p:nvPr/>
        </p:nvSpPr>
        <p:spPr bwMode="auto">
          <a:xfrm>
            <a:off x="3970938" y="8829967"/>
            <a:ext cx="3037840" cy="464820"/>
          </a:xfrm>
          <a:prstGeom prst="rect">
            <a:avLst/>
          </a:prstGeom>
          <a:noFill/>
          <a:ln>
            <a:miter lim="800000"/>
            <a:headEnd/>
            <a:tailEnd/>
          </a:ln>
        </p:spPr>
        <p:txBody>
          <a:bodyPr lIns="93177" tIns="46589" rIns="93177" bIns="46589" anchor="b"/>
          <a:lstStyle/>
          <a:p>
            <a:pPr algn="r">
              <a:defRPr/>
            </a:pPr>
            <a:fld id="{2E6028B1-A58C-4CAA-9D97-1A380CD8E55C}" type="slidenum">
              <a:rPr lang="en-US" sz="1200">
                <a:latin typeface="+mn-lt"/>
              </a:rPr>
              <a:pPr algn="r">
                <a:defRPr/>
              </a:pPr>
              <a:t>34</a:t>
            </a:fld>
            <a:endParaRPr lang="en-US" sz="120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1A89D9-058E-436D-8CBC-B04FF9F3C452}" type="slidenum">
              <a:rPr lang="en-US" smtClean="0"/>
              <a:pPr>
                <a:defRPr/>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1B29D32-4490-4B70-837A-E048A8309823}" type="slidenum">
              <a:rPr lang="en-US" smtClean="0"/>
              <a:pPr/>
              <a:t>38</a:t>
            </a:fld>
            <a:endParaRPr lang="en-US" smtClean="0"/>
          </a:p>
        </p:txBody>
      </p:sp>
      <p:sp>
        <p:nvSpPr>
          <p:cNvPr id="101379" name="Slide Image Placeholder 1"/>
          <p:cNvSpPr>
            <a:spLocks noGrp="1" noRot="1" noChangeAspect="1" noTextEdit="1"/>
          </p:cNvSpPr>
          <p:nvPr>
            <p:ph type="sldImg"/>
          </p:nvPr>
        </p:nvSpPr>
        <p:spPr>
          <a:ln/>
        </p:spPr>
      </p:sp>
      <p:sp>
        <p:nvSpPr>
          <p:cNvPr id="101380" name="Notes Placeholder 2"/>
          <p:cNvSpPr>
            <a:spLocks noGrp="1"/>
          </p:cNvSpPr>
          <p:nvPr>
            <p:ph type="body" idx="1"/>
          </p:nvPr>
        </p:nvSpPr>
        <p:spPr>
          <a:noFill/>
          <a:ln/>
        </p:spPr>
        <p:txBody>
          <a:bodyPr/>
          <a:lstStyle/>
          <a:p>
            <a:pPr eaLnBrk="1" hangingPunct="1"/>
            <a:endParaRPr lang="en-US" smtClean="0"/>
          </a:p>
        </p:txBody>
      </p:sp>
      <p:sp>
        <p:nvSpPr>
          <p:cNvPr id="76804"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fontAlgn="auto">
              <a:spcBef>
                <a:spcPts val="0"/>
              </a:spcBef>
              <a:spcAft>
                <a:spcPts val="0"/>
              </a:spcAft>
              <a:defRPr/>
            </a:pPr>
            <a:fld id="{DE58E02D-8B9B-454A-8DD2-F449077EE218}" type="slidenum">
              <a:rPr lang="en-US" sz="1200">
                <a:latin typeface="+mn-lt"/>
              </a:rPr>
              <a:pPr algn="r" fontAlgn="auto">
                <a:spcBef>
                  <a:spcPts val="0"/>
                </a:spcBef>
                <a:spcAft>
                  <a:spcPts val="0"/>
                </a:spcAft>
                <a:defRPr/>
              </a:pPr>
              <a:t>38</a:t>
            </a:fld>
            <a:endParaRPr lang="en-US" sz="1200">
              <a:latin typeface="+mn-l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7EB1EFBE-BA4B-4A01-BCBE-050A669E785A}" type="slidenum">
              <a:rPr lang="en-US" smtClean="0"/>
              <a:pPr/>
              <a:t>50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6E60398-915A-4B88-A819-86884DA80E4D}" type="slidenum">
              <a:rPr lang="en-US" smtClean="0"/>
              <a:pPr/>
              <a:t>56</a:t>
            </a:fld>
            <a:endParaRPr lang="en-US" smtClean="0"/>
          </a:p>
        </p:txBody>
      </p:sp>
      <p:sp>
        <p:nvSpPr>
          <p:cNvPr id="122883" name="Slide Image Placeholder 1"/>
          <p:cNvSpPr>
            <a:spLocks noGrp="1" noRot="1" noChangeAspect="1" noTextEdit="1"/>
          </p:cNvSpPr>
          <p:nvPr>
            <p:ph type="sldImg"/>
          </p:nvPr>
        </p:nvSpPr>
        <p:spPr>
          <a:xfrm>
            <a:off x="1179513" y="695325"/>
            <a:ext cx="4651375" cy="3487738"/>
          </a:xfrm>
          <a:ln/>
        </p:spPr>
      </p:sp>
      <p:sp>
        <p:nvSpPr>
          <p:cNvPr id="12288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70660" name="Slide Number Placeholder 3"/>
          <p:cNvSpPr txBox="1">
            <a:spLocks noGrp="1"/>
          </p:cNvSpPr>
          <p:nvPr/>
        </p:nvSpPr>
        <p:spPr bwMode="auto">
          <a:xfrm>
            <a:off x="3970939" y="8829967"/>
            <a:ext cx="3037840" cy="464820"/>
          </a:xfrm>
          <a:prstGeom prst="rect">
            <a:avLst/>
          </a:prstGeom>
          <a:noFill/>
          <a:ln>
            <a:miter lim="800000"/>
            <a:headEnd/>
            <a:tailEnd/>
          </a:ln>
        </p:spPr>
        <p:txBody>
          <a:bodyPr lIns="94947" tIns="47474" rIns="94947" bIns="47474" anchor="b"/>
          <a:lstStyle/>
          <a:p>
            <a:pPr algn="r">
              <a:defRPr/>
            </a:pPr>
            <a:fld id="{D60D2D6B-BD89-482F-8D7A-7B38B24D6E75}" type="slidenum">
              <a:rPr lang="en-US" sz="1200">
                <a:latin typeface="+mn-lt"/>
              </a:rPr>
              <a:pPr algn="r">
                <a:defRPr/>
              </a:pPr>
              <a:t>56</a:t>
            </a:fld>
            <a:endParaRPr lang="en-US" sz="1200" dirty="0">
              <a:latin typeface="+mn-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So what does the universe of work-related emotion experienced by non-robot judges look like?  It looks much like it does in one’s private life: judging, like parenting, or marriage, or any other major life endeavor, can evoke and call on the entire spectrum of human emotions.  But of course the fact that these emotions occur within the judging framework matters quite a lot.  As sociologists have found, every profession has its own “feeling rules,” and complying with those rules is a form of “emotional labor.”  Emotional labor comes in two basic flavors: other-directed, and self-directed.  The first is that part of your job that has to do with handling other people’s emotions so that what needs to be done can get done.  This is, I imagine, very familiar to you all, especially those of you sitting in trial courts, who might sometimes feel surrounded by [read above].  Yesterday I heard Judge Susan Burke, in her session on being a happy civil court judge, talk about this quite a bit: she talked about dealing with lawyers who were so out of control with their hatred of one another that they needed her to rule firmly and rein them in.  A few of you also talked about letting pro se litigants give narrative testimony without interruption, to ease nerves and minimize confrontations.  Judge Burke also talked about tactics for making sleeping jurors feel ashamed, like calling “stretchy breaks,” so they’ll self-regulate out of fear of humiliation.  You probably spend a decent part of your days massaging, cajoling, vaguely threatening, and otherwise taking care of other people’s emotions, and that work is really important.  It not only keeps the trains rolling, but it has a large impact on how people experience our court system.</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So judges’ other directed emotional labor is pretty visible, a known quantity.  It would be better if we discussed it more openly and offered more training on how to do it, but at least we don’t ignore it.  This is not so much the case with self-directed emotional labor.  This is the critical part of handling your OWN emotions as a judge.  Sometimes this sort of labor follows the first – it is exhausting and stressful to handle all those other people who are crying, or yelling, or glowering, or afraid, and so on.  You can also experience something psychologists call “emotional contagion.”  Judge Burke also described this yesterday, when she said that lawyers can be “poisonous” with each other, and that can “get all over you.”  And sometimes it’s not that someone is rubbing off on you: you’re generating your own emotions in reaction to what is going on.  After all, you are just another human being living in the same world.   And this is the part that we DO tend to ignore, and even to stigmatize.  So today I am going to focus on this aspect of your emotional labor.</a:t>
            </a:r>
          </a:p>
        </p:txBody>
      </p:sp>
      <p:sp>
        <p:nvSpPr>
          <p:cNvPr id="4" name="Slide Number Placeholder 3"/>
          <p:cNvSpPr>
            <a:spLocks noGrp="1"/>
          </p:cNvSpPr>
          <p:nvPr>
            <p:ph type="sldNum" sz="quarter" idx="10"/>
          </p:nvPr>
        </p:nvSpPr>
        <p:spPr/>
        <p:txBody>
          <a:bodyPr/>
          <a:lstStyle/>
          <a:p>
            <a:fld id="{4095A129-42A5-4CF9-AF46-BA707C59CEFF}" type="slidenum">
              <a:rPr lang="en-US" smtClean="0"/>
              <a:t>61</a:t>
            </a:fld>
            <a:endParaRPr lang="en-US"/>
          </a:p>
        </p:txBody>
      </p:sp>
    </p:spTree>
    <p:extLst>
      <p:ext uri="{BB962C8B-B14F-4D97-AF65-F5344CB8AC3E}">
        <p14:creationId xmlns:p14="http://schemas.microsoft.com/office/powerpoint/2010/main" val="2766802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B1EFBE-BA4B-4A01-BCBE-050A669E785A}" type="slidenum">
              <a:rPr lang="en-US" smtClean="0"/>
              <a:pPr/>
              <a:t>62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300">
                <a:solidFill>
                  <a:srgbClr val="000000"/>
                </a:solidFill>
                <a:latin typeface="Gill Sans" charset="0"/>
                <a:ea typeface="ヒラギノ角ゴ ProN W3" charset="-128"/>
                <a:sym typeface="Gill Sans" charset="0"/>
              </a:defRPr>
            </a:lvl1pPr>
            <a:lvl2pPr marL="757066" indent="-291179" eaLnBrk="0" hangingPunct="0">
              <a:defRPr sz="4300">
                <a:solidFill>
                  <a:srgbClr val="000000"/>
                </a:solidFill>
                <a:latin typeface="Gill Sans" charset="0"/>
                <a:ea typeface="ヒラギノ角ゴ ProN W3" charset="-128"/>
                <a:sym typeface="Gill Sans" charset="0"/>
              </a:defRPr>
            </a:lvl2pPr>
            <a:lvl3pPr marL="1164717" indent="-232943" eaLnBrk="0" hangingPunct="0">
              <a:defRPr sz="4300">
                <a:solidFill>
                  <a:srgbClr val="000000"/>
                </a:solidFill>
                <a:latin typeface="Gill Sans" charset="0"/>
                <a:ea typeface="ヒラギノ角ゴ ProN W3" charset="-128"/>
                <a:sym typeface="Gill Sans" charset="0"/>
              </a:defRPr>
            </a:lvl3pPr>
            <a:lvl4pPr marL="1630604" indent="-232943" eaLnBrk="0" hangingPunct="0">
              <a:defRPr sz="4300">
                <a:solidFill>
                  <a:srgbClr val="000000"/>
                </a:solidFill>
                <a:latin typeface="Gill Sans" charset="0"/>
                <a:ea typeface="ヒラギノ角ゴ ProN W3" charset="-128"/>
                <a:sym typeface="Gill Sans" charset="0"/>
              </a:defRPr>
            </a:lvl4pPr>
            <a:lvl5pPr marL="2096491" indent="-232943" eaLnBrk="0" hangingPunct="0">
              <a:defRPr sz="4300">
                <a:solidFill>
                  <a:srgbClr val="000000"/>
                </a:solidFill>
                <a:latin typeface="Gill Sans" charset="0"/>
                <a:ea typeface="ヒラギノ角ゴ ProN W3" charset="-128"/>
                <a:sym typeface="Gill Sans" charset="0"/>
              </a:defRPr>
            </a:lvl5pPr>
            <a:lvl6pPr marL="2562377" indent="-232943" algn="ctr"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3028264" indent="-232943" algn="ctr"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94151" indent="-232943" algn="ctr"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960038" indent="-232943" algn="ctr"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eaLnBrk="1" hangingPunct="1"/>
            <a:fld id="{C437E954-453E-4CC6-B4A7-65596FBF44A3}" type="slidenum">
              <a:rPr lang="en-US" sz="1200"/>
              <a:pPr eaLnBrk="1" hangingPunct="1"/>
              <a:t>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mn-ea"/>
                <a:cs typeface="+mn-cs"/>
              </a:rPr>
              <a:t>The results are based on Gallup's annual Governance poll, conducted Sept. 4-7, 2014, and before Monday's announcement that the Supreme Court would not hear challenges to prior lower-court rulings that overturned bans on same-sex marriage in several states.</a:t>
            </a:r>
          </a:p>
          <a:p>
            <a:r>
              <a:rPr lang="en-US" sz="1200" kern="1200" dirty="0" smtClean="0">
                <a:solidFill>
                  <a:schemeClr val="tx1"/>
                </a:solidFill>
                <a:latin typeface="Arial" charset="0"/>
                <a:ea typeface="+mn-ea"/>
                <a:cs typeface="+mn-cs"/>
              </a:rPr>
              <a:t>Gallup first asked Americans to assess the job the Supreme Court is doing using this question format in September 2000. At that time, 62% approved, which ranks as the highest rating to date. From 2000 through 2007, a majority approved of the Supreme Court, with one notable exception -- a 42% approval rating in June 2005, which ranks as the lowest to date. That record-low approval rating came shortly after a controversial decision in which the Supreme Court ruled that local governments could use the power of eminent domain to seize land from private homeowners for commercial development purposes.</a:t>
            </a:r>
          </a:p>
          <a:p>
            <a:r>
              <a:rPr lang="en-US" sz="1200" kern="1200" dirty="0" smtClean="0">
                <a:solidFill>
                  <a:schemeClr val="tx1"/>
                </a:solidFill>
                <a:latin typeface="Arial" charset="0"/>
                <a:ea typeface="+mn-ea"/>
                <a:cs typeface="+mn-cs"/>
              </a:rPr>
              <a:t>In recent years, Americans have been less approving of the court, consistent with their reduced trust in government and their job approval ratings of federal government institutions. Still, during this time the Supreme Court's job approval rating has been about the same as or better than </a:t>
            </a:r>
            <a:r>
              <a:rPr lang="en-US" sz="1200" u="sng" kern="1200" dirty="0" smtClean="0">
                <a:solidFill>
                  <a:schemeClr val="tx1"/>
                </a:solidFill>
                <a:latin typeface="Arial" charset="0"/>
                <a:ea typeface="+mn-ea"/>
                <a:cs typeface="+mn-cs"/>
                <a:hlinkClick r:id="rId3"/>
              </a:rPr>
              <a:t>President Barack Obama's, and much better than </a:t>
            </a:r>
            <a:r>
              <a:rPr lang="en-US" sz="1200" u="sng" kern="1200" dirty="0" smtClean="0">
                <a:solidFill>
                  <a:schemeClr val="tx1"/>
                </a:solidFill>
                <a:latin typeface="Arial" charset="0"/>
                <a:ea typeface="+mn-ea"/>
                <a:cs typeface="+mn-cs"/>
                <a:hlinkClick r:id="rId4"/>
              </a:rPr>
              <a:t>Congress' approval rating. And Americans express </a:t>
            </a:r>
            <a:r>
              <a:rPr lang="en-US" sz="1200" u="sng" kern="1200" dirty="0" smtClean="0">
                <a:solidFill>
                  <a:schemeClr val="tx1"/>
                </a:solidFill>
                <a:latin typeface="Arial" charset="0"/>
                <a:ea typeface="+mn-ea"/>
                <a:cs typeface="+mn-cs"/>
                <a:hlinkClick r:id="rId5"/>
              </a:rPr>
              <a:t>significantly more trust in the judicial branch of the federal government than in the executive or legislative branch.</a:t>
            </a:r>
            <a:endParaRPr lang="en-US" dirty="0"/>
          </a:p>
        </p:txBody>
      </p:sp>
      <p:sp>
        <p:nvSpPr>
          <p:cNvPr id="4" name="Slide Number Placeholder 3"/>
          <p:cNvSpPr>
            <a:spLocks noGrp="1"/>
          </p:cNvSpPr>
          <p:nvPr>
            <p:ph type="sldNum" sz="quarter" idx="10"/>
          </p:nvPr>
        </p:nvSpPr>
        <p:spPr/>
        <p:txBody>
          <a:bodyPr/>
          <a:lstStyle/>
          <a:p>
            <a:pPr>
              <a:defRPr/>
            </a:pPr>
            <a:fld id="{C11A89D9-058E-436D-8CBC-B04FF9F3C452}" type="slidenum">
              <a:rPr lang="en-US" smtClean="0"/>
              <a:pPr>
                <a:defRPr/>
              </a:pPr>
              <a:t>6</a:t>
            </a:fld>
            <a:endParaRPr lang="en-US"/>
          </a:p>
        </p:txBody>
      </p:sp>
    </p:spTree>
    <p:extLst>
      <p:ext uri="{BB962C8B-B14F-4D97-AF65-F5344CB8AC3E}">
        <p14:creationId xmlns:p14="http://schemas.microsoft.com/office/powerpoint/2010/main" val="268546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300">
                <a:solidFill>
                  <a:srgbClr val="000000"/>
                </a:solidFill>
                <a:latin typeface="Gill Sans" charset="0"/>
                <a:ea typeface="ヒラギノ角ゴ ProN W3" charset="-128"/>
                <a:sym typeface="Gill Sans" charset="0"/>
              </a:defRPr>
            </a:lvl1pPr>
            <a:lvl2pPr marL="757066" indent="-291179" eaLnBrk="0" hangingPunct="0">
              <a:defRPr sz="4300">
                <a:solidFill>
                  <a:srgbClr val="000000"/>
                </a:solidFill>
                <a:latin typeface="Gill Sans" charset="0"/>
                <a:ea typeface="ヒラギノ角ゴ ProN W3" charset="-128"/>
                <a:sym typeface="Gill Sans" charset="0"/>
              </a:defRPr>
            </a:lvl2pPr>
            <a:lvl3pPr marL="1164717" indent="-232943" eaLnBrk="0" hangingPunct="0">
              <a:defRPr sz="4300">
                <a:solidFill>
                  <a:srgbClr val="000000"/>
                </a:solidFill>
                <a:latin typeface="Gill Sans" charset="0"/>
                <a:ea typeface="ヒラギノ角ゴ ProN W3" charset="-128"/>
                <a:sym typeface="Gill Sans" charset="0"/>
              </a:defRPr>
            </a:lvl3pPr>
            <a:lvl4pPr marL="1630604" indent="-232943" eaLnBrk="0" hangingPunct="0">
              <a:defRPr sz="4300">
                <a:solidFill>
                  <a:srgbClr val="000000"/>
                </a:solidFill>
                <a:latin typeface="Gill Sans" charset="0"/>
                <a:ea typeface="ヒラギノ角ゴ ProN W3" charset="-128"/>
                <a:sym typeface="Gill Sans" charset="0"/>
              </a:defRPr>
            </a:lvl4pPr>
            <a:lvl5pPr marL="2096491" indent="-232943" eaLnBrk="0" hangingPunct="0">
              <a:defRPr sz="4300">
                <a:solidFill>
                  <a:srgbClr val="000000"/>
                </a:solidFill>
                <a:latin typeface="Gill Sans" charset="0"/>
                <a:ea typeface="ヒラギノ角ゴ ProN W3" charset="-128"/>
                <a:sym typeface="Gill Sans" charset="0"/>
              </a:defRPr>
            </a:lvl5pPr>
            <a:lvl6pPr marL="2562377" indent="-232943" algn="ctr"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3028264" indent="-232943" algn="ctr"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94151" indent="-232943" algn="ctr"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960038" indent="-232943" algn="ctr"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eaLnBrk="1" hangingPunct="1"/>
            <a:fld id="{CE29C303-6EB0-482F-8DCB-7B246AD3929D}" type="slidenum">
              <a:rPr lang="en-US" sz="1200"/>
              <a:pPr eaLnBrk="1" hangingPunct="1"/>
              <a:t>10</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BF215D4-D07B-45C1-8E11-09F48EEF91A8}" type="slidenum">
              <a:rPr lang="en-US" smtClean="0"/>
              <a:pPr/>
              <a:t>15</a:t>
            </a:fld>
            <a:endParaRPr lang="en-US" smtClean="0"/>
          </a:p>
        </p:txBody>
      </p:sp>
      <p:sp>
        <p:nvSpPr>
          <p:cNvPr id="98307" name="Slide Image Placeholder 1"/>
          <p:cNvSpPr>
            <a:spLocks noGrp="1" noRot="1" noChangeAspect="1" noTextEdit="1"/>
          </p:cNvSpPr>
          <p:nvPr>
            <p:ph type="sldImg"/>
          </p:nvPr>
        </p:nvSpPr>
        <p:spPr>
          <a:ln/>
        </p:spPr>
      </p:sp>
      <p:sp>
        <p:nvSpPr>
          <p:cNvPr id="98308" name="Notes Placeholder 2"/>
          <p:cNvSpPr>
            <a:spLocks noGrp="1"/>
          </p:cNvSpPr>
          <p:nvPr>
            <p:ph type="body" idx="1"/>
          </p:nvPr>
        </p:nvSpPr>
        <p:spPr>
          <a:noFill/>
          <a:ln/>
        </p:spPr>
        <p:txBody>
          <a:bodyPr/>
          <a:lstStyle/>
          <a:p>
            <a:pPr eaLnBrk="1" hangingPunct="1"/>
            <a:endParaRPr lang="en-US" smtClean="0"/>
          </a:p>
        </p:txBody>
      </p:sp>
      <p:sp>
        <p:nvSpPr>
          <p:cNvPr id="57348"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fontAlgn="auto">
              <a:spcBef>
                <a:spcPts val="0"/>
              </a:spcBef>
              <a:spcAft>
                <a:spcPts val="0"/>
              </a:spcAft>
              <a:defRPr/>
            </a:pPr>
            <a:fld id="{5DC5474A-3B91-444F-ACCB-C2930E72B868}" type="slidenum">
              <a:rPr lang="en-US" sz="1200">
                <a:latin typeface="+mn-lt"/>
              </a:rPr>
              <a:pPr algn="r" fontAlgn="auto">
                <a:spcBef>
                  <a:spcPts val="0"/>
                </a:spcBef>
                <a:spcAft>
                  <a:spcPts val="0"/>
                </a:spcAft>
                <a:defRPr/>
              </a:pPr>
              <a:t>15</a:t>
            </a:fld>
            <a:endParaRPr lang="en-US" sz="12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300">
                <a:solidFill>
                  <a:srgbClr val="000000"/>
                </a:solidFill>
                <a:latin typeface="Gill Sans" charset="0"/>
                <a:ea typeface="ヒラギノ角ゴ ProN W3" charset="-128"/>
                <a:sym typeface="Gill Sans" charset="0"/>
              </a:defRPr>
            </a:lvl1pPr>
            <a:lvl2pPr marL="757066" indent="-291179" eaLnBrk="0" hangingPunct="0">
              <a:defRPr sz="4300">
                <a:solidFill>
                  <a:srgbClr val="000000"/>
                </a:solidFill>
                <a:latin typeface="Gill Sans" charset="0"/>
                <a:ea typeface="ヒラギノ角ゴ ProN W3" charset="-128"/>
                <a:sym typeface="Gill Sans" charset="0"/>
              </a:defRPr>
            </a:lvl2pPr>
            <a:lvl3pPr marL="1164717" indent="-232943" eaLnBrk="0" hangingPunct="0">
              <a:defRPr sz="4300">
                <a:solidFill>
                  <a:srgbClr val="000000"/>
                </a:solidFill>
                <a:latin typeface="Gill Sans" charset="0"/>
                <a:ea typeface="ヒラギノ角ゴ ProN W3" charset="-128"/>
                <a:sym typeface="Gill Sans" charset="0"/>
              </a:defRPr>
            </a:lvl3pPr>
            <a:lvl4pPr marL="1630604" indent="-232943" eaLnBrk="0" hangingPunct="0">
              <a:defRPr sz="4300">
                <a:solidFill>
                  <a:srgbClr val="000000"/>
                </a:solidFill>
                <a:latin typeface="Gill Sans" charset="0"/>
                <a:ea typeface="ヒラギノ角ゴ ProN W3" charset="-128"/>
                <a:sym typeface="Gill Sans" charset="0"/>
              </a:defRPr>
            </a:lvl4pPr>
            <a:lvl5pPr marL="2096491" indent="-232943" eaLnBrk="0" hangingPunct="0">
              <a:defRPr sz="4300">
                <a:solidFill>
                  <a:srgbClr val="000000"/>
                </a:solidFill>
                <a:latin typeface="Gill Sans" charset="0"/>
                <a:ea typeface="ヒラギノ角ゴ ProN W3" charset="-128"/>
                <a:sym typeface="Gill Sans" charset="0"/>
              </a:defRPr>
            </a:lvl5pPr>
            <a:lvl6pPr marL="2562377" indent="-232943" algn="ctr"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3028264" indent="-232943" algn="ctr"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94151" indent="-232943" algn="ctr"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960038" indent="-232943" algn="ctr"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eaLnBrk="1" hangingPunct="1"/>
            <a:fld id="{36B8D9A2-C22B-441E-B4E1-12017FD116A2}" type="slidenum">
              <a:rPr lang="en-US" sz="1200"/>
              <a:pPr eaLnBrk="1" hangingPunct="1"/>
              <a:t>17</a:t>
            </a:fld>
            <a:endParaRPr lang="en-US" sz="1200"/>
          </a:p>
        </p:txBody>
      </p:sp>
      <p:sp>
        <p:nvSpPr>
          <p:cNvPr id="56322" name="Rectangle 7"/>
          <p:cNvSpPr txBox="1">
            <a:spLocks noGrp="1" noChangeArrowheads="1"/>
          </p:cNvSpPr>
          <p:nvPr/>
        </p:nvSpPr>
        <p:spPr bwMode="auto">
          <a:xfrm>
            <a:off x="3970938" y="8829967"/>
            <a:ext cx="3037840" cy="464820"/>
          </a:xfrm>
          <a:prstGeom prst="rect">
            <a:avLst/>
          </a:prstGeom>
          <a:noFill/>
          <a:ln>
            <a:miter lim="800000"/>
            <a:headEnd/>
            <a:tailEnd/>
          </a:ln>
        </p:spPr>
        <p:txBody>
          <a:bodyPr lIns="94947" tIns="47474" rIns="94947" bIns="47474" anchor="b"/>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r" eaLnBrk="1" hangingPunct="1"/>
            <a:fld id="{ECB70B7E-2566-4F39-80DE-F16403D2A7F2}" type="slidenum">
              <a:rPr lang="en-US" sz="1200">
                <a:latin typeface="Calibri" pitchFamily="34" charset="0"/>
              </a:rPr>
              <a:pPr algn="r" eaLnBrk="1" hangingPunct="1"/>
              <a:t>17</a:t>
            </a:fld>
            <a:endParaRPr lang="en-US" sz="1200">
              <a:latin typeface="Calibri"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686435" y="4419018"/>
            <a:ext cx="5606697"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000"/>
              <a:t>      There is an interesting twist to what such surveys and analyses reveal. Unlike the general public, lawyers and presumably judges give more weight to outcomes than to process. As shown above in an analysis of the 2005 California survey. Lawyers are more attentive to who wins or loses than to procedural fairness criteria. Procedural fairness thus offers court insiders a new perspective or lens to use, one that looks at the courts through the eyes of the public. </a:t>
            </a:r>
          </a:p>
          <a:p>
            <a:pPr eaLnBrk="1" hangingPunct="1">
              <a:spcBef>
                <a:spcPct val="0"/>
              </a:spcBef>
            </a:pPr>
            <a:r>
              <a:rPr lang="en-US" sz="1000"/>
              <a:t>      Second, when perceptions of procedural fairness are considered, that race and other demographic characteristics fail to be significant factors in whether confidence is low or high. People, at least in the United States, share common basis for deciding on what is fair. If African Americans are less confident in the courts, it is because they see less procedural fairness.  </a:t>
            </a:r>
          </a:p>
          <a:p>
            <a:pPr eaLnBrk="1" hangingPunct="1">
              <a:spcBef>
                <a:spcPct val="0"/>
              </a:spcBef>
            </a:pPr>
            <a:r>
              <a:rPr lang="en-US" sz="1000"/>
              <a:t>      Third, this provides insight into what we can do to raise public confidence.  The most productive avenues are changes in the courthouse.  There are extensions to the public generally, but the lack of attention to the courts combined with media influences will make that a challenge in my country.  The basic message is that when people are in the courthouse, do as much as possible to promote fairness in procedures, as defined by the public. [small claims example]</a:t>
            </a:r>
          </a:p>
          <a:p>
            <a:pPr eaLnBrk="1" hangingPunct="1">
              <a:spcBef>
                <a:spcPct val="0"/>
              </a:spcBef>
            </a:pPr>
            <a:r>
              <a:rPr lang="en-US" sz="1000"/>
              <a:t>      People who come to court are looking for evidence on how they are regarded. We know in large measure what is conducive to the perception that procedures are fair.  </a:t>
            </a:r>
          </a:p>
          <a:p>
            <a:pPr eaLnBrk="1" hangingPunct="1">
              <a:spcBef>
                <a:spcPct val="0"/>
              </a:spcBef>
            </a:pPr>
            <a:r>
              <a:rPr lang="en-US" sz="1000"/>
              <a:t>       Later this month, the California courts will start on a three-year procedural fairness initiative.  Its objective is to increase procedural fairness in all types of cases.  This includes developing a </a:t>
            </a:r>
            <a:r>
              <a:rPr lang="en-US" sz="1000" i="1"/>
              <a:t>Manual on Procedural Fairness.</a:t>
            </a:r>
            <a:endParaRPr lang="en-US"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45FAD91-6132-45FF-992C-EC9E02C5AA34}" type="slidenum">
              <a:rPr lang="en-US" smtClean="0"/>
              <a:pPr/>
              <a:t>18</a:t>
            </a:fld>
            <a:endParaRPr lang="en-US" smtClean="0"/>
          </a:p>
        </p:txBody>
      </p:sp>
      <p:sp>
        <p:nvSpPr>
          <p:cNvPr id="100355" name="Slide Image Placeholder 1"/>
          <p:cNvSpPr>
            <a:spLocks noGrp="1" noRot="1" noChangeAspect="1" noTextEdit="1"/>
          </p:cNvSpPr>
          <p:nvPr>
            <p:ph type="sldImg"/>
          </p:nvPr>
        </p:nvSpPr>
        <p:spPr>
          <a:xfrm>
            <a:off x="1181100" y="696913"/>
            <a:ext cx="4648200" cy="3486150"/>
          </a:xfrm>
          <a:ln/>
        </p:spPr>
      </p:sp>
      <p:sp>
        <p:nvSpPr>
          <p:cNvPr id="100356" name="Notes Placeholder 2"/>
          <p:cNvSpPr>
            <a:spLocks noGrp="1"/>
          </p:cNvSpPr>
          <p:nvPr>
            <p:ph type="body" idx="1"/>
          </p:nvPr>
        </p:nvSpPr>
        <p:spPr>
          <a:noFill/>
          <a:ln/>
        </p:spPr>
        <p:txBody>
          <a:bodyPr/>
          <a:lstStyle/>
          <a:p>
            <a:pPr eaLnBrk="1" hangingPunct="1"/>
            <a:endParaRPr lang="en-US" smtClean="0"/>
          </a:p>
        </p:txBody>
      </p:sp>
      <p:sp>
        <p:nvSpPr>
          <p:cNvPr id="4" name="Slide Number Placeholder 3"/>
          <p:cNvSpPr txBox="1">
            <a:spLocks noGrp="1"/>
          </p:cNvSpPr>
          <p:nvPr/>
        </p:nvSpPr>
        <p:spPr>
          <a:xfrm>
            <a:off x="3970938" y="8829967"/>
            <a:ext cx="3037840" cy="464820"/>
          </a:xfrm>
          <a:prstGeom prst="rect">
            <a:avLst/>
          </a:prstGeom>
          <a:noFill/>
        </p:spPr>
        <p:txBody>
          <a:bodyPr lIns="93172" tIns="46587" rIns="93172" bIns="46587" anchor="b"/>
          <a:lstStyle/>
          <a:p>
            <a:pPr algn="r" fontAlgn="auto">
              <a:spcBef>
                <a:spcPts val="0"/>
              </a:spcBef>
              <a:spcAft>
                <a:spcPts val="0"/>
              </a:spcAft>
              <a:defRPr/>
            </a:pPr>
            <a:fld id="{6527E8EB-DCDD-48B8-84C7-0667F3059A0A}" type="slidenum">
              <a:rPr lang="en-US" sz="1200">
                <a:latin typeface="+mn-lt"/>
              </a:rPr>
              <a:pPr algn="r" fontAlgn="auto">
                <a:spcBef>
                  <a:spcPts val="0"/>
                </a:spcBef>
                <a:spcAft>
                  <a:spcPts val="0"/>
                </a:spcAft>
                <a:defRPr/>
              </a:pPr>
              <a:t>18</a:t>
            </a:fld>
            <a:endParaRPr lang="en-US" sz="1200"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93DF0F0-B927-4A87-905A-F837E8DB9CAE}" type="slidenum">
              <a:rPr lang="en-US" smtClean="0"/>
              <a:pPr/>
              <a:t>19</a:t>
            </a:fld>
            <a:endParaRPr lang="en-US" smtClean="0"/>
          </a:p>
        </p:txBody>
      </p:sp>
      <p:sp>
        <p:nvSpPr>
          <p:cNvPr id="104451" name="Slide Image Placeholder 1"/>
          <p:cNvSpPr>
            <a:spLocks noGrp="1" noRot="1" noChangeAspect="1" noTextEdit="1"/>
          </p:cNvSpPr>
          <p:nvPr>
            <p:ph type="sldImg"/>
          </p:nvPr>
        </p:nvSpPr>
        <p:spPr>
          <a:ln/>
        </p:spPr>
      </p:sp>
      <p:sp>
        <p:nvSpPr>
          <p:cNvPr id="104452"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fontAlgn="auto">
              <a:spcBef>
                <a:spcPts val="0"/>
              </a:spcBef>
              <a:spcAft>
                <a:spcPts val="0"/>
              </a:spcAft>
              <a:defRPr/>
            </a:pPr>
            <a:fld id="{9BB0BCF9-E5FC-4E92-8504-1ADE7E09E68A}" type="slidenum">
              <a:rPr lang="en-US" sz="1200">
                <a:latin typeface="+mn-lt"/>
              </a:rPr>
              <a:pPr algn="r" fontAlgn="auto">
                <a:spcBef>
                  <a:spcPts val="0"/>
                </a:spcBef>
                <a:spcAft>
                  <a:spcPts val="0"/>
                </a:spcAft>
                <a:defRPr/>
              </a:pPr>
              <a:t>19</a:t>
            </a:fld>
            <a:endParaRPr lang="en-U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861198F-885A-4850-AD7C-B60C5E069051}" type="slidenum">
              <a:rPr lang="en-US" smtClean="0"/>
              <a:pPr>
                <a:defRPr/>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C777B6-7861-411C-A7C3-2755BCB6E4B5}"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8FAAF7D-665F-4011-9173-047B7D65B044}"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Chart +  Ques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hart Placeholder 4"/>
          <p:cNvSpPr>
            <a:spLocks noGrp="1"/>
          </p:cNvSpPr>
          <p:nvPr>
            <p:ph type="chart" sz="quarter" idx="11"/>
          </p:nvPr>
        </p:nvSpPr>
        <p:spPr>
          <a:xfrm>
            <a:off x="76200" y="1371600"/>
            <a:ext cx="8991600" cy="4953000"/>
          </a:xfrm>
          <a:prstGeom prst="rect">
            <a:avLst/>
          </a:prstGeom>
        </p:spPr>
        <p:txBody>
          <a:bodyPr/>
          <a:lstStyle>
            <a:lvl1pPr marL="0" indent="0">
              <a:buNone/>
              <a:defRPr sz="1600"/>
            </a:lvl1pPr>
          </a:lstStyle>
          <a:p>
            <a:pPr lvl="0"/>
            <a:endParaRPr lang="en-US" noProof="0" dirty="0"/>
          </a:p>
        </p:txBody>
      </p:sp>
      <p:sp>
        <p:nvSpPr>
          <p:cNvPr id="6" name="Text Placeholder 5"/>
          <p:cNvSpPr>
            <a:spLocks noGrp="1"/>
          </p:cNvSpPr>
          <p:nvPr>
            <p:ph type="body" sz="quarter" idx="12"/>
          </p:nvPr>
        </p:nvSpPr>
        <p:spPr>
          <a:xfrm>
            <a:off x="76200" y="990600"/>
            <a:ext cx="8991600" cy="304800"/>
          </a:xfrm>
          <a:prstGeom prst="rect">
            <a:avLst/>
          </a:prstGeom>
        </p:spPr>
        <p:txBody>
          <a:bodyPr lIns="91440" rIns="91440" anchor="t" anchorCtr="0"/>
          <a:lstStyle>
            <a:lvl1pPr marL="0" indent="0">
              <a:buNone/>
              <a:defRPr sz="1600" b="1"/>
            </a:lvl1pPr>
          </a:lstStyle>
          <a:p>
            <a:pPr lvl="0"/>
            <a:endParaRPr lang="en-US" dirty="0" smtClean="0"/>
          </a:p>
        </p:txBody>
      </p:sp>
      <p:sp>
        <p:nvSpPr>
          <p:cNvPr id="7" name="Slide Number Placeholder 2"/>
          <p:cNvSpPr>
            <a:spLocks noGrp="1"/>
          </p:cNvSpPr>
          <p:nvPr>
            <p:ph type="sldNum" sz="quarter" idx="13"/>
          </p:nvPr>
        </p:nvSpPr>
        <p:spPr/>
        <p:txBody>
          <a:bodyPr/>
          <a:lstStyle>
            <a:lvl1pPr>
              <a:defRPr/>
            </a:lvl1pPr>
          </a:lstStyle>
          <a:p>
            <a:pPr>
              <a:defRPr/>
            </a:pPr>
            <a:fld id="{8F4548D7-DD86-4772-8DB7-3AD0FFF39C13}" type="slidenum">
              <a:rPr lang="en-US"/>
              <a:pPr>
                <a:defRPr/>
              </a:pPr>
              <a:t>‹#›</a:t>
            </a:fld>
            <a:endParaRPr lang="en-US" dirty="0"/>
          </a:p>
        </p:txBody>
      </p:sp>
    </p:spTree>
    <p:extLst>
      <p:ext uri="{BB962C8B-B14F-4D97-AF65-F5344CB8AC3E}">
        <p14:creationId xmlns:p14="http://schemas.microsoft.com/office/powerpoint/2010/main" val="42879037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7ACFDB-0E77-4F3E-8004-D58B1BEC7BFF}"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96B03C9-615F-4142-AFDC-378B10A2E3F2}" type="slidenum">
              <a:rPr lang="en-US" smtClean="0"/>
              <a:pPr>
                <a:defRPr/>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B3663C-B601-4B99-8571-0C0A958AAFEE}"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229A6A8-858E-4644-9043-B1A15B945FED}" type="slidenum">
              <a:rPr lang="en-US" smtClean="0"/>
              <a:pPr>
                <a:defRPr/>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4F965D1-87B8-485C-A25E-EF81AECDBF3B}"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2DBC024-480C-4282-BEAC-72F80161004C}"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509971-40F3-46AD-8E3C-0BFC2BC1158A}" type="slidenum">
              <a:rPr lang="en-US" smtClean="0"/>
              <a:pPr>
                <a:defRPr/>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C202441-17F1-4487-B279-744020D20F3F}" type="slidenum">
              <a:rPr lang="en-US" smtClean="0"/>
              <a:pPr>
                <a:defRPr/>
              </a:pPr>
              <a:t>‹#›</a:t>
            </a:fld>
            <a:endParaRPr lang="en-US"/>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7438C1B9-75F7-4A7A-A61F-FCE941DE4320}" type="slidenum">
              <a:rPr lang="en-US" smtClean="0"/>
              <a:pPr>
                <a:defRPr/>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Lst>
  <p:transition>
    <p:random/>
  </p:transition>
  <p:timing>
    <p:tnLst>
      <p:par>
        <p:cTn id="1" dur="indefinite" restart="never" nodeType="tmRoot"/>
      </p:par>
    </p:tnLst>
  </p:timing>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vimeopro.com/ncsc/pfs/video/9246615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IGQmdoK_ZfY"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goo.gl/BEwse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D7EEF2CA-CC35-4A80-AFD7-A67BE70D04EA}" type="slidenum">
              <a:rPr lang="en-US" smtClean="0"/>
              <a:pPr/>
              <a:t>1</a:t>
            </a:fld>
            <a:endParaRPr lang="en-US" smtClean="0"/>
          </a:p>
        </p:txBody>
      </p:sp>
      <p:sp>
        <p:nvSpPr>
          <p:cNvPr id="3074" name="Title 1"/>
          <p:cNvSpPr>
            <a:spLocks noGrp="1"/>
          </p:cNvSpPr>
          <p:nvPr>
            <p:ph type="ctrTitle" idx="4294967295"/>
          </p:nvPr>
        </p:nvSpPr>
        <p:spPr>
          <a:xfrm>
            <a:off x="914400" y="1219200"/>
            <a:ext cx="8077200" cy="1371600"/>
          </a:xfrm>
        </p:spPr>
        <p:txBody>
          <a:bodyPr anchor="b">
            <a:noAutofit/>
          </a:bodyPr>
          <a:lstStyle/>
          <a:p>
            <a:pPr eaLnBrk="1" hangingPunct="1">
              <a:defRPr/>
            </a:pPr>
            <a:r>
              <a:rPr lang="en-US" sz="4400" dirty="0" smtClean="0"/>
              <a:t>Procedural Fairness and</a:t>
            </a:r>
            <a:br>
              <a:rPr lang="en-US" sz="4400" dirty="0" smtClean="0"/>
            </a:br>
            <a:r>
              <a:rPr lang="en-US" sz="4400" dirty="0" smtClean="0"/>
              <a:t>Judicial Decision Making</a:t>
            </a:r>
            <a:endParaRPr lang="en-US" sz="4400" dirty="0"/>
          </a:p>
        </p:txBody>
      </p:sp>
      <p:sp>
        <p:nvSpPr>
          <p:cNvPr id="3075" name="Subtitle 2"/>
          <p:cNvSpPr>
            <a:spLocks noGrp="1"/>
          </p:cNvSpPr>
          <p:nvPr>
            <p:ph type="subTitle" idx="4294967295"/>
          </p:nvPr>
        </p:nvSpPr>
        <p:spPr>
          <a:xfrm>
            <a:off x="2209800" y="4572000"/>
            <a:ext cx="6934200" cy="1905000"/>
          </a:xfrm>
        </p:spPr>
        <p:txBody>
          <a:bodyPr>
            <a:normAutofit/>
          </a:bodyPr>
          <a:lstStyle/>
          <a:p>
            <a:pPr marL="0" indent="0" eaLnBrk="1" hangingPunct="1">
              <a:buFont typeface="Wingdings" pitchFamily="2" charset="2"/>
              <a:buNone/>
              <a:defRPr/>
            </a:pPr>
            <a:r>
              <a:rPr lang="en-US" sz="2400" dirty="0" smtClean="0"/>
              <a:t>Kevin S. Burke</a:t>
            </a:r>
          </a:p>
          <a:p>
            <a:pPr marL="0" indent="0" eaLnBrk="1" hangingPunct="1">
              <a:buFont typeface="Wingdings" pitchFamily="2" charset="2"/>
              <a:buNone/>
              <a:defRPr/>
            </a:pPr>
            <a:r>
              <a:rPr lang="en-US" dirty="0" smtClean="0"/>
              <a:t>Tennessee General Sessions Judges Conference</a:t>
            </a:r>
            <a:endParaRPr lang="en-US" sz="2400" dirty="0" smtClean="0"/>
          </a:p>
          <a:p>
            <a:pPr marL="0" indent="0" eaLnBrk="1" hangingPunct="1">
              <a:buFont typeface="Wingdings" pitchFamily="2" charset="2"/>
              <a:buNone/>
              <a:defRPr/>
            </a:pPr>
            <a:r>
              <a:rPr lang="en-US" sz="2400" dirty="0" smtClean="0"/>
              <a:t>Nashville, Tennessee</a:t>
            </a:r>
          </a:p>
          <a:p>
            <a:pPr marL="0" indent="0" eaLnBrk="1" hangingPunct="1">
              <a:buFont typeface="Wingdings" pitchFamily="2" charset="2"/>
              <a:buNone/>
              <a:defRPr/>
            </a:pPr>
            <a:r>
              <a:rPr lang="en-US" sz="2400" dirty="0" smtClean="0"/>
              <a:t>February 24, 2015</a:t>
            </a:r>
            <a:endParaRPr lang="en-US" sz="2400" dirty="0"/>
          </a:p>
          <a:p>
            <a:pPr marL="0" indent="0" eaLnBrk="1" hangingPunct="1">
              <a:buFont typeface="Wingdings" pitchFamily="2" charset="2"/>
              <a:buNone/>
              <a:defRPr/>
            </a:pPr>
            <a:endParaRPr lang="en-US" sz="3400" dirty="0"/>
          </a:p>
          <a:p>
            <a:pPr marL="0" indent="0" eaLnBrk="1" hangingPunct="1">
              <a:buFont typeface="Wingdings" pitchFamily="2" charset="2"/>
              <a:buNone/>
              <a:defRPr/>
            </a:pPr>
            <a:endParaRPr lang="en-US" sz="3400"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0" y="4876800"/>
            <a:ext cx="6781800" cy="1295400"/>
          </a:xfrm>
        </p:spPr>
        <p:txBody>
          <a:bodyPr lIns="64291" tIns="32146" rIns="64291" bIns="32146">
            <a:normAutofit/>
          </a:bodyPr>
          <a:lstStyle/>
          <a:p>
            <a:pPr>
              <a:defRPr/>
            </a:pPr>
            <a:r>
              <a:rPr lang="en-US" sz="3600" dirty="0" smtClean="0">
                <a:solidFill>
                  <a:schemeClr val="tx1"/>
                </a:solidFill>
                <a:ea typeface="+mj-ea"/>
                <a:cs typeface="+mj-cs"/>
              </a:rPr>
              <a:t>Judges vs. the Public:</a:t>
            </a:r>
            <a:br>
              <a:rPr lang="en-US" sz="3600" dirty="0" smtClean="0">
                <a:solidFill>
                  <a:schemeClr val="tx1"/>
                </a:solidFill>
                <a:ea typeface="+mj-ea"/>
                <a:cs typeface="+mj-cs"/>
              </a:rPr>
            </a:br>
            <a:r>
              <a:rPr lang="en-US" sz="3600" dirty="0" smtClean="0">
                <a:solidFill>
                  <a:schemeClr val="tx1"/>
                </a:solidFill>
                <a:ea typeface="+mj-ea"/>
                <a:cs typeface="+mj-cs"/>
              </a:rPr>
              <a:t>Rating the State Courts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1035123"/>
              </p:ext>
            </p:extLst>
          </p:nvPr>
        </p:nvGraphicFramePr>
        <p:xfrm>
          <a:off x="838200" y="457200"/>
          <a:ext cx="72390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04509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Lawyers vs. the Public </a:t>
            </a:r>
            <a:endParaRPr lang="en-US" dirty="0"/>
          </a:p>
        </p:txBody>
      </p:sp>
      <p:sp>
        <p:nvSpPr>
          <p:cNvPr id="5" name="Content Placeholder 4"/>
          <p:cNvSpPr>
            <a:spLocks noGrp="1"/>
          </p:cNvSpPr>
          <p:nvPr>
            <p:ph sz="half" idx="1"/>
          </p:nvPr>
        </p:nvSpPr>
        <p:spPr>
          <a:xfrm>
            <a:off x="762000" y="381000"/>
            <a:ext cx="3657600" cy="4953000"/>
          </a:xfrm>
        </p:spPr>
        <p:txBody>
          <a:bodyPr>
            <a:normAutofit fontScale="85000" lnSpcReduction="20000"/>
          </a:bodyPr>
          <a:lstStyle/>
          <a:p>
            <a:r>
              <a:rPr lang="en-US" dirty="0" smtClean="0"/>
              <a:t>Record six Colorado judges recommended not to be retained or resigned during evaluation process.</a:t>
            </a:r>
          </a:p>
          <a:p>
            <a:r>
              <a:rPr lang="en-US" dirty="0" smtClean="0"/>
              <a:t>Commission recommended against Judge Ben McClelland: “Commentators described him as ‘arrogant, defensive, impatient, and lacking appropriate judicial demeanor.” The Commission credited him for hard work and efficiency.</a:t>
            </a:r>
            <a:endParaRPr lang="en-US" dirty="0"/>
          </a:p>
        </p:txBody>
      </p:sp>
      <p:sp>
        <p:nvSpPr>
          <p:cNvPr id="6" name="Content Placeholder 5"/>
          <p:cNvSpPr>
            <a:spLocks noGrp="1"/>
          </p:cNvSpPr>
          <p:nvPr>
            <p:ph sz="half" idx="2"/>
          </p:nvPr>
        </p:nvSpPr>
        <p:spPr/>
        <p:txBody>
          <a:bodyPr>
            <a:normAutofit fontScale="85000" lnSpcReduction="20000"/>
          </a:bodyPr>
          <a:lstStyle/>
          <a:p>
            <a:r>
              <a:rPr lang="en-US" dirty="0" smtClean="0"/>
              <a:t>Judge McClelland responded: “The </a:t>
            </a:r>
            <a:r>
              <a:rPr lang="en-US" dirty="0"/>
              <a:t>a</a:t>
            </a:r>
            <a:r>
              <a:rPr lang="en-US" dirty="0" smtClean="0"/>
              <a:t>ppeals </a:t>
            </a:r>
            <a:r>
              <a:rPr lang="en-US" dirty="0"/>
              <a:t>c</a:t>
            </a:r>
            <a:r>
              <a:rPr lang="en-US" dirty="0" smtClean="0"/>
              <a:t>ourts have upheld all of my trial court rulings. I’m strict in the application of law.”</a:t>
            </a:r>
          </a:p>
          <a:p>
            <a:pPr lvl="2"/>
            <a:r>
              <a:rPr lang="en-US" dirty="0" smtClean="0"/>
              <a:t>Source: </a:t>
            </a:r>
            <a:r>
              <a:rPr lang="en-US" i="1" dirty="0" smtClean="0"/>
              <a:t>Denver Post</a:t>
            </a:r>
            <a:r>
              <a:rPr lang="en-US" dirty="0" smtClean="0"/>
              <a:t>, Sept. 26, 2014.</a:t>
            </a:r>
            <a:endParaRPr lang="en-US" dirty="0"/>
          </a:p>
        </p:txBody>
      </p:sp>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11</a:t>
            </a:fld>
            <a:endParaRPr lang="en-US"/>
          </a:p>
        </p:txBody>
      </p:sp>
    </p:spTree>
    <p:extLst>
      <p:ext uri="{BB962C8B-B14F-4D97-AF65-F5344CB8AC3E}">
        <p14:creationId xmlns:p14="http://schemas.microsoft.com/office/powerpoint/2010/main" val="567845211"/>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219200"/>
            <a:ext cx="7498080" cy="2438400"/>
          </a:xfrm>
        </p:spPr>
        <p:txBody>
          <a:bodyPr>
            <a:normAutofit/>
          </a:bodyPr>
          <a:lstStyle/>
          <a:p>
            <a:pPr algn="ctr"/>
            <a:r>
              <a:rPr lang="en-US" sz="3600" dirty="0" smtClean="0"/>
              <a:t>There is a lack of trust in our public institutions that, although not focused specifically on courts, </a:t>
            </a:r>
            <a:br>
              <a:rPr lang="en-US" sz="3600" dirty="0" smtClean="0"/>
            </a:br>
            <a:r>
              <a:rPr lang="en-US" sz="3600" dirty="0" smtClean="0"/>
              <a:t>is troublesome.</a:t>
            </a:r>
            <a:endParaRPr lang="en-US" sz="3600" dirty="0"/>
          </a:p>
        </p:txBody>
      </p:sp>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12</a:t>
            </a:fld>
            <a:endParaRPr lang="en-US"/>
          </a:p>
        </p:txBody>
      </p:sp>
    </p:spTree>
    <p:extLst>
      <p:ext uri="{BB962C8B-B14F-4D97-AF65-F5344CB8AC3E}">
        <p14:creationId xmlns:p14="http://schemas.microsoft.com/office/powerpoint/2010/main" val="3924358563"/>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6781800" cy="990600"/>
          </a:xfrm>
        </p:spPr>
        <p:txBody>
          <a:bodyPr>
            <a:normAutofit fontScale="90000"/>
          </a:bodyPr>
          <a:lstStyle/>
          <a:p>
            <a:r>
              <a:rPr lang="en-US" sz="2400" dirty="0" smtClean="0"/>
              <a:t>Please tell me how you would rate the honesty and ethical standards of people in these different fields—very high, high, average, low, or very low?      </a:t>
            </a:r>
            <a:r>
              <a:rPr lang="en-US" sz="2000" dirty="0" smtClean="0">
                <a:latin typeface="+mn-lt"/>
              </a:rPr>
              <a:t>Gallup, Dec. 2013 </a:t>
            </a:r>
            <a:endParaRPr lang="en-US" sz="20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4071503"/>
              </p:ext>
            </p:extLst>
          </p:nvPr>
        </p:nvGraphicFramePr>
        <p:xfrm>
          <a:off x="228600" y="304800"/>
          <a:ext cx="86868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13</a:t>
            </a:fld>
            <a:endParaRPr lang="en-US"/>
          </a:p>
        </p:txBody>
      </p:sp>
    </p:spTree>
    <p:extLst>
      <p:ext uri="{BB962C8B-B14F-4D97-AF65-F5344CB8AC3E}">
        <p14:creationId xmlns:p14="http://schemas.microsoft.com/office/powerpoint/2010/main" val="3245427949"/>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219200"/>
            <a:ext cx="7498080" cy="2438400"/>
          </a:xfrm>
        </p:spPr>
        <p:txBody>
          <a:bodyPr>
            <a:normAutofit/>
          </a:bodyPr>
          <a:lstStyle/>
          <a:p>
            <a:pPr algn="ctr"/>
            <a:r>
              <a:rPr lang="en-US" sz="3600" dirty="0" smtClean="0"/>
              <a:t>Our legitimacy is not assumed by many who come before us.</a:t>
            </a:r>
            <a:br>
              <a:rPr lang="en-US" sz="3600" dirty="0" smtClean="0"/>
            </a:br>
            <a:r>
              <a:rPr lang="en-US" sz="3600" dirty="0" smtClean="0"/>
              <a:t>Trust must be earned in each encounter.</a:t>
            </a:r>
            <a:endParaRPr lang="en-US" sz="3600" dirty="0"/>
          </a:p>
        </p:txBody>
      </p:sp>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14</a:t>
            </a:fld>
            <a:endParaRPr lang="en-US"/>
          </a:p>
        </p:txBody>
      </p:sp>
    </p:spTree>
    <p:extLst>
      <p:ext uri="{BB962C8B-B14F-4D97-AF65-F5344CB8AC3E}">
        <p14:creationId xmlns:p14="http://schemas.microsoft.com/office/powerpoint/2010/main" val="3133635908"/>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txBox="1">
            <a:spLocks noGrp="1"/>
          </p:cNvSpPr>
          <p:nvPr/>
        </p:nvSpPr>
        <p:spPr bwMode="auto">
          <a:xfrm>
            <a:off x="609600" y="6245225"/>
            <a:ext cx="1981200" cy="476250"/>
          </a:xfrm>
          <a:prstGeom prst="rect">
            <a:avLst/>
          </a:prstGeom>
          <a:noFill/>
          <a:ln>
            <a:miter lim="800000"/>
            <a:headEnd/>
            <a:tailEnd/>
          </a:ln>
        </p:spPr>
        <p:txBody>
          <a:bodyPr/>
          <a:lstStyle/>
          <a:p>
            <a:pPr fontAlgn="auto">
              <a:spcBef>
                <a:spcPts val="0"/>
              </a:spcBef>
              <a:spcAft>
                <a:spcPts val="0"/>
              </a:spcAft>
              <a:defRPr/>
            </a:pPr>
            <a:fld id="{C002AFB3-848B-4704-987E-23A0CFC669C0}" type="datetime1">
              <a:rPr lang="en-US" sz="1200">
                <a:latin typeface="+mn-lt"/>
              </a:rPr>
              <a:pPr fontAlgn="auto">
                <a:spcBef>
                  <a:spcPts val="0"/>
                </a:spcBef>
                <a:spcAft>
                  <a:spcPts val="0"/>
                </a:spcAft>
                <a:defRPr/>
              </a:pPr>
              <a:t>1/30/2015</a:t>
            </a:fld>
            <a:endParaRPr lang="en-US" sz="1200">
              <a:latin typeface="+mn-lt"/>
            </a:endParaRPr>
          </a:p>
        </p:txBody>
      </p:sp>
      <p:sp>
        <p:nvSpPr>
          <p:cNvPr id="22531" name="Slide Number Placeholder 5"/>
          <p:cNvSpPr txBox="1">
            <a:spLocks noGrp="1"/>
          </p:cNvSpPr>
          <p:nvPr/>
        </p:nvSpPr>
        <p:spPr bwMode="auto">
          <a:xfrm>
            <a:off x="6553200" y="6245225"/>
            <a:ext cx="1981200" cy="476250"/>
          </a:xfrm>
          <a:prstGeom prst="rect">
            <a:avLst/>
          </a:prstGeom>
          <a:noFill/>
          <a:ln>
            <a:miter lim="800000"/>
            <a:headEnd/>
            <a:tailEnd/>
          </a:ln>
        </p:spPr>
        <p:txBody>
          <a:bodyPr/>
          <a:lstStyle/>
          <a:p>
            <a:pPr algn="r" fontAlgn="auto">
              <a:spcBef>
                <a:spcPts val="0"/>
              </a:spcBef>
              <a:spcAft>
                <a:spcPts val="0"/>
              </a:spcAft>
              <a:defRPr/>
            </a:pPr>
            <a:endParaRPr lang="en-US" sz="1200" dirty="0">
              <a:latin typeface="+mn-lt"/>
            </a:endParaRPr>
          </a:p>
        </p:txBody>
      </p:sp>
      <p:sp>
        <p:nvSpPr>
          <p:cNvPr id="2" name="Slide Number Placeholder 7"/>
          <p:cNvSpPr>
            <a:spLocks noGrp="1"/>
          </p:cNvSpPr>
          <p:nvPr>
            <p:ph type="sldNum" sz="quarter" idx="12"/>
          </p:nvPr>
        </p:nvSpPr>
        <p:spPr/>
        <p:txBody>
          <a:bodyPr/>
          <a:lstStyle/>
          <a:p>
            <a:pPr>
              <a:defRPr/>
            </a:pPr>
            <a:fld id="{FA493927-08BD-44CA-9F7B-75AEA749E5E5}" type="slidenum">
              <a:rPr lang="en-US"/>
              <a:pPr>
                <a:defRPr/>
              </a:pPr>
              <a:t>15</a:t>
            </a:fld>
            <a:endParaRPr lang="en-US"/>
          </a:p>
        </p:txBody>
      </p:sp>
      <p:sp>
        <p:nvSpPr>
          <p:cNvPr id="60420" name="Rectangle 2"/>
          <p:cNvSpPr>
            <a:spLocks noGrp="1" noChangeArrowheads="1"/>
          </p:cNvSpPr>
          <p:nvPr>
            <p:ph type="title" idx="4294967295"/>
          </p:nvPr>
        </p:nvSpPr>
        <p:spPr>
          <a:xfrm>
            <a:off x="1524000" y="685800"/>
            <a:ext cx="7158037" cy="1412875"/>
          </a:xfrm>
        </p:spPr>
        <p:txBody>
          <a:bodyPr>
            <a:normAutofit fontScale="90000"/>
          </a:bodyPr>
          <a:lstStyle/>
          <a:p>
            <a:pPr eaLnBrk="1" fontAlgn="auto" hangingPunct="1">
              <a:spcAft>
                <a:spcPts val="0"/>
              </a:spcAft>
              <a:defRPr/>
            </a:pPr>
            <a:r>
              <a:rPr lang="en-US" dirty="0" smtClean="0">
                <a:solidFill>
                  <a:schemeClr val="tx2">
                    <a:satMod val="130000"/>
                  </a:schemeClr>
                </a:solidFill>
              </a:rPr>
              <a:t>Factors that could matter </a:t>
            </a:r>
            <a:br>
              <a:rPr lang="en-US" dirty="0" smtClean="0">
                <a:solidFill>
                  <a:schemeClr val="tx2">
                    <a:satMod val="130000"/>
                  </a:schemeClr>
                </a:solidFill>
              </a:rPr>
            </a:br>
            <a:r>
              <a:rPr lang="en-US" dirty="0" smtClean="0">
                <a:solidFill>
                  <a:schemeClr val="tx2">
                    <a:satMod val="130000"/>
                  </a:schemeClr>
                </a:solidFill>
              </a:rPr>
              <a:t>to perceptions of fairness</a:t>
            </a:r>
            <a:endParaRPr lang="en-US" dirty="0">
              <a:solidFill>
                <a:schemeClr val="tx2">
                  <a:satMod val="130000"/>
                </a:schemeClr>
              </a:solidFill>
            </a:endParaRPr>
          </a:p>
        </p:txBody>
      </p:sp>
      <p:sp>
        <p:nvSpPr>
          <p:cNvPr id="32774" name="Rectangle 3"/>
          <p:cNvSpPr>
            <a:spLocks noGrp="1" noChangeArrowheads="1"/>
          </p:cNvSpPr>
          <p:nvPr>
            <p:ph type="body" idx="4294967295"/>
          </p:nvPr>
        </p:nvSpPr>
        <p:spPr>
          <a:xfrm>
            <a:off x="1482725" y="1981200"/>
            <a:ext cx="7661275" cy="4114800"/>
          </a:xfrm>
        </p:spPr>
        <p:txBody>
          <a:bodyPr/>
          <a:lstStyle/>
          <a:p>
            <a:pPr marL="469900" indent="-469900" eaLnBrk="1" hangingPunct="1"/>
            <a:r>
              <a:rPr lang="en-US" dirty="0" smtClean="0"/>
              <a:t>Outcome favorability – Did I win?</a:t>
            </a:r>
          </a:p>
          <a:p>
            <a:pPr marL="469900" indent="-469900" eaLnBrk="1" hangingPunct="1"/>
            <a:r>
              <a:rPr lang="en-US" dirty="0" smtClean="0"/>
              <a:t>Outcome fairness – Did I get what I deserve?</a:t>
            </a:r>
          </a:p>
          <a:p>
            <a:pPr marL="469900" indent="-469900" eaLnBrk="1" hangingPunct="1"/>
            <a:r>
              <a:rPr lang="en-US" dirty="0" smtClean="0"/>
              <a:t>Procedural fairness – Was my case handled through fair procedures?</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23"/>
          <p:cNvSpPr>
            <a:spLocks noGrp="1"/>
          </p:cNvSpPr>
          <p:nvPr>
            <p:ph type="sldNum" sz="quarter" idx="12"/>
          </p:nvPr>
        </p:nvSpPr>
        <p:spPr/>
        <p:txBody>
          <a:bodyPr/>
          <a:lstStyle/>
          <a:p>
            <a:pPr>
              <a:defRPr/>
            </a:pPr>
            <a:fld id="{6CCFA365-D6E4-4C24-9FB5-A325496731A3}" type="slidenum">
              <a:rPr lang="en-US" sz="1600"/>
              <a:pPr>
                <a:defRPr/>
              </a:pPr>
              <a:t>16</a:t>
            </a:fld>
            <a:endParaRPr lang="en-US" sz="1600"/>
          </a:p>
        </p:txBody>
      </p:sp>
      <p:sp>
        <p:nvSpPr>
          <p:cNvPr id="256002" name="Rectangle 2"/>
          <p:cNvSpPr>
            <a:spLocks noGrp="1" noRot="1" noChangeArrowheads="1"/>
          </p:cNvSpPr>
          <p:nvPr>
            <p:ph type="title" idx="4294967295"/>
          </p:nvPr>
        </p:nvSpPr>
        <p:spPr>
          <a:xfrm>
            <a:off x="2386013" y="381000"/>
            <a:ext cx="6757987" cy="1038225"/>
          </a:xfrm>
          <a:effectLst>
            <a:outerShdw dist="35921" dir="2700000" algn="ctr" rotWithShape="0">
              <a:srgbClr val="4D4D4D"/>
            </a:outerShdw>
          </a:effectLst>
        </p:spPr>
        <p:txBody>
          <a:bodyPr/>
          <a:lstStyle/>
          <a:p>
            <a:pPr eaLnBrk="1" fontAlgn="auto" hangingPunct="1">
              <a:spcAft>
                <a:spcPts val="0"/>
              </a:spcAft>
              <a:defRPr/>
            </a:pPr>
            <a:r>
              <a:rPr lang="en-US" dirty="0">
                <a:solidFill>
                  <a:schemeClr val="tx2">
                    <a:satMod val="130000"/>
                  </a:schemeClr>
                </a:solidFill>
                <a:effectLst>
                  <a:outerShdw blurRad="38100" dist="38100" dir="2700000" algn="tl">
                    <a:srgbClr val="C0C0C0"/>
                  </a:outerShdw>
                </a:effectLst>
              </a:rPr>
              <a:t>Procedural Fairness</a:t>
            </a:r>
          </a:p>
        </p:txBody>
      </p:sp>
      <p:sp>
        <p:nvSpPr>
          <p:cNvPr id="36868" name="Text Box 3"/>
          <p:cNvSpPr txBox="1">
            <a:spLocks noChangeArrowheads="1"/>
          </p:cNvSpPr>
          <p:nvPr/>
        </p:nvSpPr>
        <p:spPr bwMode="auto">
          <a:xfrm>
            <a:off x="304800" y="2895600"/>
            <a:ext cx="2598788" cy="1200329"/>
          </a:xfrm>
          <a:prstGeom prst="rect">
            <a:avLst/>
          </a:prstGeom>
          <a:noFill/>
          <a:ln w="9525">
            <a:noFill/>
            <a:miter lim="800000"/>
            <a:headEnd/>
            <a:tailEnd/>
          </a:ln>
        </p:spPr>
        <p:txBody>
          <a:bodyPr wrap="none">
            <a:spAutoFit/>
          </a:bodyPr>
          <a:lstStyle/>
          <a:p>
            <a:pPr eaLnBrk="0" hangingPunct="0"/>
            <a:r>
              <a:rPr kumimoji="1" lang="en-US" sz="2400" dirty="0">
                <a:latin typeface="Times New Roman" pitchFamily="18" charset="0"/>
              </a:rPr>
              <a:t>Respectful and</a:t>
            </a:r>
          </a:p>
          <a:p>
            <a:pPr eaLnBrk="0" hangingPunct="0"/>
            <a:r>
              <a:rPr kumimoji="1" lang="en-US" sz="2400" dirty="0">
                <a:latin typeface="Times New Roman" pitchFamily="18" charset="0"/>
              </a:rPr>
              <a:t>Dignified treatment</a:t>
            </a:r>
          </a:p>
          <a:p>
            <a:pPr eaLnBrk="0" hangingPunct="0"/>
            <a:r>
              <a:rPr kumimoji="1" lang="en-US" sz="2400" dirty="0">
                <a:latin typeface="Times New Roman" pitchFamily="18" charset="0"/>
              </a:rPr>
              <a:t>of disputants</a:t>
            </a:r>
          </a:p>
        </p:txBody>
      </p:sp>
      <p:sp>
        <p:nvSpPr>
          <p:cNvPr id="36869" name="Text Box 4"/>
          <p:cNvSpPr txBox="1">
            <a:spLocks noChangeArrowheads="1"/>
          </p:cNvSpPr>
          <p:nvPr/>
        </p:nvSpPr>
        <p:spPr bwMode="auto">
          <a:xfrm>
            <a:off x="3200401" y="3048000"/>
            <a:ext cx="1695079" cy="830997"/>
          </a:xfrm>
          <a:prstGeom prst="rect">
            <a:avLst/>
          </a:prstGeom>
          <a:noFill/>
          <a:ln w="9525">
            <a:noFill/>
            <a:miter lim="800000"/>
            <a:headEnd/>
            <a:tailEnd/>
          </a:ln>
        </p:spPr>
        <p:txBody>
          <a:bodyPr wrap="none">
            <a:spAutoFit/>
          </a:bodyPr>
          <a:lstStyle/>
          <a:p>
            <a:pPr eaLnBrk="0" hangingPunct="0"/>
            <a:r>
              <a:rPr kumimoji="1" lang="en-US" sz="2400">
                <a:latin typeface="Times New Roman" pitchFamily="18" charset="0"/>
              </a:rPr>
              <a:t>Trustworthy</a:t>
            </a:r>
          </a:p>
          <a:p>
            <a:pPr eaLnBrk="0" hangingPunct="0"/>
            <a:r>
              <a:rPr kumimoji="1" lang="en-US" sz="2400">
                <a:latin typeface="Times New Roman" pitchFamily="18" charset="0"/>
              </a:rPr>
              <a:t>authority</a:t>
            </a:r>
          </a:p>
        </p:txBody>
      </p:sp>
      <p:sp>
        <p:nvSpPr>
          <p:cNvPr id="36870" name="Text Box 5"/>
          <p:cNvSpPr txBox="1">
            <a:spLocks noChangeArrowheads="1"/>
          </p:cNvSpPr>
          <p:nvPr/>
        </p:nvSpPr>
        <p:spPr bwMode="auto">
          <a:xfrm>
            <a:off x="5181600" y="3048000"/>
            <a:ext cx="2507418" cy="830997"/>
          </a:xfrm>
          <a:prstGeom prst="rect">
            <a:avLst/>
          </a:prstGeom>
          <a:noFill/>
          <a:ln w="9525">
            <a:noFill/>
            <a:miter lim="800000"/>
            <a:headEnd/>
            <a:tailEnd/>
          </a:ln>
        </p:spPr>
        <p:txBody>
          <a:bodyPr wrap="none">
            <a:spAutoFit/>
          </a:bodyPr>
          <a:lstStyle/>
          <a:p>
            <a:pPr eaLnBrk="0" hangingPunct="0"/>
            <a:r>
              <a:rPr kumimoji="1" lang="en-US" sz="2400">
                <a:latin typeface="Times New Roman" pitchFamily="18" charset="0"/>
              </a:rPr>
              <a:t>Belief of Unbiased</a:t>
            </a:r>
          </a:p>
          <a:p>
            <a:pPr eaLnBrk="0" hangingPunct="0"/>
            <a:r>
              <a:rPr kumimoji="1" lang="en-US" sz="2400">
                <a:latin typeface="Times New Roman" pitchFamily="18" charset="0"/>
              </a:rPr>
              <a:t>Decision making</a:t>
            </a:r>
          </a:p>
        </p:txBody>
      </p:sp>
      <p:sp>
        <p:nvSpPr>
          <p:cNvPr id="36871" name="Text Box 6"/>
          <p:cNvSpPr txBox="1">
            <a:spLocks noChangeArrowheads="1"/>
          </p:cNvSpPr>
          <p:nvPr/>
        </p:nvSpPr>
        <p:spPr bwMode="auto">
          <a:xfrm>
            <a:off x="6629400" y="4191001"/>
            <a:ext cx="1828800" cy="461665"/>
          </a:xfrm>
          <a:prstGeom prst="rect">
            <a:avLst/>
          </a:prstGeom>
          <a:noFill/>
          <a:ln w="9525">
            <a:noFill/>
            <a:miter lim="800000"/>
            <a:headEnd/>
            <a:tailEnd/>
          </a:ln>
        </p:spPr>
        <p:txBody>
          <a:bodyPr>
            <a:spAutoFit/>
          </a:bodyPr>
          <a:lstStyle/>
          <a:p>
            <a:pPr eaLnBrk="0" hangingPunct="0"/>
            <a:r>
              <a:rPr kumimoji="1" lang="en-US" sz="2400">
                <a:latin typeface="Times New Roman" pitchFamily="18" charset="0"/>
              </a:rPr>
              <a:t>Legitimacy</a:t>
            </a:r>
          </a:p>
        </p:txBody>
      </p:sp>
      <p:sp>
        <p:nvSpPr>
          <p:cNvPr id="36872" name="Text Box 7"/>
          <p:cNvSpPr txBox="1">
            <a:spLocks noChangeArrowheads="1"/>
          </p:cNvSpPr>
          <p:nvPr/>
        </p:nvSpPr>
        <p:spPr bwMode="auto">
          <a:xfrm>
            <a:off x="7087471" y="5029201"/>
            <a:ext cx="1757211" cy="830997"/>
          </a:xfrm>
          <a:prstGeom prst="rect">
            <a:avLst/>
          </a:prstGeom>
          <a:noFill/>
          <a:ln w="9525">
            <a:noFill/>
            <a:miter lim="800000"/>
            <a:headEnd/>
            <a:tailEnd/>
          </a:ln>
        </p:spPr>
        <p:txBody>
          <a:bodyPr wrap="none">
            <a:spAutoFit/>
          </a:bodyPr>
          <a:lstStyle/>
          <a:p>
            <a:pPr algn="ctr" eaLnBrk="0" hangingPunct="0"/>
            <a:r>
              <a:rPr kumimoji="1" lang="en-US" sz="2400" b="1" dirty="0">
                <a:solidFill>
                  <a:srgbClr val="FF0000"/>
                </a:solidFill>
                <a:latin typeface="Times New Roman" pitchFamily="18" charset="0"/>
              </a:rPr>
              <a:t>Higher </a:t>
            </a:r>
          </a:p>
          <a:p>
            <a:pPr algn="ctr" eaLnBrk="0" hangingPunct="0"/>
            <a:r>
              <a:rPr kumimoji="1" lang="en-US" sz="2400" b="1" dirty="0">
                <a:solidFill>
                  <a:srgbClr val="FF0000"/>
                </a:solidFill>
                <a:latin typeface="Times New Roman" pitchFamily="18" charset="0"/>
              </a:rPr>
              <a:t>Compliance</a:t>
            </a:r>
          </a:p>
        </p:txBody>
      </p:sp>
      <p:sp>
        <p:nvSpPr>
          <p:cNvPr id="36873" name="Line 8"/>
          <p:cNvSpPr>
            <a:spLocks noChangeShapeType="1"/>
          </p:cNvSpPr>
          <p:nvPr/>
        </p:nvSpPr>
        <p:spPr bwMode="auto">
          <a:xfrm>
            <a:off x="7010400" y="3733800"/>
            <a:ext cx="304800" cy="381000"/>
          </a:xfrm>
          <a:prstGeom prst="line">
            <a:avLst/>
          </a:prstGeom>
          <a:noFill/>
          <a:ln w="9525">
            <a:solidFill>
              <a:srgbClr val="99CCFF"/>
            </a:solidFill>
            <a:round/>
            <a:headEnd/>
            <a:tailEnd type="triangle" w="med" len="med"/>
          </a:ln>
        </p:spPr>
        <p:txBody>
          <a:bodyPr/>
          <a:lstStyle/>
          <a:p>
            <a:endParaRPr lang="en-US"/>
          </a:p>
        </p:txBody>
      </p:sp>
      <p:sp>
        <p:nvSpPr>
          <p:cNvPr id="36874" name="Text Box 9"/>
          <p:cNvSpPr txBox="1">
            <a:spLocks noChangeArrowheads="1"/>
          </p:cNvSpPr>
          <p:nvPr/>
        </p:nvSpPr>
        <p:spPr bwMode="auto">
          <a:xfrm>
            <a:off x="1295401" y="3962400"/>
            <a:ext cx="1903855" cy="338554"/>
          </a:xfrm>
          <a:prstGeom prst="rect">
            <a:avLst/>
          </a:prstGeom>
          <a:noFill/>
          <a:ln w="9525">
            <a:noFill/>
            <a:miter lim="800000"/>
            <a:headEnd/>
            <a:tailEnd/>
          </a:ln>
        </p:spPr>
        <p:txBody>
          <a:bodyPr wrap="none">
            <a:spAutoFit/>
          </a:bodyPr>
          <a:lstStyle/>
          <a:p>
            <a:pPr eaLnBrk="0" hangingPunct="0"/>
            <a:r>
              <a:rPr kumimoji="1" lang="en-US" sz="1600" i="1">
                <a:latin typeface="Times New Roman" pitchFamily="18" charset="0"/>
              </a:rPr>
              <a:t>Tyler and Lind, 1992</a:t>
            </a:r>
          </a:p>
        </p:txBody>
      </p:sp>
      <p:sp>
        <p:nvSpPr>
          <p:cNvPr id="36875" name="Text Box 10"/>
          <p:cNvSpPr txBox="1">
            <a:spLocks noChangeArrowheads="1"/>
          </p:cNvSpPr>
          <p:nvPr/>
        </p:nvSpPr>
        <p:spPr bwMode="auto">
          <a:xfrm>
            <a:off x="457200" y="4800600"/>
            <a:ext cx="1789272" cy="830997"/>
          </a:xfrm>
          <a:prstGeom prst="rect">
            <a:avLst/>
          </a:prstGeom>
          <a:noFill/>
          <a:ln w="9525">
            <a:noFill/>
            <a:miter lim="800000"/>
            <a:headEnd/>
            <a:tailEnd/>
          </a:ln>
        </p:spPr>
        <p:txBody>
          <a:bodyPr wrap="none">
            <a:spAutoFit/>
          </a:bodyPr>
          <a:lstStyle/>
          <a:p>
            <a:pPr eaLnBrk="0" hangingPunct="0"/>
            <a:r>
              <a:rPr kumimoji="1" lang="en-US" sz="2400" dirty="0">
                <a:latin typeface="Times New Roman" pitchFamily="18" charset="0"/>
              </a:rPr>
              <a:t>Providing </a:t>
            </a:r>
          </a:p>
          <a:p>
            <a:pPr eaLnBrk="0" hangingPunct="0"/>
            <a:r>
              <a:rPr kumimoji="1" lang="en-US" sz="2400" dirty="0">
                <a:latin typeface="Times New Roman" pitchFamily="18" charset="0"/>
              </a:rPr>
              <a:t>Explanations</a:t>
            </a:r>
          </a:p>
        </p:txBody>
      </p:sp>
      <p:sp>
        <p:nvSpPr>
          <p:cNvPr id="36876" name="Text Box 11"/>
          <p:cNvSpPr txBox="1">
            <a:spLocks noChangeArrowheads="1"/>
          </p:cNvSpPr>
          <p:nvPr/>
        </p:nvSpPr>
        <p:spPr bwMode="auto">
          <a:xfrm>
            <a:off x="3810000" y="4800600"/>
            <a:ext cx="2514600" cy="1200329"/>
          </a:xfrm>
          <a:prstGeom prst="rect">
            <a:avLst/>
          </a:prstGeom>
          <a:noFill/>
          <a:ln w="9525">
            <a:noFill/>
            <a:miter lim="800000"/>
            <a:headEnd/>
            <a:tailEnd/>
          </a:ln>
        </p:spPr>
        <p:txBody>
          <a:bodyPr>
            <a:spAutoFit/>
          </a:bodyPr>
          <a:lstStyle/>
          <a:p>
            <a:pPr eaLnBrk="0" hangingPunct="0"/>
            <a:r>
              <a:rPr kumimoji="1" lang="en-US" sz="2400" dirty="0">
                <a:latin typeface="Times New Roman" pitchFamily="18" charset="0"/>
              </a:rPr>
              <a:t>Treating decision recipients respectfully</a:t>
            </a:r>
          </a:p>
        </p:txBody>
      </p:sp>
      <p:sp>
        <p:nvSpPr>
          <p:cNvPr id="36877" name="Line 12"/>
          <p:cNvSpPr>
            <a:spLocks noChangeShapeType="1"/>
          </p:cNvSpPr>
          <p:nvPr/>
        </p:nvSpPr>
        <p:spPr bwMode="auto">
          <a:xfrm flipV="1">
            <a:off x="2438400" y="3200401"/>
            <a:ext cx="609600" cy="242888"/>
          </a:xfrm>
          <a:prstGeom prst="line">
            <a:avLst/>
          </a:prstGeom>
          <a:noFill/>
          <a:ln w="9525">
            <a:solidFill>
              <a:srgbClr val="99CCFF"/>
            </a:solidFill>
            <a:round/>
            <a:headEnd/>
            <a:tailEnd type="triangle" w="med" len="med"/>
          </a:ln>
        </p:spPr>
        <p:txBody>
          <a:bodyPr/>
          <a:lstStyle/>
          <a:p>
            <a:endParaRPr lang="en-US"/>
          </a:p>
        </p:txBody>
      </p:sp>
      <p:sp>
        <p:nvSpPr>
          <p:cNvPr id="36878" name="Line 13"/>
          <p:cNvSpPr>
            <a:spLocks noChangeShapeType="1"/>
          </p:cNvSpPr>
          <p:nvPr/>
        </p:nvSpPr>
        <p:spPr bwMode="auto">
          <a:xfrm flipV="1">
            <a:off x="4572000" y="3276600"/>
            <a:ext cx="533400" cy="228600"/>
          </a:xfrm>
          <a:prstGeom prst="line">
            <a:avLst/>
          </a:prstGeom>
          <a:noFill/>
          <a:ln w="9525">
            <a:solidFill>
              <a:srgbClr val="99CCFF"/>
            </a:solidFill>
            <a:round/>
            <a:headEnd/>
            <a:tailEnd type="triangle" w="med" len="med"/>
          </a:ln>
        </p:spPr>
        <p:txBody>
          <a:bodyPr/>
          <a:lstStyle/>
          <a:p>
            <a:endParaRPr lang="en-US"/>
          </a:p>
        </p:txBody>
      </p:sp>
      <p:sp>
        <p:nvSpPr>
          <p:cNvPr id="36879" name="Line 14"/>
          <p:cNvSpPr>
            <a:spLocks noChangeShapeType="1"/>
          </p:cNvSpPr>
          <p:nvPr/>
        </p:nvSpPr>
        <p:spPr bwMode="auto">
          <a:xfrm>
            <a:off x="7772400" y="4572000"/>
            <a:ext cx="228600" cy="228600"/>
          </a:xfrm>
          <a:prstGeom prst="line">
            <a:avLst/>
          </a:prstGeom>
          <a:noFill/>
          <a:ln w="9525">
            <a:solidFill>
              <a:srgbClr val="99CCFF"/>
            </a:solidFill>
            <a:round/>
            <a:headEnd/>
            <a:tailEnd type="triangle" w="med" len="med"/>
          </a:ln>
        </p:spPr>
        <p:txBody>
          <a:bodyPr/>
          <a:lstStyle/>
          <a:p>
            <a:endParaRPr lang="en-US"/>
          </a:p>
        </p:txBody>
      </p:sp>
      <p:sp>
        <p:nvSpPr>
          <p:cNvPr id="36880" name="Line 15"/>
          <p:cNvSpPr>
            <a:spLocks noChangeShapeType="1"/>
          </p:cNvSpPr>
          <p:nvPr/>
        </p:nvSpPr>
        <p:spPr bwMode="auto">
          <a:xfrm>
            <a:off x="2133600" y="5105400"/>
            <a:ext cx="1447800" cy="0"/>
          </a:xfrm>
          <a:prstGeom prst="line">
            <a:avLst/>
          </a:prstGeom>
          <a:noFill/>
          <a:ln w="9525">
            <a:solidFill>
              <a:srgbClr val="99CCFF"/>
            </a:solidFill>
            <a:round/>
            <a:headEnd/>
            <a:tailEnd type="triangle" w="med" len="med"/>
          </a:ln>
        </p:spPr>
        <p:txBody>
          <a:bodyPr/>
          <a:lstStyle/>
          <a:p>
            <a:endParaRPr lang="en-US"/>
          </a:p>
        </p:txBody>
      </p:sp>
      <p:sp>
        <p:nvSpPr>
          <p:cNvPr id="36881" name="Line 16"/>
          <p:cNvSpPr>
            <a:spLocks noChangeShapeType="1"/>
          </p:cNvSpPr>
          <p:nvPr/>
        </p:nvSpPr>
        <p:spPr bwMode="auto">
          <a:xfrm flipV="1">
            <a:off x="6477000" y="4648200"/>
            <a:ext cx="762000" cy="685800"/>
          </a:xfrm>
          <a:prstGeom prst="line">
            <a:avLst/>
          </a:prstGeom>
          <a:noFill/>
          <a:ln w="9525">
            <a:solidFill>
              <a:srgbClr val="99CCFF"/>
            </a:solidFill>
            <a:round/>
            <a:headEnd/>
            <a:tailEnd type="triangle" w="med" len="med"/>
          </a:ln>
        </p:spPr>
        <p:txBody>
          <a:bodyPr/>
          <a:lstStyle/>
          <a:p>
            <a:endParaRPr lang="en-US"/>
          </a:p>
        </p:txBody>
      </p:sp>
      <p:sp>
        <p:nvSpPr>
          <p:cNvPr id="36882" name="Text Box 17"/>
          <p:cNvSpPr txBox="1">
            <a:spLocks noChangeArrowheads="1"/>
          </p:cNvSpPr>
          <p:nvPr/>
        </p:nvSpPr>
        <p:spPr bwMode="auto">
          <a:xfrm>
            <a:off x="1524001" y="5638800"/>
            <a:ext cx="1572033" cy="338554"/>
          </a:xfrm>
          <a:prstGeom prst="rect">
            <a:avLst/>
          </a:prstGeom>
          <a:noFill/>
          <a:ln w="9525">
            <a:noFill/>
            <a:miter lim="800000"/>
            <a:headEnd/>
            <a:tailEnd/>
          </a:ln>
        </p:spPr>
        <p:txBody>
          <a:bodyPr wrap="none">
            <a:spAutoFit/>
          </a:bodyPr>
          <a:lstStyle/>
          <a:p>
            <a:pPr eaLnBrk="0" hangingPunct="0"/>
            <a:r>
              <a:rPr kumimoji="1" lang="en-US" sz="1600" i="1" dirty="0">
                <a:latin typeface="Times New Roman" pitchFamily="18" charset="0"/>
              </a:rPr>
              <a:t>Greenberg, 1993</a:t>
            </a:r>
          </a:p>
        </p:txBody>
      </p:sp>
      <p:sp>
        <p:nvSpPr>
          <p:cNvPr id="36883" name="Line 18"/>
          <p:cNvSpPr>
            <a:spLocks noChangeShapeType="1"/>
          </p:cNvSpPr>
          <p:nvPr/>
        </p:nvSpPr>
        <p:spPr bwMode="auto">
          <a:xfrm>
            <a:off x="990600" y="2362200"/>
            <a:ext cx="5791200" cy="0"/>
          </a:xfrm>
          <a:prstGeom prst="line">
            <a:avLst/>
          </a:prstGeom>
          <a:noFill/>
          <a:ln w="9525">
            <a:solidFill>
              <a:srgbClr val="99CCFF"/>
            </a:solidFill>
            <a:round/>
            <a:headEnd/>
            <a:tailEnd/>
          </a:ln>
        </p:spPr>
        <p:txBody>
          <a:bodyPr/>
          <a:lstStyle/>
          <a:p>
            <a:endParaRPr lang="en-US"/>
          </a:p>
        </p:txBody>
      </p:sp>
      <p:sp>
        <p:nvSpPr>
          <p:cNvPr id="36884" name="Line 19"/>
          <p:cNvSpPr>
            <a:spLocks noChangeShapeType="1"/>
          </p:cNvSpPr>
          <p:nvPr/>
        </p:nvSpPr>
        <p:spPr bwMode="auto">
          <a:xfrm>
            <a:off x="990600" y="2362200"/>
            <a:ext cx="0" cy="457200"/>
          </a:xfrm>
          <a:prstGeom prst="line">
            <a:avLst/>
          </a:prstGeom>
          <a:noFill/>
          <a:ln w="9525">
            <a:solidFill>
              <a:srgbClr val="99CCFF"/>
            </a:solidFill>
            <a:round/>
            <a:headEnd/>
            <a:tailEnd/>
          </a:ln>
        </p:spPr>
        <p:txBody>
          <a:bodyPr/>
          <a:lstStyle/>
          <a:p>
            <a:endParaRPr lang="en-US"/>
          </a:p>
        </p:txBody>
      </p:sp>
      <p:sp>
        <p:nvSpPr>
          <p:cNvPr id="36885" name="Line 20"/>
          <p:cNvSpPr>
            <a:spLocks noChangeShapeType="1"/>
          </p:cNvSpPr>
          <p:nvPr/>
        </p:nvSpPr>
        <p:spPr bwMode="auto">
          <a:xfrm>
            <a:off x="6781800" y="2362200"/>
            <a:ext cx="0" cy="609600"/>
          </a:xfrm>
          <a:prstGeom prst="line">
            <a:avLst/>
          </a:prstGeom>
          <a:noFill/>
          <a:ln w="9525">
            <a:solidFill>
              <a:srgbClr val="99CCFF"/>
            </a:solidFill>
            <a:round/>
            <a:headEnd/>
            <a:tailEnd/>
          </a:ln>
        </p:spPr>
        <p:txBody>
          <a:bodyPr/>
          <a:lstStyle/>
          <a:p>
            <a:endParaRPr lang="en-US"/>
          </a:p>
        </p:txBody>
      </p:sp>
      <p:sp>
        <p:nvSpPr>
          <p:cNvPr id="36886" name="Text Box 21"/>
          <p:cNvSpPr txBox="1">
            <a:spLocks noChangeArrowheads="1"/>
          </p:cNvSpPr>
          <p:nvPr/>
        </p:nvSpPr>
        <p:spPr bwMode="auto">
          <a:xfrm>
            <a:off x="2209801" y="1676400"/>
            <a:ext cx="4244975" cy="461665"/>
          </a:xfrm>
          <a:prstGeom prst="rect">
            <a:avLst/>
          </a:prstGeom>
          <a:noFill/>
          <a:ln w="9525">
            <a:noFill/>
            <a:miter lim="800000"/>
            <a:headEnd/>
            <a:tailEnd/>
          </a:ln>
        </p:spPr>
        <p:txBody>
          <a:bodyPr>
            <a:spAutoFit/>
          </a:bodyPr>
          <a:lstStyle/>
          <a:p>
            <a:pPr eaLnBrk="0" hangingPunct="0">
              <a:spcBef>
                <a:spcPct val="50000"/>
              </a:spcBef>
            </a:pPr>
            <a:r>
              <a:rPr kumimoji="1" lang="en-US" sz="2400" dirty="0">
                <a:latin typeface="Times New Roman" pitchFamily="18" charset="0"/>
              </a:rPr>
              <a:t>Aspects of Procedural Fairness</a:t>
            </a:r>
          </a:p>
        </p:txBody>
      </p:sp>
    </p:spTree>
    <p:extLst>
      <p:ext uri="{BB962C8B-B14F-4D97-AF65-F5344CB8AC3E}">
        <p14:creationId xmlns:p14="http://schemas.microsoft.com/office/powerpoint/2010/main" val="933566855"/>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1143000" y="533400"/>
            <a:ext cx="7543800" cy="1027176"/>
          </a:xfrm>
        </p:spPr>
        <p:txBody>
          <a:bodyPr lIns="64291" tIns="32146" rIns="64291" bIns="32146">
            <a:noAutofit/>
          </a:bodyPr>
          <a:lstStyle/>
          <a:p>
            <a:pPr>
              <a:defRPr/>
            </a:pPr>
            <a:r>
              <a:rPr lang="en-US" sz="3600" dirty="0">
                <a:solidFill>
                  <a:srgbClr val="000000"/>
                </a:solidFill>
              </a:rPr>
              <a:t>Lawyers vs. the Public: </a:t>
            </a:r>
            <a:br>
              <a:rPr lang="en-US" sz="3600" dirty="0">
                <a:solidFill>
                  <a:srgbClr val="000000"/>
                </a:solidFill>
              </a:rPr>
            </a:br>
            <a:r>
              <a:rPr lang="en-US" sz="3600" dirty="0">
                <a:solidFill>
                  <a:srgbClr val="000000"/>
                </a:solidFill>
              </a:rPr>
              <a:t>Predictors of Confidence</a:t>
            </a:r>
          </a:p>
        </p:txBody>
      </p:sp>
      <p:sp>
        <p:nvSpPr>
          <p:cNvPr id="194561" name="Slide Number Placeholder 6"/>
          <p:cNvSpPr>
            <a:spLocks noGrp="1"/>
          </p:cNvSpPr>
          <p:nvPr>
            <p:ph type="sldNum" sz="quarter" idx="12"/>
          </p:nvPr>
        </p:nvSpPr>
        <p:spPr/>
        <p:txBody>
          <a:bodyPr lIns="64291" tIns="32146" rIns="64291" bIns="32146"/>
          <a:lstStyle>
            <a:lvl1pPr eaLnBrk="0" hangingPunct="0">
              <a:defRPr sz="3000">
                <a:solidFill>
                  <a:srgbClr val="000000"/>
                </a:solidFill>
                <a:latin typeface="Gill Sans" charset="0"/>
                <a:ea typeface="ヒラギノ角ゴ ProN W3" charset="-128"/>
                <a:sym typeface="Gill Sans" charset="0"/>
              </a:defRPr>
            </a:lvl1pPr>
            <a:lvl2pPr marL="522368" indent="-200911" eaLnBrk="0" hangingPunct="0">
              <a:defRPr sz="3000">
                <a:solidFill>
                  <a:srgbClr val="000000"/>
                </a:solidFill>
                <a:latin typeface="Gill Sans" charset="0"/>
                <a:ea typeface="ヒラギノ角ゴ ProN W3" charset="-128"/>
                <a:sym typeface="Gill Sans" charset="0"/>
              </a:defRPr>
            </a:lvl2pPr>
            <a:lvl3pPr marL="803643" indent="-160729" eaLnBrk="0" hangingPunct="0">
              <a:defRPr sz="3000">
                <a:solidFill>
                  <a:srgbClr val="000000"/>
                </a:solidFill>
                <a:latin typeface="Gill Sans" charset="0"/>
                <a:ea typeface="ヒラギノ角ゴ ProN W3" charset="-128"/>
                <a:sym typeface="Gill Sans" charset="0"/>
              </a:defRPr>
            </a:lvl3pPr>
            <a:lvl4pPr marL="1125101" indent="-160729" eaLnBrk="0" hangingPunct="0">
              <a:defRPr sz="3000">
                <a:solidFill>
                  <a:srgbClr val="000000"/>
                </a:solidFill>
                <a:latin typeface="Gill Sans" charset="0"/>
                <a:ea typeface="ヒラギノ角ゴ ProN W3" charset="-128"/>
                <a:sym typeface="Gill Sans" charset="0"/>
              </a:defRPr>
            </a:lvl4pPr>
            <a:lvl5pPr marL="1446558" indent="-160729" eaLnBrk="0" hangingPunct="0">
              <a:defRPr sz="3000">
                <a:solidFill>
                  <a:srgbClr val="000000"/>
                </a:solidFill>
                <a:latin typeface="Gill Sans" charset="0"/>
                <a:ea typeface="ヒラギノ角ゴ ProN W3" charset="-128"/>
                <a:sym typeface="Gill Sans" charset="0"/>
              </a:defRPr>
            </a:lvl5pPr>
            <a:lvl6pPr marL="1768015" indent="-160729"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6pPr>
            <a:lvl7pPr marL="2089473" indent="-160729"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7pPr>
            <a:lvl8pPr marL="2410930" indent="-160729"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8pPr>
            <a:lvl9pPr marL="2732387" indent="-160729"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9pPr>
          </a:lstStyle>
          <a:p>
            <a:pPr eaLnBrk="1" hangingPunct="1"/>
            <a:fld id="{BCF06C07-4836-4570-B347-069FFAF8F98A}" type="slidenum">
              <a:rPr lang="en-US" sz="1200">
                <a:solidFill>
                  <a:srgbClr val="3F3F3F"/>
                </a:solidFill>
              </a:rPr>
              <a:pPr eaLnBrk="1" hangingPunct="1"/>
              <a:t>17</a:t>
            </a:fld>
            <a:endParaRPr lang="en-US" sz="1200">
              <a:solidFill>
                <a:srgbClr val="3F3F3F"/>
              </a:solidFill>
            </a:endParaRPr>
          </a:p>
        </p:txBody>
      </p:sp>
      <p:pic>
        <p:nvPicPr>
          <p:cNvPr id="2560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0"/>
            <a:ext cx="8001000" cy="393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5"/>
          <p:cNvSpPr txBox="1">
            <a:spLocks noChangeArrowheads="1"/>
          </p:cNvSpPr>
          <p:nvPr/>
        </p:nvSpPr>
        <p:spPr bwMode="auto">
          <a:xfrm>
            <a:off x="3929063" y="6248549"/>
            <a:ext cx="4605486" cy="30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sz="1400"/>
              <a:t>Source:  2005 California survey.</a:t>
            </a:r>
          </a:p>
        </p:txBody>
      </p:sp>
    </p:spTree>
    <p:extLst>
      <p:ext uri="{BB962C8B-B14F-4D97-AF65-F5344CB8AC3E}">
        <p14:creationId xmlns:p14="http://schemas.microsoft.com/office/powerpoint/2010/main" val="108259163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6"/>
          <p:cNvSpPr>
            <a:spLocks noGrp="1"/>
          </p:cNvSpPr>
          <p:nvPr>
            <p:ph type="sldNum" sz="quarter" idx="12"/>
          </p:nvPr>
        </p:nvSpPr>
        <p:spPr/>
        <p:txBody>
          <a:bodyPr/>
          <a:lstStyle/>
          <a:p>
            <a:pPr>
              <a:defRPr/>
            </a:pPr>
            <a:fld id="{DB566FDC-ABA0-4813-AE31-04539E3B12DC}" type="slidenum">
              <a:rPr lang="en-US"/>
              <a:pPr>
                <a:defRPr/>
              </a:pPr>
              <a:t>18</a:t>
            </a:fld>
            <a:endParaRPr lang="en-US"/>
          </a:p>
        </p:txBody>
      </p:sp>
      <p:sp>
        <p:nvSpPr>
          <p:cNvPr id="237570" name="Title 3"/>
          <p:cNvSpPr>
            <a:spLocks noGrp="1"/>
          </p:cNvSpPr>
          <p:nvPr>
            <p:ph type="title" idx="4294967295"/>
          </p:nvPr>
        </p:nvSpPr>
        <p:spPr>
          <a:xfrm>
            <a:off x="4267200" y="0"/>
            <a:ext cx="4876800" cy="1752600"/>
          </a:xfrm>
        </p:spPr>
        <p:txBody>
          <a:bodyPr/>
          <a:lstStyle/>
          <a:p>
            <a:pPr eaLnBrk="1" fontAlgn="auto" hangingPunct="1">
              <a:spcAft>
                <a:spcPts val="0"/>
              </a:spcAft>
              <a:defRPr/>
            </a:pPr>
            <a:r>
              <a:rPr lang="en-US" sz="3200" dirty="0">
                <a:solidFill>
                  <a:schemeClr val="tx2">
                    <a:satMod val="130000"/>
                  </a:schemeClr>
                </a:solidFill>
              </a:rPr>
              <a:t>Maybe we’ve got something here . . .</a:t>
            </a:r>
          </a:p>
        </p:txBody>
      </p:sp>
      <p:pic>
        <p:nvPicPr>
          <p:cNvPr id="35844" name="Content Placeholder 6" descr="Fairness Brain Scan Article.jpg"/>
          <p:cNvPicPr>
            <a:picLocks noGrp="1" noChangeAspect="1"/>
          </p:cNvPicPr>
          <p:nvPr>
            <p:ph sz="half" idx="4294967295"/>
          </p:nvPr>
        </p:nvPicPr>
        <p:blipFill>
          <a:blip r:embed="rId3" cstate="print"/>
          <a:srcRect/>
          <a:stretch>
            <a:fillRect/>
          </a:stretch>
        </p:blipFill>
        <p:spPr>
          <a:xfrm>
            <a:off x="1066800" y="457200"/>
            <a:ext cx="2667000" cy="6157904"/>
          </a:xfrm>
        </p:spPr>
      </p:pic>
      <p:sp>
        <p:nvSpPr>
          <p:cNvPr id="35845" name="Content Placeholder 5"/>
          <p:cNvSpPr>
            <a:spLocks noGrp="1"/>
          </p:cNvSpPr>
          <p:nvPr>
            <p:ph sz="half" idx="4294967295"/>
          </p:nvPr>
        </p:nvSpPr>
        <p:spPr>
          <a:xfrm>
            <a:off x="5384800" y="1828800"/>
            <a:ext cx="3759200" cy="4114800"/>
          </a:xfrm>
        </p:spPr>
        <p:txBody>
          <a:bodyPr/>
          <a:lstStyle/>
          <a:p>
            <a:pPr marL="469900" indent="-469900" eaLnBrk="1" hangingPunct="1"/>
            <a:r>
              <a:rPr lang="en-US" sz="3000" dirty="0" smtClean="0"/>
              <a:t>Study reported in 2008 says perceived fairness triggers brain reactions similar to eating chocolate or seeing a pretty face</a:t>
            </a:r>
          </a:p>
        </p:txBody>
      </p:sp>
    </p:spTree>
    <p:extLst>
      <p:ext uri="{BB962C8B-B14F-4D97-AF65-F5344CB8AC3E}">
        <p14:creationId xmlns:p14="http://schemas.microsoft.com/office/powerpoint/2010/main" val="1981231232"/>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txBox="1">
            <a:spLocks noGrp="1"/>
          </p:cNvSpPr>
          <p:nvPr/>
        </p:nvSpPr>
        <p:spPr bwMode="auto">
          <a:xfrm>
            <a:off x="609600" y="6245225"/>
            <a:ext cx="1981200" cy="476250"/>
          </a:xfrm>
          <a:prstGeom prst="rect">
            <a:avLst/>
          </a:prstGeom>
          <a:noFill/>
          <a:ln>
            <a:miter lim="800000"/>
            <a:headEnd/>
            <a:tailEnd/>
          </a:ln>
        </p:spPr>
        <p:txBody>
          <a:bodyPr/>
          <a:lstStyle/>
          <a:p>
            <a:pPr fontAlgn="auto">
              <a:spcBef>
                <a:spcPts val="0"/>
              </a:spcBef>
              <a:spcAft>
                <a:spcPts val="0"/>
              </a:spcAft>
              <a:defRPr/>
            </a:pPr>
            <a:fld id="{7B19981C-4FF6-4EF3-9E93-608060E50DBA}" type="datetime1">
              <a:rPr lang="en-US" sz="1200">
                <a:latin typeface="+mn-lt"/>
              </a:rPr>
              <a:pPr fontAlgn="auto">
                <a:spcBef>
                  <a:spcPts val="0"/>
                </a:spcBef>
                <a:spcAft>
                  <a:spcPts val="0"/>
                </a:spcAft>
                <a:defRPr/>
              </a:pPr>
              <a:t>1/30/2015</a:t>
            </a:fld>
            <a:endParaRPr lang="en-US" sz="1200">
              <a:latin typeface="+mn-lt"/>
            </a:endParaRPr>
          </a:p>
        </p:txBody>
      </p:sp>
      <p:sp>
        <p:nvSpPr>
          <p:cNvPr id="1028" name="Slide Number Placeholder 5"/>
          <p:cNvSpPr txBox="1">
            <a:spLocks noGrp="1"/>
          </p:cNvSpPr>
          <p:nvPr/>
        </p:nvSpPr>
        <p:spPr bwMode="auto">
          <a:xfrm>
            <a:off x="6553200" y="6245225"/>
            <a:ext cx="1981200" cy="476250"/>
          </a:xfrm>
          <a:prstGeom prst="rect">
            <a:avLst/>
          </a:prstGeom>
          <a:noFill/>
          <a:ln>
            <a:miter lim="800000"/>
            <a:headEnd/>
            <a:tailEnd/>
          </a:ln>
        </p:spPr>
        <p:txBody>
          <a:bodyPr/>
          <a:lstStyle/>
          <a:p>
            <a:pPr algn="r" fontAlgn="auto">
              <a:spcBef>
                <a:spcPts val="0"/>
              </a:spcBef>
              <a:spcAft>
                <a:spcPts val="0"/>
              </a:spcAft>
              <a:defRPr/>
            </a:pPr>
            <a:endParaRPr lang="en-US" sz="1200" dirty="0">
              <a:latin typeface="+mn-lt"/>
            </a:endParaRPr>
          </a:p>
        </p:txBody>
      </p:sp>
      <p:sp>
        <p:nvSpPr>
          <p:cNvPr id="62472" name="Slide Number Placeholder 7"/>
          <p:cNvSpPr>
            <a:spLocks noGrp="1"/>
          </p:cNvSpPr>
          <p:nvPr>
            <p:ph type="sldNum" sz="quarter" idx="12"/>
          </p:nvPr>
        </p:nvSpPr>
        <p:spPr/>
        <p:txBody>
          <a:bodyPr/>
          <a:lstStyle/>
          <a:p>
            <a:pPr>
              <a:defRPr/>
            </a:pPr>
            <a:fld id="{15FC29B0-2719-4DF7-A5CE-83E695FD5C83}" type="slidenum">
              <a:rPr lang="en-US" sz="1600"/>
              <a:pPr>
                <a:defRPr/>
              </a:pPr>
              <a:t>19</a:t>
            </a:fld>
            <a:endParaRPr lang="en-US" sz="1600" dirty="0"/>
          </a:p>
        </p:txBody>
      </p:sp>
      <p:sp>
        <p:nvSpPr>
          <p:cNvPr id="62468" name="Rectangle 5"/>
          <p:cNvSpPr>
            <a:spLocks noGrp="1" noChangeArrowheads="1"/>
          </p:cNvSpPr>
          <p:nvPr>
            <p:ph type="title" idx="4294967295"/>
          </p:nvPr>
        </p:nvSpPr>
        <p:spPr>
          <a:xfrm>
            <a:off x="1985963" y="457200"/>
            <a:ext cx="7158037" cy="890588"/>
          </a:xfrm>
        </p:spPr>
        <p:txBody>
          <a:bodyPr/>
          <a:lstStyle/>
          <a:p>
            <a:pPr eaLnBrk="1" fontAlgn="auto" hangingPunct="1">
              <a:spcAft>
                <a:spcPts val="0"/>
              </a:spcAft>
              <a:defRPr/>
            </a:pPr>
            <a:r>
              <a:rPr lang="en-US" sz="3000">
                <a:solidFill>
                  <a:schemeClr val="tx2">
                    <a:satMod val="130000"/>
                  </a:schemeClr>
                </a:solidFill>
              </a:rPr>
              <a:t>Why do people accept court decisions?</a:t>
            </a:r>
          </a:p>
        </p:txBody>
      </p:sp>
      <p:graphicFrame>
        <p:nvGraphicFramePr>
          <p:cNvPr id="2050" name="Object 4"/>
          <p:cNvGraphicFramePr>
            <a:graphicFrameLocks noGrp="1" noChangeAspect="1"/>
          </p:cNvGraphicFramePr>
          <p:nvPr>
            <p:ph idx="4294967295"/>
            <p:extLst>
              <p:ext uri="{D42A27DB-BD31-4B8C-83A1-F6EECF244321}">
                <p14:modId xmlns:p14="http://schemas.microsoft.com/office/powerpoint/2010/main" val="3431260525"/>
              </p:ext>
            </p:extLst>
          </p:nvPr>
        </p:nvGraphicFramePr>
        <p:xfrm>
          <a:off x="1981200" y="1905000"/>
          <a:ext cx="5832475" cy="3921125"/>
        </p:xfrm>
        <a:graphic>
          <a:graphicData uri="http://schemas.openxmlformats.org/presentationml/2006/ole">
            <mc:AlternateContent xmlns:mc="http://schemas.openxmlformats.org/markup-compatibility/2006">
              <mc:Choice xmlns:v="urn:schemas-microsoft-com:vml" Requires="v">
                <p:oleObj spid="_x0000_s7322" name="Chart" r:id="rId4" imgW="6096000" imgH="4064000" progId="MSGraph.Chart.8">
                  <p:embed followColorScheme="full"/>
                </p:oleObj>
              </mc:Choice>
              <mc:Fallback>
                <p:oleObj name="Chart" r:id="rId4" imgW="6096000" imgH="4064000" progId="MSGraph.Chart.8">
                  <p:embed followColorScheme="full"/>
                  <p:pic>
                    <p:nvPicPr>
                      <p:cNvPr id="0" name=""/>
                      <p:cNvPicPr>
                        <a:picLocks noChangeAspect="1" noChangeArrowheads="1"/>
                      </p:cNvPicPr>
                      <p:nvPr/>
                    </p:nvPicPr>
                    <p:blipFill>
                      <a:blip r:embed="rId5"/>
                      <a:srcRect/>
                      <a:stretch>
                        <a:fillRect/>
                      </a:stretch>
                    </p:blipFill>
                    <p:spPr bwMode="auto">
                      <a:xfrm>
                        <a:off x="1981200" y="1905000"/>
                        <a:ext cx="5832475" cy="3921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84743885"/>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2FDE0E98-E49A-4832-8FDC-CBDBE8CD4541}" type="slidenum">
              <a:rPr lang="en-US" smtClean="0"/>
              <a:pPr/>
              <a:t>2</a:t>
            </a:fld>
            <a:endParaRPr lang="en-US" smtClean="0"/>
          </a:p>
        </p:txBody>
      </p:sp>
      <p:sp>
        <p:nvSpPr>
          <p:cNvPr id="6146" name="Title 1"/>
          <p:cNvSpPr>
            <a:spLocks noGrp="1"/>
          </p:cNvSpPr>
          <p:nvPr>
            <p:ph type="title" idx="4294967295"/>
          </p:nvPr>
        </p:nvSpPr>
        <p:spPr>
          <a:xfrm>
            <a:off x="1752600" y="228600"/>
            <a:ext cx="7391400" cy="1143000"/>
          </a:xfrm>
        </p:spPr>
        <p:txBody>
          <a:bodyPr anchor="b"/>
          <a:lstStyle/>
          <a:p>
            <a:pPr eaLnBrk="1" hangingPunct="1">
              <a:defRPr/>
            </a:pPr>
            <a:r>
              <a:rPr lang="en-US" dirty="0"/>
              <a:t>Topics</a:t>
            </a:r>
          </a:p>
        </p:txBody>
      </p:sp>
      <p:sp>
        <p:nvSpPr>
          <p:cNvPr id="6147" name="Content Placeholder 2"/>
          <p:cNvSpPr>
            <a:spLocks noGrp="1"/>
          </p:cNvSpPr>
          <p:nvPr>
            <p:ph idx="4294967295"/>
          </p:nvPr>
        </p:nvSpPr>
        <p:spPr>
          <a:xfrm>
            <a:off x="1295400" y="1905000"/>
            <a:ext cx="7848600" cy="4530725"/>
          </a:xfrm>
        </p:spPr>
        <p:txBody>
          <a:bodyPr>
            <a:normAutofit/>
          </a:bodyPr>
          <a:lstStyle/>
          <a:p>
            <a:pPr marL="469900" indent="-469900" eaLnBrk="1" hangingPunct="1">
              <a:defRPr/>
            </a:pPr>
            <a:r>
              <a:rPr lang="en-US" dirty="0"/>
              <a:t>What the public thinks about courts and </a:t>
            </a:r>
            <a:r>
              <a:rPr lang="en-US" dirty="0" smtClean="0"/>
              <a:t>judges</a:t>
            </a:r>
            <a:endParaRPr lang="en-US" sz="1000" dirty="0"/>
          </a:p>
          <a:p>
            <a:pPr marL="469900" indent="-469900" eaLnBrk="1" hangingPunct="1">
              <a:defRPr/>
            </a:pPr>
            <a:r>
              <a:rPr lang="en-US" dirty="0"/>
              <a:t>An </a:t>
            </a:r>
            <a:r>
              <a:rPr lang="en-US" dirty="0" smtClean="0"/>
              <a:t>in-depth tour </a:t>
            </a:r>
            <a:r>
              <a:rPr lang="en-US" dirty="0"/>
              <a:t>of procedural </a:t>
            </a:r>
            <a:r>
              <a:rPr lang="en-US" dirty="0" smtClean="0"/>
              <a:t>fairness</a:t>
            </a:r>
          </a:p>
          <a:p>
            <a:pPr marL="469900" indent="-469900" eaLnBrk="1" hangingPunct="1">
              <a:defRPr/>
            </a:pPr>
            <a:r>
              <a:rPr lang="en-US" dirty="0" smtClean="0"/>
              <a:t>The mental aspects of judging</a:t>
            </a:r>
          </a:p>
          <a:p>
            <a:pPr marL="0" indent="0" eaLnBrk="1" hangingPunct="1">
              <a:buNone/>
              <a:defRPr/>
            </a:pPr>
            <a:endParaRPr lang="en-US" dirty="0"/>
          </a:p>
          <a:p>
            <a:pPr marL="469900" indent="-469900" eaLnBrk="1" hangingPunct="1">
              <a:defRPr/>
            </a:pPr>
            <a:endParaRPr lang="en-US" dirty="0"/>
          </a:p>
          <a:p>
            <a:pPr marL="469900" indent="-469900" eaLnBrk="1" hangingPunct="1">
              <a:defRPr/>
            </a:pPr>
            <a:endParaRPr lang="en-US" dirty="0"/>
          </a:p>
          <a:p>
            <a:pPr marL="469900" indent="-469900" eaLnBrk="1" hangingPunct="1">
              <a:defRPr/>
            </a:pPr>
            <a:endParaRPr lang="en-US"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txBox="1">
            <a:spLocks noGrp="1"/>
          </p:cNvSpPr>
          <p:nvPr/>
        </p:nvSpPr>
        <p:spPr bwMode="auto">
          <a:xfrm>
            <a:off x="609600" y="6245225"/>
            <a:ext cx="1981200" cy="476250"/>
          </a:xfrm>
          <a:prstGeom prst="rect">
            <a:avLst/>
          </a:prstGeom>
          <a:noFill/>
          <a:ln w="9525">
            <a:noFill/>
            <a:miter lim="800000"/>
            <a:headEnd/>
            <a:tailEnd/>
          </a:ln>
        </p:spPr>
        <p:txBody>
          <a:bodyPr/>
          <a:lstStyle/>
          <a:p>
            <a:endParaRPr lang="en-US" sz="1200">
              <a:latin typeface="Verdana" pitchFamily="34" charset="0"/>
            </a:endParaRPr>
          </a:p>
        </p:txBody>
      </p:sp>
      <p:sp>
        <p:nvSpPr>
          <p:cNvPr id="347138" name="Slide Number Placeholder 6"/>
          <p:cNvSpPr>
            <a:spLocks noGrp="1"/>
          </p:cNvSpPr>
          <p:nvPr>
            <p:ph type="sldNum" sz="quarter" idx="12"/>
          </p:nvPr>
        </p:nvSpPr>
        <p:spPr/>
        <p:txBody>
          <a:bodyPr/>
          <a:lstStyle/>
          <a:p>
            <a:pPr>
              <a:defRPr/>
            </a:pPr>
            <a:fld id="{BF558E05-C525-499E-9DE2-600EB0955448}" type="slidenum">
              <a:rPr lang="en-US" sz="1600"/>
              <a:pPr>
                <a:defRPr/>
              </a:pPr>
              <a:t>20</a:t>
            </a:fld>
            <a:endParaRPr lang="en-US" sz="1600" dirty="0"/>
          </a:p>
        </p:txBody>
      </p:sp>
      <p:sp>
        <p:nvSpPr>
          <p:cNvPr id="76804" name="Rectangle 2"/>
          <p:cNvSpPr>
            <a:spLocks noGrp="1" noChangeArrowheads="1"/>
          </p:cNvSpPr>
          <p:nvPr>
            <p:ph type="title" idx="4294967295"/>
          </p:nvPr>
        </p:nvSpPr>
        <p:spPr>
          <a:xfrm>
            <a:off x="1143000" y="457200"/>
            <a:ext cx="8001000" cy="1219200"/>
          </a:xfrm>
        </p:spPr>
        <p:txBody>
          <a:bodyPr/>
          <a:lstStyle/>
          <a:p>
            <a:pPr eaLnBrk="1" fontAlgn="auto" hangingPunct="1">
              <a:spcAft>
                <a:spcPts val="0"/>
              </a:spcAft>
              <a:defRPr/>
            </a:pPr>
            <a:r>
              <a:rPr lang="en-US" sz="2800" dirty="0" smtClean="0">
                <a:solidFill>
                  <a:schemeClr val="tx2">
                    <a:satMod val="130000"/>
                  </a:schemeClr>
                </a:solidFill>
              </a:rPr>
              <a:t>Fairness Influences Decision </a:t>
            </a:r>
            <a:r>
              <a:rPr lang="en-US" sz="2800" dirty="0">
                <a:solidFill>
                  <a:schemeClr val="tx2">
                    <a:satMod val="130000"/>
                  </a:schemeClr>
                </a:solidFill>
              </a:rPr>
              <a:t>Acceptance Over Time</a:t>
            </a:r>
          </a:p>
        </p:txBody>
      </p:sp>
      <p:sp>
        <p:nvSpPr>
          <p:cNvPr id="48133" name="Rectangle 3"/>
          <p:cNvSpPr>
            <a:spLocks noGrp="1" noChangeArrowheads="1"/>
          </p:cNvSpPr>
          <p:nvPr>
            <p:ph type="body" idx="4294967295"/>
          </p:nvPr>
        </p:nvSpPr>
        <p:spPr>
          <a:xfrm>
            <a:off x="1482725" y="1905000"/>
            <a:ext cx="7661275" cy="4114800"/>
          </a:xfrm>
        </p:spPr>
        <p:txBody>
          <a:bodyPr/>
          <a:lstStyle/>
          <a:p>
            <a:pPr marL="469900" indent="-469900" eaLnBrk="1" hangingPunct="1"/>
            <a:r>
              <a:rPr lang="en-US" smtClean="0"/>
              <a:t>Does a fair procedure lead people to view the law as legitimate and to obey it in the future?</a:t>
            </a:r>
          </a:p>
          <a:p>
            <a:pPr marL="469900" indent="-469900" eaLnBrk="1" hangingPunct="1"/>
            <a:r>
              <a:rPr lang="en-US" smtClean="0"/>
              <a:t>Reintegrative shaming experiment (RISE)</a:t>
            </a:r>
          </a:p>
          <a:p>
            <a:pPr marL="908050" lvl="1" indent="-436563" eaLnBrk="1" hangingPunct="1"/>
            <a:r>
              <a:rPr lang="en-US" smtClean="0"/>
              <a:t>Adults – driving while drunk.</a:t>
            </a:r>
          </a:p>
          <a:p>
            <a:pPr marL="908050" lvl="1" indent="-436563" eaLnBrk="1" hangingPunct="1"/>
            <a:r>
              <a:rPr lang="en-US" smtClean="0"/>
              <a:t>Court/restorative justice conferences.</a:t>
            </a:r>
          </a:p>
          <a:p>
            <a:pPr marL="908050" lvl="1" indent="-436563" eaLnBrk="1" hangingPunct="1"/>
            <a:r>
              <a:rPr lang="en-US" smtClean="0"/>
              <a:t>900 adults in Australia.</a:t>
            </a:r>
          </a:p>
          <a:p>
            <a:pPr marL="469900" indent="-469900" eaLnBrk="1" hangingPunct="1"/>
            <a:endParaRPr lang="en-US" smtClean="0"/>
          </a:p>
        </p:txBody>
      </p:sp>
    </p:spTree>
    <p:extLst>
      <p:ext uri="{BB962C8B-B14F-4D97-AF65-F5344CB8AC3E}">
        <p14:creationId xmlns:p14="http://schemas.microsoft.com/office/powerpoint/2010/main" val="2564878283"/>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txBox="1">
            <a:spLocks noGrp="1"/>
          </p:cNvSpPr>
          <p:nvPr/>
        </p:nvSpPr>
        <p:spPr bwMode="auto">
          <a:xfrm>
            <a:off x="609600" y="6245225"/>
            <a:ext cx="1981200" cy="476250"/>
          </a:xfrm>
          <a:prstGeom prst="rect">
            <a:avLst/>
          </a:prstGeom>
          <a:noFill/>
          <a:ln>
            <a:miter lim="800000"/>
            <a:headEnd/>
            <a:tailEnd/>
          </a:ln>
        </p:spPr>
        <p:txBody>
          <a:bodyPr/>
          <a:lstStyle/>
          <a:p>
            <a:pPr fontAlgn="auto">
              <a:spcBef>
                <a:spcPts val="0"/>
              </a:spcBef>
              <a:spcAft>
                <a:spcPts val="0"/>
              </a:spcAft>
              <a:defRPr/>
            </a:pPr>
            <a:fld id="{493D7537-BA3A-412C-B391-B223CC0DBBCE}" type="datetime1">
              <a:rPr lang="en-US" sz="1200">
                <a:latin typeface="+mn-lt"/>
              </a:rPr>
              <a:pPr fontAlgn="auto">
                <a:spcBef>
                  <a:spcPts val="0"/>
                </a:spcBef>
                <a:spcAft>
                  <a:spcPts val="0"/>
                </a:spcAft>
                <a:defRPr/>
              </a:pPr>
              <a:t>1/30/2015</a:t>
            </a:fld>
            <a:endParaRPr lang="en-US" sz="1200">
              <a:latin typeface="+mn-lt"/>
            </a:endParaRPr>
          </a:p>
        </p:txBody>
      </p:sp>
      <p:sp>
        <p:nvSpPr>
          <p:cNvPr id="27651" name="Slide Number Placeholder 5"/>
          <p:cNvSpPr txBox="1">
            <a:spLocks noGrp="1"/>
          </p:cNvSpPr>
          <p:nvPr/>
        </p:nvSpPr>
        <p:spPr bwMode="auto">
          <a:xfrm>
            <a:off x="6553200" y="6245225"/>
            <a:ext cx="1981200" cy="476250"/>
          </a:xfrm>
          <a:prstGeom prst="rect">
            <a:avLst/>
          </a:prstGeom>
          <a:noFill/>
          <a:ln>
            <a:miter lim="800000"/>
            <a:headEnd/>
            <a:tailEnd/>
          </a:ln>
        </p:spPr>
        <p:txBody>
          <a:bodyPr/>
          <a:lstStyle/>
          <a:p>
            <a:pPr algn="r" fontAlgn="auto">
              <a:spcBef>
                <a:spcPts val="0"/>
              </a:spcBef>
              <a:spcAft>
                <a:spcPts val="0"/>
              </a:spcAft>
              <a:defRPr/>
            </a:pPr>
            <a:fld id="{9627FE27-DC0B-4EB9-AA68-2F61A2F5D1E1}" type="slidenum">
              <a:rPr lang="en-US" sz="1200">
                <a:latin typeface="+mn-lt"/>
              </a:rPr>
              <a:pPr algn="r" fontAlgn="auto">
                <a:spcBef>
                  <a:spcPts val="0"/>
                </a:spcBef>
                <a:spcAft>
                  <a:spcPts val="0"/>
                </a:spcAft>
                <a:defRPr/>
              </a:pPr>
              <a:t>21</a:t>
            </a:fld>
            <a:endParaRPr lang="en-US" sz="1200">
              <a:latin typeface="+mn-lt"/>
            </a:endParaRPr>
          </a:p>
        </p:txBody>
      </p:sp>
      <p:sp>
        <p:nvSpPr>
          <p:cNvPr id="349187" name="Slide Number Placeholder 14"/>
          <p:cNvSpPr>
            <a:spLocks noGrp="1"/>
          </p:cNvSpPr>
          <p:nvPr>
            <p:ph type="sldNum" sz="quarter" idx="12"/>
          </p:nvPr>
        </p:nvSpPr>
        <p:spPr/>
        <p:txBody>
          <a:bodyPr/>
          <a:lstStyle/>
          <a:p>
            <a:pPr>
              <a:defRPr/>
            </a:pPr>
            <a:fld id="{1EA2319B-EABE-4929-88A8-382BA35E8C38}" type="slidenum">
              <a:rPr lang="en-US" sz="1600"/>
              <a:pPr>
                <a:defRPr/>
              </a:pPr>
              <a:t>21</a:t>
            </a:fld>
            <a:endParaRPr lang="en-US" sz="1600" dirty="0"/>
          </a:p>
        </p:txBody>
      </p:sp>
      <p:sp>
        <p:nvSpPr>
          <p:cNvPr id="78852" name="Rectangle 2"/>
          <p:cNvSpPr>
            <a:spLocks noGrp="1" noChangeArrowheads="1"/>
          </p:cNvSpPr>
          <p:nvPr>
            <p:ph type="title" idx="4294967295"/>
          </p:nvPr>
        </p:nvSpPr>
        <p:spPr>
          <a:xfrm>
            <a:off x="1985963" y="609600"/>
            <a:ext cx="7158037" cy="1412875"/>
          </a:xfrm>
        </p:spPr>
        <p:txBody>
          <a:bodyPr>
            <a:normAutofit fontScale="90000"/>
          </a:bodyPr>
          <a:lstStyle/>
          <a:p>
            <a:pPr eaLnBrk="1" fontAlgn="auto" hangingPunct="1">
              <a:spcAft>
                <a:spcPts val="0"/>
              </a:spcAft>
              <a:defRPr/>
            </a:pPr>
            <a:r>
              <a:rPr lang="en-US" dirty="0" err="1">
                <a:solidFill>
                  <a:schemeClr val="tx2">
                    <a:satMod val="130000"/>
                  </a:schemeClr>
                </a:solidFill>
              </a:rPr>
              <a:t>Reintegrative</a:t>
            </a:r>
            <a:r>
              <a:rPr lang="en-US" dirty="0">
                <a:solidFill>
                  <a:schemeClr val="tx2">
                    <a:satMod val="130000"/>
                  </a:schemeClr>
                </a:solidFill>
              </a:rPr>
              <a:t> Shaming: Model</a:t>
            </a:r>
          </a:p>
        </p:txBody>
      </p:sp>
      <p:sp>
        <p:nvSpPr>
          <p:cNvPr id="49158" name="Rectangle 3"/>
          <p:cNvSpPr>
            <a:spLocks noChangeArrowheads="1"/>
          </p:cNvSpPr>
          <p:nvPr/>
        </p:nvSpPr>
        <p:spPr bwMode="auto">
          <a:xfrm>
            <a:off x="1905000" y="2590800"/>
            <a:ext cx="1828800" cy="1828800"/>
          </a:xfrm>
          <a:prstGeom prst="rect">
            <a:avLst/>
          </a:prstGeom>
          <a:noFill/>
          <a:ln w="9525">
            <a:solidFill>
              <a:schemeClr val="tx1"/>
            </a:solidFill>
            <a:miter lim="800000"/>
            <a:headEnd/>
            <a:tailEnd/>
          </a:ln>
        </p:spPr>
        <p:txBody>
          <a:bodyPr wrap="none" anchor="ctr"/>
          <a:lstStyle/>
          <a:p>
            <a:endParaRPr lang="en-US">
              <a:latin typeface="Arial" charset="0"/>
            </a:endParaRPr>
          </a:p>
        </p:txBody>
      </p:sp>
      <p:sp>
        <p:nvSpPr>
          <p:cNvPr id="49159" name="Rectangle 4"/>
          <p:cNvSpPr>
            <a:spLocks noChangeArrowheads="1"/>
          </p:cNvSpPr>
          <p:nvPr/>
        </p:nvSpPr>
        <p:spPr bwMode="auto">
          <a:xfrm>
            <a:off x="5410200" y="2743200"/>
            <a:ext cx="2209800" cy="1524000"/>
          </a:xfrm>
          <a:prstGeom prst="rect">
            <a:avLst/>
          </a:prstGeom>
          <a:noFill/>
          <a:ln w="9525">
            <a:solidFill>
              <a:schemeClr val="tx1"/>
            </a:solidFill>
            <a:miter lim="800000"/>
            <a:headEnd/>
            <a:tailEnd/>
          </a:ln>
        </p:spPr>
        <p:txBody>
          <a:bodyPr wrap="none" anchor="ctr"/>
          <a:lstStyle/>
          <a:p>
            <a:endParaRPr lang="en-US">
              <a:latin typeface="Arial" charset="0"/>
            </a:endParaRPr>
          </a:p>
        </p:txBody>
      </p:sp>
      <p:sp>
        <p:nvSpPr>
          <p:cNvPr id="49160" name="Text Box 5"/>
          <p:cNvSpPr txBox="1">
            <a:spLocks noChangeArrowheads="1"/>
          </p:cNvSpPr>
          <p:nvPr/>
        </p:nvSpPr>
        <p:spPr bwMode="auto">
          <a:xfrm>
            <a:off x="1981200" y="2743200"/>
            <a:ext cx="1676400" cy="1190625"/>
          </a:xfrm>
          <a:prstGeom prst="rect">
            <a:avLst/>
          </a:prstGeom>
          <a:noFill/>
          <a:ln w="9525">
            <a:noFill/>
            <a:miter lim="800000"/>
            <a:headEnd/>
            <a:tailEnd/>
          </a:ln>
        </p:spPr>
        <p:txBody>
          <a:bodyPr>
            <a:spAutoFit/>
          </a:bodyPr>
          <a:lstStyle/>
          <a:p>
            <a:pPr>
              <a:spcBef>
                <a:spcPct val="50000"/>
              </a:spcBef>
            </a:pPr>
            <a:r>
              <a:rPr lang="en-US">
                <a:latin typeface="Arial" charset="0"/>
              </a:rPr>
              <a:t>Was the procedure fair? Is the law legitimate?</a:t>
            </a:r>
          </a:p>
        </p:txBody>
      </p:sp>
      <p:sp>
        <p:nvSpPr>
          <p:cNvPr id="49161" name="Text Box 6"/>
          <p:cNvSpPr txBox="1">
            <a:spLocks noChangeArrowheads="1"/>
          </p:cNvSpPr>
          <p:nvPr/>
        </p:nvSpPr>
        <p:spPr bwMode="auto">
          <a:xfrm>
            <a:off x="1905000" y="2209800"/>
            <a:ext cx="1828800" cy="366713"/>
          </a:xfrm>
          <a:prstGeom prst="rect">
            <a:avLst/>
          </a:prstGeom>
          <a:noFill/>
          <a:ln w="9525">
            <a:noFill/>
            <a:miter lim="800000"/>
            <a:headEnd/>
            <a:tailEnd/>
          </a:ln>
        </p:spPr>
        <p:txBody>
          <a:bodyPr>
            <a:spAutoFit/>
          </a:bodyPr>
          <a:lstStyle/>
          <a:p>
            <a:pPr>
              <a:spcBef>
                <a:spcPct val="50000"/>
              </a:spcBef>
            </a:pPr>
            <a:r>
              <a:rPr lang="en-US">
                <a:latin typeface="Arial" charset="0"/>
              </a:rPr>
              <a:t>YEAR 0</a:t>
            </a:r>
          </a:p>
        </p:txBody>
      </p:sp>
      <p:sp>
        <p:nvSpPr>
          <p:cNvPr id="49162" name="Text Box 7"/>
          <p:cNvSpPr txBox="1">
            <a:spLocks noChangeArrowheads="1"/>
          </p:cNvSpPr>
          <p:nvPr/>
        </p:nvSpPr>
        <p:spPr bwMode="auto">
          <a:xfrm>
            <a:off x="4038600" y="2286000"/>
            <a:ext cx="4267200" cy="366713"/>
          </a:xfrm>
          <a:prstGeom prst="rect">
            <a:avLst/>
          </a:prstGeom>
          <a:noFill/>
          <a:ln w="9525">
            <a:noFill/>
            <a:miter lim="800000"/>
            <a:headEnd/>
            <a:tailEnd/>
          </a:ln>
        </p:spPr>
        <p:txBody>
          <a:bodyPr>
            <a:spAutoFit/>
          </a:bodyPr>
          <a:lstStyle/>
          <a:p>
            <a:pPr>
              <a:spcBef>
                <a:spcPct val="50000"/>
              </a:spcBef>
            </a:pPr>
            <a:r>
              <a:rPr lang="en-US">
                <a:latin typeface="Arial" charset="0"/>
              </a:rPr>
              <a:t>YEARS 3-4</a:t>
            </a:r>
          </a:p>
        </p:txBody>
      </p:sp>
      <p:sp>
        <p:nvSpPr>
          <p:cNvPr id="49163" name="Line 8"/>
          <p:cNvSpPr>
            <a:spLocks noChangeShapeType="1"/>
          </p:cNvSpPr>
          <p:nvPr/>
        </p:nvSpPr>
        <p:spPr bwMode="auto">
          <a:xfrm>
            <a:off x="3733800" y="3352800"/>
            <a:ext cx="1600200" cy="0"/>
          </a:xfrm>
          <a:prstGeom prst="line">
            <a:avLst/>
          </a:prstGeom>
          <a:noFill/>
          <a:ln w="9525">
            <a:solidFill>
              <a:schemeClr val="tx1"/>
            </a:solidFill>
            <a:round/>
            <a:headEnd/>
            <a:tailEnd type="triangle" w="med" len="med"/>
          </a:ln>
        </p:spPr>
        <p:txBody>
          <a:bodyPr/>
          <a:lstStyle/>
          <a:p>
            <a:endParaRPr lang="en-US"/>
          </a:p>
        </p:txBody>
      </p:sp>
      <p:sp>
        <p:nvSpPr>
          <p:cNvPr id="49164" name="Text Box 9"/>
          <p:cNvSpPr txBox="1">
            <a:spLocks noChangeArrowheads="1"/>
          </p:cNvSpPr>
          <p:nvPr/>
        </p:nvSpPr>
        <p:spPr bwMode="auto">
          <a:xfrm>
            <a:off x="4038600" y="2971800"/>
            <a:ext cx="1143000" cy="366713"/>
          </a:xfrm>
          <a:prstGeom prst="rect">
            <a:avLst/>
          </a:prstGeom>
          <a:noFill/>
          <a:ln w="9525">
            <a:noFill/>
            <a:miter lim="800000"/>
            <a:headEnd/>
            <a:tailEnd/>
          </a:ln>
        </p:spPr>
        <p:txBody>
          <a:bodyPr>
            <a:spAutoFit/>
          </a:bodyPr>
          <a:lstStyle/>
          <a:p>
            <a:pPr>
              <a:spcBef>
                <a:spcPct val="50000"/>
              </a:spcBef>
            </a:pPr>
            <a:r>
              <a:rPr lang="en-US">
                <a:latin typeface="Arial" charset="0"/>
              </a:rPr>
              <a:t>2 years</a:t>
            </a:r>
          </a:p>
        </p:txBody>
      </p:sp>
      <p:sp>
        <p:nvSpPr>
          <p:cNvPr id="49165" name="Text Box 10"/>
          <p:cNvSpPr txBox="1">
            <a:spLocks noChangeArrowheads="1"/>
          </p:cNvSpPr>
          <p:nvPr/>
        </p:nvSpPr>
        <p:spPr bwMode="auto">
          <a:xfrm>
            <a:off x="5638800" y="2819400"/>
            <a:ext cx="1905000" cy="1328738"/>
          </a:xfrm>
          <a:prstGeom prst="rect">
            <a:avLst/>
          </a:prstGeom>
          <a:noFill/>
          <a:ln w="9525">
            <a:noFill/>
            <a:miter lim="800000"/>
            <a:headEnd/>
            <a:tailEnd/>
          </a:ln>
        </p:spPr>
        <p:txBody>
          <a:bodyPr>
            <a:spAutoFit/>
          </a:bodyPr>
          <a:lstStyle/>
          <a:p>
            <a:pPr>
              <a:spcBef>
                <a:spcPct val="50000"/>
              </a:spcBef>
            </a:pPr>
            <a:r>
              <a:rPr lang="en-US">
                <a:latin typeface="Arial" charset="0"/>
              </a:rPr>
              <a:t>Reoffending in years 3 and 4 (same crime).</a:t>
            </a:r>
          </a:p>
          <a:p>
            <a:pPr>
              <a:spcBef>
                <a:spcPct val="50000"/>
              </a:spcBef>
            </a:pPr>
            <a:r>
              <a:rPr lang="en-US">
                <a:latin typeface="Arial" charset="0"/>
              </a:rPr>
              <a:t>Police records</a:t>
            </a:r>
          </a:p>
        </p:txBody>
      </p:sp>
    </p:spTree>
    <p:extLst>
      <p:ext uri="{BB962C8B-B14F-4D97-AF65-F5344CB8AC3E}">
        <p14:creationId xmlns:p14="http://schemas.microsoft.com/office/powerpoint/2010/main" val="792327012"/>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p:cNvSpPr txBox="1">
            <a:spLocks noGrp="1"/>
          </p:cNvSpPr>
          <p:nvPr/>
        </p:nvSpPr>
        <p:spPr bwMode="auto">
          <a:xfrm>
            <a:off x="609600" y="6245225"/>
            <a:ext cx="1981200" cy="476250"/>
          </a:xfrm>
          <a:prstGeom prst="rect">
            <a:avLst/>
          </a:prstGeom>
          <a:noFill/>
          <a:ln>
            <a:miter lim="800000"/>
            <a:headEnd/>
            <a:tailEnd/>
          </a:ln>
        </p:spPr>
        <p:txBody>
          <a:bodyPr/>
          <a:lstStyle/>
          <a:p>
            <a:pPr fontAlgn="auto">
              <a:spcBef>
                <a:spcPts val="0"/>
              </a:spcBef>
              <a:spcAft>
                <a:spcPts val="0"/>
              </a:spcAft>
              <a:defRPr/>
            </a:pPr>
            <a:fld id="{4A292D80-420C-43EB-A9F1-75A9A84F6A40}" type="datetime1">
              <a:rPr lang="en-US" sz="1200">
                <a:latin typeface="+mn-lt"/>
              </a:rPr>
              <a:pPr fontAlgn="auto">
                <a:spcBef>
                  <a:spcPts val="0"/>
                </a:spcBef>
                <a:spcAft>
                  <a:spcPts val="0"/>
                </a:spcAft>
                <a:defRPr/>
              </a:pPr>
              <a:t>1/30/2015</a:t>
            </a:fld>
            <a:endParaRPr lang="en-US" sz="1200">
              <a:latin typeface="+mn-lt"/>
            </a:endParaRPr>
          </a:p>
        </p:txBody>
      </p:sp>
      <p:sp>
        <p:nvSpPr>
          <p:cNvPr id="5124" name="Slide Number Placeholder 5"/>
          <p:cNvSpPr txBox="1">
            <a:spLocks noGrp="1"/>
          </p:cNvSpPr>
          <p:nvPr/>
        </p:nvSpPr>
        <p:spPr bwMode="auto">
          <a:xfrm>
            <a:off x="6553200" y="6245225"/>
            <a:ext cx="1981200" cy="476250"/>
          </a:xfrm>
          <a:prstGeom prst="rect">
            <a:avLst/>
          </a:prstGeom>
          <a:noFill/>
          <a:ln>
            <a:miter lim="800000"/>
            <a:headEnd/>
            <a:tailEnd/>
          </a:ln>
        </p:spPr>
        <p:txBody>
          <a:bodyPr/>
          <a:lstStyle/>
          <a:p>
            <a:pPr algn="r" fontAlgn="auto">
              <a:spcBef>
                <a:spcPts val="0"/>
              </a:spcBef>
              <a:spcAft>
                <a:spcPts val="0"/>
              </a:spcAft>
              <a:defRPr/>
            </a:pPr>
            <a:endParaRPr lang="en-US" sz="1200" dirty="0">
              <a:latin typeface="+mn-lt"/>
            </a:endParaRPr>
          </a:p>
        </p:txBody>
      </p:sp>
      <p:sp>
        <p:nvSpPr>
          <p:cNvPr id="346117" name="Slide Number Placeholder 7"/>
          <p:cNvSpPr>
            <a:spLocks noGrp="1"/>
          </p:cNvSpPr>
          <p:nvPr>
            <p:ph type="sldNum" sz="quarter" idx="12"/>
          </p:nvPr>
        </p:nvSpPr>
        <p:spPr/>
        <p:txBody>
          <a:bodyPr/>
          <a:lstStyle/>
          <a:p>
            <a:pPr>
              <a:defRPr/>
            </a:pPr>
            <a:fld id="{F8D6F19B-B392-4C94-980A-DE57FFF13FB7}" type="slidenum">
              <a:rPr lang="en-US" sz="1600"/>
              <a:pPr>
                <a:defRPr/>
              </a:pPr>
              <a:t>22</a:t>
            </a:fld>
            <a:endParaRPr lang="en-US" sz="1600" dirty="0"/>
          </a:p>
        </p:txBody>
      </p:sp>
      <p:sp>
        <p:nvSpPr>
          <p:cNvPr id="80900" name="Rectangle 2"/>
          <p:cNvSpPr>
            <a:spLocks noGrp="1" noChangeArrowheads="1"/>
          </p:cNvSpPr>
          <p:nvPr>
            <p:ph type="title" idx="4294967295"/>
          </p:nvPr>
        </p:nvSpPr>
        <p:spPr>
          <a:xfrm>
            <a:off x="1985963" y="457200"/>
            <a:ext cx="7158037" cy="1412875"/>
          </a:xfrm>
        </p:spPr>
        <p:txBody>
          <a:bodyPr/>
          <a:lstStyle/>
          <a:p>
            <a:pPr eaLnBrk="1" fontAlgn="auto" hangingPunct="1">
              <a:spcAft>
                <a:spcPts val="0"/>
              </a:spcAft>
              <a:defRPr/>
            </a:pPr>
            <a:r>
              <a:rPr lang="en-US" sz="3200" dirty="0" err="1">
                <a:solidFill>
                  <a:schemeClr val="tx2">
                    <a:satMod val="130000"/>
                  </a:schemeClr>
                </a:solidFill>
              </a:rPr>
              <a:t>Reintegrative</a:t>
            </a:r>
            <a:r>
              <a:rPr lang="en-US" sz="3200" dirty="0">
                <a:solidFill>
                  <a:schemeClr val="tx2">
                    <a:satMod val="130000"/>
                  </a:schemeClr>
                </a:solidFill>
              </a:rPr>
              <a:t> Shaming: </a:t>
            </a:r>
            <a:br>
              <a:rPr lang="en-US" sz="3200" dirty="0">
                <a:solidFill>
                  <a:schemeClr val="tx2">
                    <a:satMod val="130000"/>
                  </a:schemeClr>
                </a:solidFill>
              </a:rPr>
            </a:br>
            <a:r>
              <a:rPr lang="en-US" sz="2000" dirty="0" err="1">
                <a:solidFill>
                  <a:schemeClr val="tx2">
                    <a:satMod val="130000"/>
                  </a:schemeClr>
                </a:solidFill>
              </a:rPr>
              <a:t>Rearrest</a:t>
            </a:r>
            <a:r>
              <a:rPr lang="en-US" sz="2000" dirty="0">
                <a:solidFill>
                  <a:schemeClr val="tx2">
                    <a:satMod val="130000"/>
                  </a:schemeClr>
                </a:solidFill>
              </a:rPr>
              <a:t> Rates</a:t>
            </a:r>
          </a:p>
        </p:txBody>
      </p:sp>
      <p:graphicFrame>
        <p:nvGraphicFramePr>
          <p:cNvPr id="4098" name="Object 3"/>
          <p:cNvGraphicFramePr>
            <a:graphicFrameLocks noGrp="1" noChangeAspect="1"/>
          </p:cNvGraphicFramePr>
          <p:nvPr>
            <p:ph idx="4294967295"/>
            <p:extLst>
              <p:ext uri="{D42A27DB-BD31-4B8C-83A1-F6EECF244321}">
                <p14:modId xmlns:p14="http://schemas.microsoft.com/office/powerpoint/2010/main" val="1122096533"/>
              </p:ext>
            </p:extLst>
          </p:nvPr>
        </p:nvGraphicFramePr>
        <p:xfrm>
          <a:off x="1981200" y="1981200"/>
          <a:ext cx="5778500" cy="3921125"/>
        </p:xfrm>
        <a:graphic>
          <a:graphicData uri="http://schemas.openxmlformats.org/presentationml/2006/ole">
            <mc:AlternateContent xmlns:mc="http://schemas.openxmlformats.org/markup-compatibility/2006">
              <mc:Choice xmlns:v="urn:schemas-microsoft-com:vml" Requires="v">
                <p:oleObj spid="_x0000_s8347" name="Chart" r:id="rId4" imgW="4724400" imgH="3175000" progId="MSGraph.Chart.8">
                  <p:embed followColorScheme="full"/>
                </p:oleObj>
              </mc:Choice>
              <mc:Fallback>
                <p:oleObj name="Chart" r:id="rId4" imgW="4724400" imgH="3175000" progId="MSGraph.Chart.8">
                  <p:embed followColorScheme="full"/>
                  <p:pic>
                    <p:nvPicPr>
                      <p:cNvPr id="0" name=""/>
                      <p:cNvPicPr>
                        <a:picLocks noChangeAspect="1" noChangeArrowheads="1"/>
                      </p:cNvPicPr>
                      <p:nvPr/>
                    </p:nvPicPr>
                    <p:blipFill>
                      <a:blip r:embed="rId5"/>
                      <a:srcRect/>
                      <a:stretch>
                        <a:fillRect/>
                      </a:stretch>
                    </p:blipFill>
                    <p:spPr bwMode="auto">
                      <a:xfrm>
                        <a:off x="1981200" y="1981200"/>
                        <a:ext cx="5778500" cy="3921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96509932"/>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Four key components </a:t>
            </a:r>
            <a:br>
              <a:rPr lang="en-US" dirty="0" smtClean="0"/>
            </a:br>
            <a:r>
              <a:rPr lang="en-US" dirty="0" smtClean="0"/>
              <a:t>of procedural fairness</a:t>
            </a:r>
            <a:endParaRPr lang="en-US" dirty="0"/>
          </a:p>
        </p:txBody>
      </p:sp>
      <p:sp>
        <p:nvSpPr>
          <p:cNvPr id="5" name="Content Placeholder 4"/>
          <p:cNvSpPr>
            <a:spLocks noGrp="1"/>
          </p:cNvSpPr>
          <p:nvPr>
            <p:ph idx="1"/>
          </p:nvPr>
        </p:nvSpPr>
        <p:spPr>
          <a:xfrm>
            <a:off x="1295400" y="1447800"/>
            <a:ext cx="6477000" cy="3200400"/>
          </a:xfrm>
        </p:spPr>
        <p:txBody>
          <a:bodyPr/>
          <a:lstStyle/>
          <a:p>
            <a:r>
              <a:rPr lang="en-US" dirty="0" smtClean="0"/>
              <a:t>Voice</a:t>
            </a:r>
          </a:p>
          <a:p>
            <a:r>
              <a:rPr lang="en-US" dirty="0" smtClean="0"/>
              <a:t>Neutrality</a:t>
            </a:r>
          </a:p>
          <a:p>
            <a:r>
              <a:rPr lang="en-US" dirty="0" smtClean="0"/>
              <a:t>Respect</a:t>
            </a:r>
          </a:p>
          <a:p>
            <a:r>
              <a:rPr lang="en-US" dirty="0" smtClean="0"/>
              <a:t>Trust (trustworthy authorities)</a:t>
            </a:r>
            <a:endParaRPr lang="en-US" dirty="0"/>
          </a:p>
        </p:txBody>
      </p:sp>
      <p:sp>
        <p:nvSpPr>
          <p:cNvPr id="2" name="Slide Number Placeholder 1"/>
          <p:cNvSpPr>
            <a:spLocks noGrp="1"/>
          </p:cNvSpPr>
          <p:nvPr>
            <p:ph type="sldNum" sz="quarter" idx="12"/>
          </p:nvPr>
        </p:nvSpPr>
        <p:spPr/>
        <p:txBody>
          <a:bodyPr/>
          <a:lstStyle/>
          <a:p>
            <a:pPr>
              <a:defRPr/>
            </a:pPr>
            <a:fld id="{A2DBC024-480C-4282-BEAC-72F80161004C}" type="slidenum">
              <a:rPr lang="en-US" smtClean="0"/>
              <a:pPr>
                <a:defRPr/>
              </a:pPr>
              <a:t>23</a:t>
            </a:fld>
            <a:endParaRPr lang="en-US" dirty="0"/>
          </a:p>
        </p:txBody>
      </p:sp>
    </p:spTree>
    <p:extLst>
      <p:ext uri="{BB962C8B-B14F-4D97-AF65-F5344CB8AC3E}">
        <p14:creationId xmlns:p14="http://schemas.microsoft.com/office/powerpoint/2010/main" val="3866094017"/>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a:t>
            </a:r>
            <a:endParaRPr lang="en-US" dirty="0"/>
          </a:p>
        </p:txBody>
      </p:sp>
      <p:sp>
        <p:nvSpPr>
          <p:cNvPr id="3" name="Content Placeholder 2"/>
          <p:cNvSpPr>
            <a:spLocks noGrp="1"/>
          </p:cNvSpPr>
          <p:nvPr>
            <p:ph idx="1"/>
          </p:nvPr>
        </p:nvSpPr>
        <p:spPr/>
        <p:txBody>
          <a:bodyPr/>
          <a:lstStyle/>
          <a:p>
            <a:r>
              <a:rPr lang="en-US" dirty="0" smtClean="0"/>
              <a:t>People want the opportunity to tell their side of the story and have their stories told to a judge who listens carefully. </a:t>
            </a:r>
            <a:endParaRPr lang="en-US" dirty="0"/>
          </a:p>
        </p:txBody>
      </p:sp>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24</a:t>
            </a:fld>
            <a:endParaRPr lang="en-US" dirty="0"/>
          </a:p>
        </p:txBody>
      </p:sp>
    </p:spTree>
    <p:extLst>
      <p:ext uri="{BB962C8B-B14F-4D97-AF65-F5344CB8AC3E}">
        <p14:creationId xmlns:p14="http://schemas.microsoft.com/office/powerpoint/2010/main" val="3791043877"/>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p:txBody>
          <a:bodyPr/>
          <a:lstStyle/>
          <a:p>
            <a:pPr eaLnBrk="1" fontAlgn="auto" hangingPunct="1">
              <a:spcAft>
                <a:spcPts val="0"/>
              </a:spcAft>
              <a:defRPr/>
            </a:pPr>
            <a:r>
              <a:rPr lang="en-US" sz="5400" dirty="0" smtClean="0">
                <a:solidFill>
                  <a:schemeClr val="tx2">
                    <a:satMod val="130000"/>
                  </a:schemeClr>
                </a:solidFill>
              </a:rPr>
              <a:t>Neutrality</a:t>
            </a:r>
            <a:endParaRPr lang="en-US" sz="5400" dirty="0">
              <a:solidFill>
                <a:schemeClr val="tx2">
                  <a:satMod val="130000"/>
                </a:schemeClr>
              </a:solidFill>
            </a:endParaRPr>
          </a:p>
        </p:txBody>
      </p:sp>
      <p:sp>
        <p:nvSpPr>
          <p:cNvPr id="53252" name="Content Placeholder 2"/>
          <p:cNvSpPr>
            <a:spLocks noGrp="1"/>
          </p:cNvSpPr>
          <p:nvPr>
            <p:ph idx="1"/>
          </p:nvPr>
        </p:nvSpPr>
        <p:spPr/>
        <p:txBody>
          <a:bodyPr/>
          <a:lstStyle/>
          <a:p>
            <a:pPr marL="469900" indent="-469900" eaLnBrk="1" hangingPunct="1"/>
            <a:r>
              <a:rPr lang="en-US" dirty="0" smtClean="0"/>
              <a:t>Be transparent and open about how decisions are being made.</a:t>
            </a:r>
          </a:p>
          <a:p>
            <a:pPr marL="469900" indent="-469900" eaLnBrk="1" hangingPunct="1"/>
            <a:r>
              <a:rPr lang="en-US" dirty="0" smtClean="0"/>
              <a:t>Give an explanation in terms understandable by a lay person.  </a:t>
            </a:r>
          </a:p>
          <a:p>
            <a:pPr marL="469900" indent="-469900" eaLnBrk="1" hangingPunct="1"/>
            <a:r>
              <a:rPr lang="en-US" dirty="0" smtClean="0"/>
              <a:t>Cite to relevant statutes, rules, or court policies.</a:t>
            </a:r>
          </a:p>
        </p:txBody>
      </p:sp>
      <p:sp>
        <p:nvSpPr>
          <p:cNvPr id="364545" name="Slide Number Placeholder 5"/>
          <p:cNvSpPr>
            <a:spLocks noGrp="1"/>
          </p:cNvSpPr>
          <p:nvPr>
            <p:ph type="sldNum" sz="quarter" idx="12"/>
          </p:nvPr>
        </p:nvSpPr>
        <p:spPr/>
        <p:txBody>
          <a:bodyPr/>
          <a:lstStyle/>
          <a:p>
            <a:pPr>
              <a:defRPr/>
            </a:pPr>
            <a:fld id="{47EC49F0-EA63-4374-A478-264DF0752CB7}" type="slidenum">
              <a:rPr lang="en-US"/>
              <a:pPr>
                <a:defRPr/>
              </a:pPr>
              <a:t>25</a:t>
            </a:fld>
            <a:endParaRPr lang="en-US" dirty="0"/>
          </a:p>
        </p:txBody>
      </p:sp>
    </p:spTree>
    <p:extLst>
      <p:ext uri="{BB962C8B-B14F-4D97-AF65-F5344CB8AC3E}">
        <p14:creationId xmlns:p14="http://schemas.microsoft.com/office/powerpoint/2010/main" val="4098908188"/>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Slide Number Placeholder 6"/>
          <p:cNvSpPr>
            <a:spLocks noGrp="1"/>
          </p:cNvSpPr>
          <p:nvPr>
            <p:ph type="sldNum" sz="quarter" idx="12"/>
          </p:nvPr>
        </p:nvSpPr>
        <p:spPr/>
        <p:txBody>
          <a:bodyPr/>
          <a:lstStyle/>
          <a:p>
            <a:pPr>
              <a:defRPr/>
            </a:pPr>
            <a:fld id="{9D3D815D-9A22-4AAF-B90F-F9394FAAD9A8}" type="slidenum">
              <a:rPr lang="en-US"/>
              <a:pPr>
                <a:defRPr/>
              </a:pPr>
              <a:t>26</a:t>
            </a:fld>
            <a:endParaRPr lang="en-US" dirty="0"/>
          </a:p>
        </p:txBody>
      </p:sp>
      <p:sp>
        <p:nvSpPr>
          <p:cNvPr id="210946" name="Title 1"/>
          <p:cNvSpPr>
            <a:spLocks noGrp="1"/>
          </p:cNvSpPr>
          <p:nvPr>
            <p:ph type="title" idx="4294967295"/>
          </p:nvPr>
        </p:nvSpPr>
        <p:spPr>
          <a:xfrm>
            <a:off x="1447800" y="381000"/>
            <a:ext cx="7696200" cy="1143000"/>
          </a:xfrm>
        </p:spPr>
        <p:txBody>
          <a:bodyPr/>
          <a:lstStyle/>
          <a:p>
            <a:pPr eaLnBrk="1" fontAlgn="auto" hangingPunct="1">
              <a:spcAft>
                <a:spcPts val="0"/>
              </a:spcAft>
              <a:defRPr/>
            </a:pPr>
            <a:r>
              <a:rPr lang="en-US" sz="6000" dirty="0">
                <a:solidFill>
                  <a:schemeClr val="tx2">
                    <a:satMod val="130000"/>
                  </a:schemeClr>
                </a:solidFill>
              </a:rPr>
              <a:t>Neutrality</a:t>
            </a:r>
          </a:p>
        </p:txBody>
      </p:sp>
      <p:sp>
        <p:nvSpPr>
          <p:cNvPr id="52228" name="Content Placeholder 2"/>
          <p:cNvSpPr>
            <a:spLocks noGrp="1"/>
          </p:cNvSpPr>
          <p:nvPr>
            <p:ph idx="4294967295"/>
          </p:nvPr>
        </p:nvSpPr>
        <p:spPr>
          <a:xfrm>
            <a:off x="914400" y="1752600"/>
            <a:ext cx="8229600" cy="1562100"/>
          </a:xfrm>
        </p:spPr>
        <p:txBody>
          <a:bodyPr/>
          <a:lstStyle/>
          <a:p>
            <a:pPr marL="469900" indent="0" eaLnBrk="1" hangingPunct="1">
              <a:buFont typeface="Wingdings" pitchFamily="2" charset="2"/>
              <a:buNone/>
            </a:pPr>
            <a:r>
              <a:rPr lang="en-US" dirty="0" smtClean="0"/>
              <a:t>Neutrality is important, but if applied improperly, it can mask that you care.</a:t>
            </a:r>
          </a:p>
        </p:txBody>
      </p:sp>
      <p:pic>
        <p:nvPicPr>
          <p:cNvPr id="52229" name="Picture 4" descr="MCBD06688_0000[1]"/>
          <p:cNvPicPr>
            <a:picLocks noChangeAspect="1" noChangeArrowheads="1"/>
          </p:cNvPicPr>
          <p:nvPr/>
        </p:nvPicPr>
        <p:blipFill>
          <a:blip r:embed="rId3" cstate="print"/>
          <a:srcRect/>
          <a:stretch>
            <a:fillRect/>
          </a:stretch>
        </p:blipFill>
        <p:spPr bwMode="auto">
          <a:xfrm>
            <a:off x="3733800" y="3124200"/>
            <a:ext cx="2660650" cy="3429000"/>
          </a:xfrm>
          <a:prstGeom prst="rect">
            <a:avLst/>
          </a:prstGeom>
          <a:noFill/>
          <a:ln w="9525">
            <a:noFill/>
            <a:miter lim="800000"/>
            <a:headEnd/>
            <a:tailEnd/>
          </a:ln>
        </p:spPr>
      </p:pic>
    </p:spTree>
    <p:extLst>
      <p:ext uri="{BB962C8B-B14F-4D97-AF65-F5344CB8AC3E}">
        <p14:creationId xmlns:p14="http://schemas.microsoft.com/office/powerpoint/2010/main" val="2801512897"/>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txBox="1">
            <a:spLocks noGrp="1"/>
          </p:cNvSpPr>
          <p:nvPr/>
        </p:nvSpPr>
        <p:spPr bwMode="auto">
          <a:xfrm>
            <a:off x="609600" y="6245225"/>
            <a:ext cx="1981200" cy="476250"/>
          </a:xfrm>
          <a:prstGeom prst="rect">
            <a:avLst/>
          </a:prstGeom>
          <a:noFill/>
          <a:ln>
            <a:miter lim="800000"/>
            <a:headEnd/>
            <a:tailEnd/>
          </a:ln>
        </p:spPr>
        <p:txBody>
          <a:bodyPr/>
          <a:lstStyle/>
          <a:p>
            <a:pPr fontAlgn="auto">
              <a:spcBef>
                <a:spcPts val="0"/>
              </a:spcBef>
              <a:spcAft>
                <a:spcPts val="0"/>
              </a:spcAft>
              <a:defRPr/>
            </a:pPr>
            <a:fld id="{CE345493-3DE3-4F26-A990-1AFAF07A71C6}" type="datetime1">
              <a:rPr lang="en-US" sz="1200">
                <a:latin typeface="+mn-lt"/>
              </a:rPr>
              <a:pPr fontAlgn="auto">
                <a:spcBef>
                  <a:spcPts val="0"/>
                </a:spcBef>
                <a:spcAft>
                  <a:spcPts val="0"/>
                </a:spcAft>
                <a:defRPr/>
              </a:pPr>
              <a:t>1/30/2015</a:t>
            </a:fld>
            <a:endParaRPr lang="en-US" sz="1200" dirty="0">
              <a:latin typeface="+mn-lt"/>
            </a:endParaRPr>
          </a:p>
        </p:txBody>
      </p:sp>
      <p:sp>
        <p:nvSpPr>
          <p:cNvPr id="38915" name="Slide Number Placeholder 5"/>
          <p:cNvSpPr txBox="1">
            <a:spLocks noGrp="1"/>
          </p:cNvSpPr>
          <p:nvPr/>
        </p:nvSpPr>
        <p:spPr bwMode="auto">
          <a:xfrm>
            <a:off x="6553200" y="6245225"/>
            <a:ext cx="1981200" cy="476250"/>
          </a:xfrm>
          <a:prstGeom prst="rect">
            <a:avLst/>
          </a:prstGeom>
          <a:noFill/>
          <a:ln>
            <a:miter lim="800000"/>
            <a:headEnd/>
            <a:tailEnd/>
          </a:ln>
        </p:spPr>
        <p:txBody>
          <a:bodyPr/>
          <a:lstStyle/>
          <a:p>
            <a:pPr algn="r" fontAlgn="auto">
              <a:spcBef>
                <a:spcPts val="0"/>
              </a:spcBef>
              <a:spcAft>
                <a:spcPts val="0"/>
              </a:spcAft>
              <a:defRPr/>
            </a:pPr>
            <a:fld id="{896F9A77-4578-4E2F-AFBD-4CB4A3ADB05F}" type="slidenum">
              <a:rPr lang="en-US" sz="1200">
                <a:latin typeface="+mn-lt"/>
              </a:rPr>
              <a:pPr algn="r" fontAlgn="auto">
                <a:spcBef>
                  <a:spcPts val="0"/>
                </a:spcBef>
                <a:spcAft>
                  <a:spcPts val="0"/>
                </a:spcAft>
                <a:defRPr/>
              </a:pPr>
              <a:t>27</a:t>
            </a:fld>
            <a:endParaRPr lang="en-US" sz="1200" dirty="0">
              <a:latin typeface="+mn-lt"/>
            </a:endParaRPr>
          </a:p>
        </p:txBody>
      </p:sp>
      <p:sp>
        <p:nvSpPr>
          <p:cNvPr id="184324" name="Rectangle 2"/>
          <p:cNvSpPr>
            <a:spLocks noGrp="1" noChangeArrowheads="1"/>
          </p:cNvSpPr>
          <p:nvPr>
            <p:ph type="title"/>
          </p:nvPr>
        </p:nvSpPr>
        <p:spPr/>
        <p:txBody>
          <a:bodyPr/>
          <a:lstStyle/>
          <a:p>
            <a:pPr eaLnBrk="1" fontAlgn="auto" hangingPunct="1">
              <a:spcAft>
                <a:spcPts val="0"/>
              </a:spcAft>
              <a:defRPr/>
            </a:pPr>
            <a:r>
              <a:rPr lang="en-US" dirty="0">
                <a:solidFill>
                  <a:schemeClr val="tx2">
                    <a:satMod val="130000"/>
                  </a:schemeClr>
                </a:solidFill>
              </a:rPr>
              <a:t>Respect</a:t>
            </a:r>
          </a:p>
        </p:txBody>
      </p:sp>
      <p:sp>
        <p:nvSpPr>
          <p:cNvPr id="55302" name="Rectangle 3"/>
          <p:cNvSpPr>
            <a:spLocks noGrp="1" noChangeArrowheads="1"/>
          </p:cNvSpPr>
          <p:nvPr>
            <p:ph idx="1"/>
          </p:nvPr>
        </p:nvSpPr>
        <p:spPr/>
        <p:txBody>
          <a:bodyPr>
            <a:normAutofit fontScale="92500" lnSpcReduction="20000"/>
          </a:bodyPr>
          <a:lstStyle/>
          <a:p>
            <a:pPr marL="469900" indent="-469900" eaLnBrk="1" hangingPunct="1">
              <a:lnSpc>
                <a:spcPct val="90000"/>
              </a:lnSpc>
            </a:pPr>
            <a:r>
              <a:rPr lang="en-US" sz="2800" dirty="0" smtClean="0"/>
              <a:t>Taking people’s concerns seriously</a:t>
            </a:r>
          </a:p>
          <a:p>
            <a:pPr marL="908050" lvl="1" indent="-436563" eaLnBrk="1" hangingPunct="1">
              <a:lnSpc>
                <a:spcPct val="90000"/>
              </a:lnSpc>
            </a:pPr>
            <a:r>
              <a:rPr lang="en-US" sz="2400" dirty="0" smtClean="0"/>
              <a:t>Shows respect for them as people and as citizens who have the right to address the court about their issues.</a:t>
            </a:r>
          </a:p>
          <a:p>
            <a:pPr marL="469900" indent="-469900" eaLnBrk="1" hangingPunct="1">
              <a:lnSpc>
                <a:spcPct val="90000"/>
              </a:lnSpc>
            </a:pPr>
            <a:r>
              <a:rPr lang="en-US" sz="2800" dirty="0" smtClean="0"/>
              <a:t>People come to court about issues that are important to them, irrespective of whether they have a strong legal case.</a:t>
            </a:r>
          </a:p>
          <a:p>
            <a:pPr marL="908050" lvl="1" indent="-436563" eaLnBrk="1" hangingPunct="1">
              <a:lnSpc>
                <a:spcPct val="90000"/>
              </a:lnSpc>
            </a:pPr>
            <a:r>
              <a:rPr lang="en-US" sz="2400" dirty="0" smtClean="0"/>
              <a:t>Make clear that you have heard the needs and concerns that people are expressing.</a:t>
            </a:r>
          </a:p>
          <a:p>
            <a:pPr marL="908050" lvl="1" indent="-436563" eaLnBrk="1" hangingPunct="1">
              <a:lnSpc>
                <a:spcPct val="90000"/>
              </a:lnSpc>
            </a:pPr>
            <a:r>
              <a:rPr lang="en-US" sz="2400" dirty="0" smtClean="0"/>
              <a:t>Explain why those concerns can or cannot be accommodated in a legal setting.</a:t>
            </a:r>
          </a:p>
          <a:p>
            <a:pPr marL="633730" indent="-436563">
              <a:lnSpc>
                <a:spcPct val="90000"/>
              </a:lnSpc>
            </a:pPr>
            <a:r>
              <a:rPr lang="en-US" sz="2800" dirty="0" smtClean="0"/>
              <a:t>People take cues about respect for them as they encounter all government employees in the building.</a:t>
            </a:r>
          </a:p>
        </p:txBody>
      </p:sp>
      <p:sp>
        <p:nvSpPr>
          <p:cNvPr id="368643" name="Slide Number Placeholder 7"/>
          <p:cNvSpPr>
            <a:spLocks noGrp="1"/>
          </p:cNvSpPr>
          <p:nvPr>
            <p:ph type="sldNum" sz="quarter" idx="12"/>
          </p:nvPr>
        </p:nvSpPr>
        <p:spPr/>
        <p:txBody>
          <a:bodyPr/>
          <a:lstStyle/>
          <a:p>
            <a:pPr>
              <a:defRPr/>
            </a:pPr>
            <a:fld id="{34788719-F04E-4D77-9CC5-EDA5B36B94C8}" type="slidenum">
              <a:rPr lang="en-US"/>
              <a:pPr>
                <a:defRPr/>
              </a:pPr>
              <a:t>27</a:t>
            </a:fld>
            <a:endParaRPr lang="en-US" dirty="0"/>
          </a:p>
        </p:txBody>
      </p:sp>
    </p:spTree>
    <p:extLst>
      <p:ext uri="{BB962C8B-B14F-4D97-AF65-F5344CB8AC3E}">
        <p14:creationId xmlns:p14="http://schemas.microsoft.com/office/powerpoint/2010/main" val="3229902075"/>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txBox="1">
            <a:spLocks noGrp="1"/>
          </p:cNvSpPr>
          <p:nvPr/>
        </p:nvSpPr>
        <p:spPr bwMode="auto">
          <a:xfrm>
            <a:off x="609600" y="6245225"/>
            <a:ext cx="1981200" cy="476250"/>
          </a:xfrm>
          <a:prstGeom prst="rect">
            <a:avLst/>
          </a:prstGeom>
          <a:noFill/>
          <a:ln>
            <a:miter lim="800000"/>
            <a:headEnd/>
            <a:tailEnd/>
          </a:ln>
        </p:spPr>
        <p:txBody>
          <a:bodyPr/>
          <a:lstStyle/>
          <a:p>
            <a:pPr fontAlgn="auto">
              <a:spcBef>
                <a:spcPts val="0"/>
              </a:spcBef>
              <a:spcAft>
                <a:spcPts val="0"/>
              </a:spcAft>
              <a:defRPr/>
            </a:pPr>
            <a:fld id="{6E12A71B-023D-4AA5-9A63-EC101882ADF6}" type="datetime1">
              <a:rPr lang="en-US" sz="1200">
                <a:latin typeface="+mn-lt"/>
              </a:rPr>
              <a:pPr fontAlgn="auto">
                <a:spcBef>
                  <a:spcPts val="0"/>
                </a:spcBef>
                <a:spcAft>
                  <a:spcPts val="0"/>
                </a:spcAft>
                <a:defRPr/>
              </a:pPr>
              <a:t>1/30/2015</a:t>
            </a:fld>
            <a:endParaRPr lang="en-US" sz="1200" dirty="0">
              <a:latin typeface="+mn-lt"/>
            </a:endParaRPr>
          </a:p>
        </p:txBody>
      </p:sp>
      <p:sp>
        <p:nvSpPr>
          <p:cNvPr id="40963" name="Slide Number Placeholder 5"/>
          <p:cNvSpPr txBox="1">
            <a:spLocks noGrp="1"/>
          </p:cNvSpPr>
          <p:nvPr/>
        </p:nvSpPr>
        <p:spPr bwMode="auto">
          <a:xfrm>
            <a:off x="6553200" y="6245225"/>
            <a:ext cx="1981200" cy="476250"/>
          </a:xfrm>
          <a:prstGeom prst="rect">
            <a:avLst/>
          </a:prstGeom>
          <a:noFill/>
          <a:ln>
            <a:miter lim="800000"/>
            <a:headEnd/>
            <a:tailEnd/>
          </a:ln>
        </p:spPr>
        <p:txBody>
          <a:bodyPr/>
          <a:lstStyle/>
          <a:p>
            <a:pPr algn="r" fontAlgn="auto">
              <a:spcBef>
                <a:spcPts val="0"/>
              </a:spcBef>
              <a:spcAft>
                <a:spcPts val="0"/>
              </a:spcAft>
              <a:defRPr/>
            </a:pPr>
            <a:fld id="{560ABEF6-6AE5-49B9-8463-57E480D157D7}" type="slidenum">
              <a:rPr lang="en-US" sz="1200">
                <a:latin typeface="+mn-lt"/>
              </a:rPr>
              <a:pPr algn="r" fontAlgn="auto">
                <a:spcBef>
                  <a:spcPts val="0"/>
                </a:spcBef>
                <a:spcAft>
                  <a:spcPts val="0"/>
                </a:spcAft>
                <a:defRPr/>
              </a:pPr>
              <a:t>28</a:t>
            </a:fld>
            <a:endParaRPr lang="en-US" sz="1200" dirty="0">
              <a:latin typeface="+mn-lt"/>
            </a:endParaRPr>
          </a:p>
        </p:txBody>
      </p:sp>
      <p:sp>
        <p:nvSpPr>
          <p:cNvPr id="188420" name="Rectangle 2"/>
          <p:cNvSpPr>
            <a:spLocks noGrp="1" noChangeArrowheads="1"/>
          </p:cNvSpPr>
          <p:nvPr>
            <p:ph type="title"/>
          </p:nvPr>
        </p:nvSpPr>
        <p:spPr/>
        <p:txBody>
          <a:bodyPr/>
          <a:lstStyle/>
          <a:p>
            <a:pPr eaLnBrk="1" fontAlgn="auto" hangingPunct="1">
              <a:spcAft>
                <a:spcPts val="0"/>
              </a:spcAft>
              <a:defRPr/>
            </a:pPr>
            <a:r>
              <a:rPr lang="en-US" dirty="0">
                <a:solidFill>
                  <a:schemeClr val="tx2">
                    <a:satMod val="130000"/>
                  </a:schemeClr>
                </a:solidFill>
              </a:rPr>
              <a:t>Trust</a:t>
            </a:r>
          </a:p>
        </p:txBody>
      </p:sp>
      <p:sp>
        <p:nvSpPr>
          <p:cNvPr id="56326" name="Rectangle 3"/>
          <p:cNvSpPr>
            <a:spLocks noGrp="1" noChangeArrowheads="1"/>
          </p:cNvSpPr>
          <p:nvPr>
            <p:ph idx="1"/>
          </p:nvPr>
        </p:nvSpPr>
        <p:spPr/>
        <p:txBody>
          <a:bodyPr>
            <a:normAutofit lnSpcReduction="10000"/>
          </a:bodyPr>
          <a:lstStyle/>
          <a:p>
            <a:pPr marL="469900" indent="-469900" eaLnBrk="1" hangingPunct="1">
              <a:lnSpc>
                <a:spcPct val="90000"/>
              </a:lnSpc>
            </a:pPr>
            <a:r>
              <a:rPr lang="en-US" sz="2800" dirty="0" smtClean="0"/>
              <a:t>Studies of legal authorities constantly show that the central attribute influencing public evaluations of judges is an assessment of the character of the decision maker (sincere, caring).</a:t>
            </a:r>
          </a:p>
          <a:p>
            <a:pPr marL="908050" lvl="1" indent="-436563" eaLnBrk="1" hangingPunct="1">
              <a:lnSpc>
                <a:spcPct val="90000"/>
              </a:lnSpc>
            </a:pPr>
            <a:r>
              <a:rPr lang="en-US" sz="2400" dirty="0" smtClean="0"/>
              <a:t>Are you listening to and considering people’s views?</a:t>
            </a:r>
          </a:p>
          <a:p>
            <a:pPr marL="908050" lvl="1" indent="-436563" eaLnBrk="1" hangingPunct="1">
              <a:lnSpc>
                <a:spcPct val="90000"/>
              </a:lnSpc>
            </a:pPr>
            <a:r>
              <a:rPr lang="en-US" sz="2400" dirty="0" smtClean="0"/>
              <a:t>Are you trying to do what is right for everyone involved?</a:t>
            </a:r>
          </a:p>
          <a:p>
            <a:pPr marL="908050" lvl="1" indent="-436563" eaLnBrk="1" hangingPunct="1">
              <a:lnSpc>
                <a:spcPct val="90000"/>
              </a:lnSpc>
            </a:pPr>
            <a:r>
              <a:rPr lang="en-US" sz="2400" dirty="0" smtClean="0"/>
              <a:t>Are you acting in the interests of the parties, not out of personal prejudice? </a:t>
            </a:r>
          </a:p>
        </p:txBody>
      </p:sp>
      <p:sp>
        <p:nvSpPr>
          <p:cNvPr id="370691" name="Slide Number Placeholder 7"/>
          <p:cNvSpPr>
            <a:spLocks noGrp="1"/>
          </p:cNvSpPr>
          <p:nvPr>
            <p:ph type="sldNum" sz="quarter" idx="12"/>
          </p:nvPr>
        </p:nvSpPr>
        <p:spPr/>
        <p:txBody>
          <a:bodyPr/>
          <a:lstStyle/>
          <a:p>
            <a:pPr>
              <a:defRPr/>
            </a:pPr>
            <a:fld id="{4D564EC3-CD36-46F5-B452-DC0AD0C502E1}" type="slidenum">
              <a:rPr lang="en-US"/>
              <a:pPr>
                <a:defRPr/>
              </a:pPr>
              <a:t>28</a:t>
            </a:fld>
            <a:endParaRPr lang="en-US" dirty="0"/>
          </a:p>
        </p:txBody>
      </p:sp>
    </p:spTree>
    <p:extLst>
      <p:ext uri="{BB962C8B-B14F-4D97-AF65-F5344CB8AC3E}">
        <p14:creationId xmlns:p14="http://schemas.microsoft.com/office/powerpoint/2010/main" val="123372265"/>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p:txBody>
          <a:bodyPr>
            <a:normAutofit fontScale="90000"/>
          </a:bodyPr>
          <a:lstStyle/>
          <a:p>
            <a:pPr eaLnBrk="1" fontAlgn="auto" hangingPunct="1">
              <a:spcAft>
                <a:spcPts val="0"/>
              </a:spcAft>
              <a:defRPr/>
            </a:pPr>
            <a:r>
              <a:rPr lang="en-US" dirty="0">
                <a:solidFill>
                  <a:schemeClr val="tx2">
                    <a:satMod val="130000"/>
                  </a:schemeClr>
                </a:solidFill>
              </a:rPr>
              <a:t>Trustworthy Authorities</a:t>
            </a:r>
          </a:p>
        </p:txBody>
      </p:sp>
      <p:sp>
        <p:nvSpPr>
          <p:cNvPr id="219139" name="Content Placeholder 2"/>
          <p:cNvSpPr>
            <a:spLocks noGrp="1"/>
          </p:cNvSpPr>
          <p:nvPr>
            <p:ph idx="1"/>
          </p:nvPr>
        </p:nvSpPr>
        <p:spPr/>
        <p:txBody>
          <a:bodyPr>
            <a:normAutofit/>
          </a:bodyPr>
          <a:lstStyle/>
          <a:p>
            <a:pPr marL="469900" indent="-469900" eaLnBrk="1" fontAlgn="auto" hangingPunct="1">
              <a:spcAft>
                <a:spcPts val="0"/>
              </a:spcAft>
              <a:buFont typeface="Wingdings 2"/>
              <a:buChar char=""/>
              <a:defRPr/>
            </a:pPr>
            <a:r>
              <a:rPr lang="en-US" dirty="0"/>
              <a:t>Give evidence that you have listened.</a:t>
            </a:r>
          </a:p>
          <a:p>
            <a:pPr marL="908050" lvl="1" indent="-436563" eaLnBrk="1" fontAlgn="auto" hangingPunct="1">
              <a:spcAft>
                <a:spcPts val="0"/>
              </a:spcAft>
              <a:buFont typeface="Verdana"/>
              <a:buChar char="◦"/>
              <a:defRPr/>
            </a:pPr>
            <a:r>
              <a:rPr lang="en-US" dirty="0"/>
              <a:t>Restate the party’s basic position.</a:t>
            </a:r>
          </a:p>
          <a:p>
            <a:pPr marL="908050" lvl="1" indent="-436563" eaLnBrk="1" fontAlgn="auto" hangingPunct="1">
              <a:spcAft>
                <a:spcPts val="0"/>
              </a:spcAft>
              <a:buFont typeface="Wingdings" pitchFamily="2" charset="2"/>
              <a:buNone/>
              <a:defRPr/>
            </a:pPr>
            <a:endParaRPr lang="en-US" sz="1000" dirty="0"/>
          </a:p>
          <a:p>
            <a:pPr marL="469900" indent="-469900" eaLnBrk="1" fontAlgn="auto" hangingPunct="1">
              <a:spcAft>
                <a:spcPts val="0"/>
              </a:spcAft>
              <a:buFont typeface="Wingdings 2"/>
              <a:buChar char=""/>
              <a:defRPr/>
            </a:pPr>
            <a:r>
              <a:rPr lang="en-US" dirty="0"/>
              <a:t>Explain your decision, including an explanation about why rules preclude you from adopting the party’s position.</a:t>
            </a:r>
          </a:p>
          <a:p>
            <a:pPr marL="469900" indent="-469900" eaLnBrk="1" fontAlgn="auto" hangingPunct="1">
              <a:spcAft>
                <a:spcPts val="0"/>
              </a:spcAft>
              <a:buFont typeface="Wingdings" pitchFamily="2" charset="2"/>
              <a:buNone/>
              <a:defRPr/>
            </a:pPr>
            <a:endParaRPr lang="en-US" sz="1000" dirty="0"/>
          </a:p>
          <a:p>
            <a:pPr marL="469900" indent="-469900" eaLnBrk="1" fontAlgn="auto" hangingPunct="1">
              <a:spcAft>
                <a:spcPts val="0"/>
              </a:spcAft>
              <a:buFont typeface="Wingdings 2"/>
              <a:buChar char=""/>
              <a:defRPr/>
            </a:pPr>
            <a:r>
              <a:rPr lang="en-US" dirty="0"/>
              <a:t>Express awareness of and empathy for their situation—this need not eliminate neutrality.</a:t>
            </a:r>
          </a:p>
        </p:txBody>
      </p:sp>
      <p:sp>
        <p:nvSpPr>
          <p:cNvPr id="374785" name="Slide Number Placeholder 5"/>
          <p:cNvSpPr>
            <a:spLocks noGrp="1"/>
          </p:cNvSpPr>
          <p:nvPr>
            <p:ph type="sldNum" sz="quarter" idx="12"/>
          </p:nvPr>
        </p:nvSpPr>
        <p:spPr/>
        <p:txBody>
          <a:bodyPr/>
          <a:lstStyle/>
          <a:p>
            <a:pPr>
              <a:defRPr/>
            </a:pPr>
            <a:fld id="{03580273-7C91-4DA3-ABEC-1794141EDEA8}" type="slidenum">
              <a:rPr lang="en-US"/>
              <a:pPr>
                <a:defRPr/>
              </a:pPr>
              <a:t>29</a:t>
            </a:fld>
            <a:endParaRPr lang="en-US" dirty="0"/>
          </a:p>
        </p:txBody>
      </p:sp>
    </p:spTree>
    <p:extLst>
      <p:ext uri="{BB962C8B-B14F-4D97-AF65-F5344CB8AC3E}">
        <p14:creationId xmlns:p14="http://schemas.microsoft.com/office/powerpoint/2010/main" val="3084330868"/>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3</a:t>
            </a:fld>
            <a:endParaRPr lang="en-US"/>
          </a:p>
        </p:txBody>
      </p:sp>
      <p:sp>
        <p:nvSpPr>
          <p:cNvPr id="10" name="Content Placeholder 9"/>
          <p:cNvSpPr>
            <a:spLocks noGrp="1"/>
          </p:cNvSpPr>
          <p:nvPr>
            <p:ph idx="4294967295"/>
          </p:nvPr>
        </p:nvSpPr>
        <p:spPr>
          <a:xfrm>
            <a:off x="990600" y="914400"/>
            <a:ext cx="7499350" cy="4800600"/>
          </a:xfrm>
        </p:spPr>
        <p:txBody>
          <a:bodyPr>
            <a:normAutofit/>
          </a:bodyPr>
          <a:lstStyle/>
          <a:p>
            <a:pPr marL="82296" indent="0">
              <a:buNone/>
            </a:pPr>
            <a:r>
              <a:rPr lang="en-US" sz="4000" dirty="0" smtClean="0"/>
              <a:t>Judges don’t always see the world </a:t>
            </a:r>
          </a:p>
          <a:p>
            <a:pPr marL="82296" indent="0">
              <a:buNone/>
            </a:pPr>
            <a:r>
              <a:rPr lang="en-US" sz="4000" dirty="0" smtClean="0"/>
              <a:t>the same way others do.</a:t>
            </a:r>
            <a:endParaRPr lang="en-US" sz="4000" dirty="0"/>
          </a:p>
        </p:txBody>
      </p:sp>
    </p:spTree>
    <p:extLst>
      <p:ext uri="{BB962C8B-B14F-4D97-AF65-F5344CB8AC3E}">
        <p14:creationId xmlns:p14="http://schemas.microsoft.com/office/powerpoint/2010/main" val="1691805924"/>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Promoting a Sense of Fairness:</a:t>
            </a:r>
            <a:br>
              <a:rPr lang="en-US" sz="4000" dirty="0" smtClean="0"/>
            </a:br>
            <a:r>
              <a:rPr lang="en-US" sz="4000" dirty="0" smtClean="0"/>
              <a:t>Judicial Humility Builds Trust</a:t>
            </a:r>
            <a:endParaRPr lang="en-US" sz="4000" dirty="0"/>
          </a:p>
        </p:txBody>
      </p:sp>
      <p:sp>
        <p:nvSpPr>
          <p:cNvPr id="3" name="Content Placeholder 2"/>
          <p:cNvSpPr>
            <a:spLocks noGrp="1"/>
          </p:cNvSpPr>
          <p:nvPr>
            <p:ph idx="1"/>
          </p:nvPr>
        </p:nvSpPr>
        <p:spPr>
          <a:xfrm>
            <a:off x="762000" y="685800"/>
            <a:ext cx="7543800" cy="4038600"/>
          </a:xfrm>
        </p:spPr>
        <p:txBody>
          <a:bodyPr/>
          <a:lstStyle/>
          <a:p>
            <a:r>
              <a:rPr lang="en-US" dirty="0" smtClean="0"/>
              <a:t>Learned Hand said:</a:t>
            </a:r>
          </a:p>
          <a:p>
            <a:pPr lvl="1"/>
            <a:r>
              <a:rPr lang="en-US" dirty="0" smtClean="0"/>
              <a:t>“The spirit of liberty is the spirit which is not too sure that it is right.”</a:t>
            </a:r>
          </a:p>
          <a:p>
            <a:r>
              <a:rPr lang="en-US" dirty="0" smtClean="0"/>
              <a:t>This is an essential ingredient to good judging and procedural fairness.</a:t>
            </a:r>
          </a:p>
          <a:p>
            <a:pPr lvl="1"/>
            <a:r>
              <a:rPr lang="en-US" dirty="0" smtClean="0"/>
              <a:t>Which judge listens better?</a:t>
            </a:r>
          </a:p>
          <a:p>
            <a:pPr lvl="2"/>
            <a:r>
              <a:rPr lang="en-US" dirty="0" smtClean="0"/>
              <a:t>The one who already knows the answer.</a:t>
            </a:r>
          </a:p>
          <a:p>
            <a:pPr lvl="2"/>
            <a:r>
              <a:rPr lang="en-US" dirty="0" smtClean="0"/>
              <a:t>The one who is willing to admit he or she may not.</a:t>
            </a:r>
          </a:p>
          <a:p>
            <a:r>
              <a:rPr lang="en-US" dirty="0" smtClean="0"/>
              <a:t>Why not be up-front about your limitations?</a:t>
            </a:r>
            <a:endParaRPr lang="en-US" dirty="0"/>
          </a:p>
        </p:txBody>
      </p:sp>
    </p:spTree>
    <p:extLst>
      <p:ext uri="{BB962C8B-B14F-4D97-AF65-F5344CB8AC3E}">
        <p14:creationId xmlns:p14="http://schemas.microsoft.com/office/powerpoint/2010/main" val="2930958729"/>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Judicial Humility:</a:t>
            </a:r>
            <a:br>
              <a:rPr lang="en-US" dirty="0" smtClean="0"/>
            </a:br>
            <a:r>
              <a:rPr lang="en-US" dirty="0" smtClean="0"/>
              <a:t>Judges as Truth-Finders</a:t>
            </a:r>
            <a:endParaRPr lang="en-US" dirty="0"/>
          </a:p>
        </p:txBody>
      </p:sp>
      <p:sp>
        <p:nvSpPr>
          <p:cNvPr id="3" name="Content Placeholder 2"/>
          <p:cNvSpPr>
            <a:spLocks noGrp="1"/>
          </p:cNvSpPr>
          <p:nvPr>
            <p:ph idx="1"/>
          </p:nvPr>
        </p:nvSpPr>
        <p:spPr/>
        <p:txBody>
          <a:bodyPr/>
          <a:lstStyle/>
          <a:p>
            <a:pPr lvl="1"/>
            <a:r>
              <a:rPr lang="en-US" dirty="0" smtClean="0"/>
              <a:t>Are we better than others at figuring out who is telling the truth?</a:t>
            </a:r>
          </a:p>
          <a:p>
            <a:pPr lvl="2"/>
            <a:r>
              <a:rPr lang="en-US" dirty="0" smtClean="0"/>
              <a:t>No. In a controlled study of 110 judges with an average of 11.5 years on the bench, judges did not better than chance in telling who was being truthful and who wasn’t.</a:t>
            </a:r>
          </a:p>
          <a:p>
            <a:pPr lvl="3"/>
            <a:r>
              <a:rPr lang="en-US" dirty="0" smtClean="0"/>
              <a:t>See Paul Ekman &amp; Maureen O’Sullivan, </a:t>
            </a:r>
            <a:r>
              <a:rPr lang="en-US" i="1" dirty="0" smtClean="0"/>
              <a:t>Who Can Catch a Liar?</a:t>
            </a:r>
            <a:r>
              <a:rPr lang="en-US" dirty="0" smtClean="0"/>
              <a:t>, 46 Am. Psychologist 913 (1991); Richard </a:t>
            </a:r>
            <a:r>
              <a:rPr lang="en-US" dirty="0" err="1" smtClean="0"/>
              <a:t>Schauffler</a:t>
            </a:r>
            <a:r>
              <a:rPr lang="en-US" dirty="0" smtClean="0"/>
              <a:t> &amp; Kevin S. Burke, </a:t>
            </a:r>
            <a:r>
              <a:rPr lang="en-US" i="1" dirty="0" smtClean="0"/>
              <a:t>Who Are You Going to Believe?</a:t>
            </a:r>
            <a:r>
              <a:rPr lang="en-US" dirty="0" smtClean="0"/>
              <a:t>, 49 Court Rev. 124 (2013).</a:t>
            </a:r>
            <a:endParaRPr lang="en-US" dirty="0"/>
          </a:p>
        </p:txBody>
      </p:sp>
    </p:spTree>
    <p:extLst>
      <p:ext uri="{BB962C8B-B14F-4D97-AF65-F5344CB8AC3E}">
        <p14:creationId xmlns:p14="http://schemas.microsoft.com/office/powerpoint/2010/main" val="785463638"/>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Slide Number Placeholder 5"/>
          <p:cNvSpPr>
            <a:spLocks noGrp="1"/>
          </p:cNvSpPr>
          <p:nvPr>
            <p:ph type="sldNum" sz="quarter" idx="12"/>
          </p:nvPr>
        </p:nvSpPr>
        <p:spPr/>
        <p:txBody>
          <a:bodyPr/>
          <a:lstStyle/>
          <a:p>
            <a:pPr>
              <a:defRPr/>
            </a:pPr>
            <a:fld id="{3FC057EA-EE03-4701-9580-804340CCC132}" type="slidenum">
              <a:rPr lang="en-US"/>
              <a:pPr>
                <a:defRPr/>
              </a:pPr>
              <a:t>32</a:t>
            </a:fld>
            <a:endParaRPr lang="en-US"/>
          </a:p>
        </p:txBody>
      </p:sp>
      <p:sp>
        <p:nvSpPr>
          <p:cNvPr id="202754" name="Title 1"/>
          <p:cNvSpPr>
            <a:spLocks noGrp="1"/>
          </p:cNvSpPr>
          <p:nvPr>
            <p:ph type="title" idx="4294967295"/>
          </p:nvPr>
        </p:nvSpPr>
        <p:spPr>
          <a:xfrm>
            <a:off x="1143000" y="533400"/>
            <a:ext cx="6015038" cy="823913"/>
          </a:xfrm>
        </p:spPr>
        <p:txBody>
          <a:bodyPr>
            <a:normAutofit fontScale="90000"/>
          </a:bodyPr>
          <a:lstStyle/>
          <a:p>
            <a:pPr eaLnBrk="1" fontAlgn="auto" hangingPunct="1">
              <a:spcAft>
                <a:spcPts val="0"/>
              </a:spcAft>
              <a:defRPr/>
            </a:pPr>
            <a:r>
              <a:rPr lang="en-US" dirty="0" smtClean="0">
                <a:solidFill>
                  <a:schemeClr val="tx2">
                    <a:satMod val="130000"/>
                  </a:schemeClr>
                </a:solidFill>
              </a:rPr>
              <a:t>Stay </a:t>
            </a:r>
            <a:r>
              <a:rPr lang="en-US" dirty="0">
                <a:solidFill>
                  <a:schemeClr val="tx2">
                    <a:satMod val="130000"/>
                  </a:schemeClr>
                </a:solidFill>
              </a:rPr>
              <a:t>Focused</a:t>
            </a:r>
          </a:p>
        </p:txBody>
      </p:sp>
      <p:sp>
        <p:nvSpPr>
          <p:cNvPr id="202755" name="Content Placeholder 2"/>
          <p:cNvSpPr>
            <a:spLocks noGrp="1"/>
          </p:cNvSpPr>
          <p:nvPr>
            <p:ph idx="4294967295"/>
          </p:nvPr>
        </p:nvSpPr>
        <p:spPr>
          <a:xfrm>
            <a:off x="1143000" y="2057400"/>
            <a:ext cx="8001000" cy="4800600"/>
          </a:xfrm>
        </p:spPr>
        <p:txBody>
          <a:bodyPr>
            <a:normAutofit/>
          </a:bodyPr>
          <a:lstStyle/>
          <a:p>
            <a:pPr marL="469900" indent="-469900" eaLnBrk="1" fontAlgn="auto" hangingPunct="1">
              <a:spcAft>
                <a:spcPts val="0"/>
              </a:spcAft>
              <a:buFont typeface="Wingdings 2"/>
              <a:buChar char=""/>
              <a:defRPr/>
            </a:pPr>
            <a:r>
              <a:rPr lang="en-US" dirty="0"/>
              <a:t>PREPARE:  Clear your mind.</a:t>
            </a:r>
          </a:p>
          <a:p>
            <a:pPr marL="469900" indent="-469900" eaLnBrk="1" fontAlgn="auto" hangingPunct="1">
              <a:spcAft>
                <a:spcPts val="0"/>
              </a:spcAft>
              <a:buFont typeface="Wingdings" pitchFamily="2" charset="2"/>
              <a:buNone/>
              <a:defRPr/>
            </a:pPr>
            <a:endParaRPr lang="en-US" sz="1600" dirty="0"/>
          </a:p>
          <a:p>
            <a:pPr marL="469900" indent="-469900" eaLnBrk="1" fontAlgn="auto" hangingPunct="1">
              <a:spcAft>
                <a:spcPts val="0"/>
              </a:spcAft>
              <a:buFont typeface="Wingdings 2"/>
              <a:buChar char=""/>
              <a:defRPr/>
            </a:pPr>
            <a:r>
              <a:rPr lang="en-US" dirty="0"/>
              <a:t>MONITOR:  Recognize when your concentration has strayed.</a:t>
            </a:r>
          </a:p>
          <a:p>
            <a:pPr marL="469900" indent="-469900" eaLnBrk="1" fontAlgn="auto" hangingPunct="1">
              <a:spcAft>
                <a:spcPts val="0"/>
              </a:spcAft>
              <a:buFont typeface="Wingdings" pitchFamily="2" charset="2"/>
              <a:buNone/>
              <a:defRPr/>
            </a:pPr>
            <a:endParaRPr lang="en-US" sz="1600" dirty="0"/>
          </a:p>
          <a:p>
            <a:pPr marL="469900" indent="-469900" eaLnBrk="1" fontAlgn="auto" hangingPunct="1">
              <a:spcAft>
                <a:spcPts val="0"/>
              </a:spcAft>
              <a:buFont typeface="Wingdings 2"/>
              <a:buChar char=""/>
              <a:defRPr/>
            </a:pPr>
            <a:r>
              <a:rPr lang="en-US" dirty="0"/>
              <a:t>CORRECT:  Refocus your mental attention on the speaker.</a:t>
            </a:r>
          </a:p>
          <a:p>
            <a:pPr marL="469900" indent="-469900" eaLnBrk="1" fontAlgn="auto" hangingPunct="1">
              <a:spcAft>
                <a:spcPts val="0"/>
              </a:spcAft>
              <a:buFont typeface="Wingdings 2"/>
              <a:buChar char=""/>
              <a:defRPr/>
            </a:pPr>
            <a:endParaRPr lang="en-US" dirty="0"/>
          </a:p>
          <a:p>
            <a:pPr marL="469900" indent="-469900" eaLnBrk="1" fontAlgn="auto" hangingPunct="1">
              <a:spcAft>
                <a:spcPts val="0"/>
              </a:spcAft>
              <a:buFont typeface="Wingdings 2"/>
              <a:buChar char=""/>
              <a:defRPr/>
            </a:pPr>
            <a:endParaRPr lang="en-US" dirty="0"/>
          </a:p>
          <a:p>
            <a:pPr marL="469900" indent="-469900" eaLnBrk="1" fontAlgn="auto" hangingPunct="1">
              <a:spcAft>
                <a:spcPts val="0"/>
              </a:spcAft>
              <a:buFont typeface="Wingdings 2"/>
              <a:buChar char=""/>
              <a:defRPr/>
            </a:pPr>
            <a:endParaRPr lang="en-US" dirty="0"/>
          </a:p>
          <a:p>
            <a:pPr marL="469900" indent="-469900" eaLnBrk="1" fontAlgn="auto" hangingPunct="1">
              <a:spcAft>
                <a:spcPts val="0"/>
              </a:spcAft>
              <a:buFont typeface="Wingdings" pitchFamily="2" charset="2"/>
              <a:buNone/>
              <a:defRPr/>
            </a:pPr>
            <a:r>
              <a:rPr lang="en-US" dirty="0"/>
              <a:t>					           </a:t>
            </a:r>
            <a:r>
              <a:rPr lang="en-US" sz="1900" dirty="0"/>
              <a:t>Source:  HRDQ</a:t>
            </a:r>
          </a:p>
        </p:txBody>
      </p:sp>
    </p:spTree>
    <p:extLst>
      <p:ext uri="{BB962C8B-B14F-4D97-AF65-F5344CB8AC3E}">
        <p14:creationId xmlns:p14="http://schemas.microsoft.com/office/powerpoint/2010/main" val="841389734"/>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Slide Number Placeholder 5"/>
          <p:cNvSpPr>
            <a:spLocks noGrp="1"/>
          </p:cNvSpPr>
          <p:nvPr>
            <p:ph type="sldNum" sz="quarter" idx="12"/>
          </p:nvPr>
        </p:nvSpPr>
        <p:spPr/>
        <p:txBody>
          <a:bodyPr/>
          <a:lstStyle/>
          <a:p>
            <a:pPr>
              <a:defRPr/>
            </a:pPr>
            <a:fld id="{5EBB4650-9207-44AA-9BAB-C556377621BE}" type="slidenum">
              <a:rPr lang="en-US"/>
              <a:pPr>
                <a:defRPr/>
              </a:pPr>
              <a:t>33</a:t>
            </a:fld>
            <a:endParaRPr lang="en-US"/>
          </a:p>
        </p:txBody>
      </p:sp>
      <p:sp>
        <p:nvSpPr>
          <p:cNvPr id="204802" name="Title 1"/>
          <p:cNvSpPr>
            <a:spLocks noGrp="1"/>
          </p:cNvSpPr>
          <p:nvPr>
            <p:ph type="title" idx="4294967295"/>
          </p:nvPr>
        </p:nvSpPr>
        <p:spPr>
          <a:xfrm>
            <a:off x="1219200" y="0"/>
            <a:ext cx="6477000" cy="1412875"/>
          </a:xfrm>
        </p:spPr>
        <p:txBody>
          <a:bodyPr>
            <a:normAutofit/>
          </a:bodyPr>
          <a:lstStyle/>
          <a:p>
            <a:pPr eaLnBrk="1" fontAlgn="auto" hangingPunct="1">
              <a:spcAft>
                <a:spcPts val="0"/>
              </a:spcAft>
              <a:defRPr/>
            </a:pPr>
            <a:r>
              <a:rPr lang="en-US" dirty="0" smtClean="0">
                <a:solidFill>
                  <a:schemeClr val="tx2">
                    <a:satMod val="130000"/>
                  </a:schemeClr>
                </a:solidFill>
              </a:rPr>
              <a:t>Capture </a:t>
            </a:r>
            <a:r>
              <a:rPr lang="en-US" dirty="0">
                <a:solidFill>
                  <a:schemeClr val="tx2">
                    <a:satMod val="130000"/>
                  </a:schemeClr>
                </a:solidFill>
              </a:rPr>
              <a:t>the Message</a:t>
            </a:r>
          </a:p>
        </p:txBody>
      </p:sp>
      <p:sp>
        <p:nvSpPr>
          <p:cNvPr id="76804" name="Content Placeholder 2"/>
          <p:cNvSpPr>
            <a:spLocks noGrp="1"/>
          </p:cNvSpPr>
          <p:nvPr>
            <p:ph idx="4294967295"/>
          </p:nvPr>
        </p:nvSpPr>
        <p:spPr>
          <a:xfrm>
            <a:off x="1143000" y="1676400"/>
            <a:ext cx="8001000" cy="4495800"/>
          </a:xfrm>
        </p:spPr>
        <p:txBody>
          <a:bodyPr/>
          <a:lstStyle/>
          <a:p>
            <a:pPr marL="469900" indent="-469900" eaLnBrk="1" hangingPunct="1"/>
            <a:r>
              <a:rPr lang="en-US" sz="3000" dirty="0" smtClean="0"/>
              <a:t>BE OPEN MINDED:  Let go of your assumptions, biases, and expectations.</a:t>
            </a:r>
          </a:p>
          <a:p>
            <a:pPr marL="469900" indent="-469900" eaLnBrk="1" hangingPunct="1"/>
            <a:r>
              <a:rPr lang="en-US" sz="3000" dirty="0" smtClean="0"/>
              <a:t>THINK: Mentally interact with the speaker’s ideas or information.</a:t>
            </a:r>
          </a:p>
          <a:p>
            <a:pPr marL="469900" indent="-469900" eaLnBrk="1" hangingPunct="1"/>
            <a:r>
              <a:rPr lang="en-US" sz="3000" dirty="0" smtClean="0"/>
              <a:t>CLARIFY:  Ask questions to get more information and settle points that aren’t clear.</a:t>
            </a:r>
          </a:p>
          <a:p>
            <a:pPr marL="469900" indent="-469900" eaLnBrk="1" hangingPunct="1"/>
            <a:r>
              <a:rPr lang="en-US" sz="3000" dirty="0" smtClean="0"/>
              <a:t>CONFIRM:  Offer summaries to check your understanding.</a:t>
            </a:r>
          </a:p>
          <a:p>
            <a:pPr marL="469900" indent="-469900" eaLnBrk="1" hangingPunct="1">
              <a:buFont typeface="Wingdings" pitchFamily="2" charset="2"/>
              <a:buNone/>
            </a:pPr>
            <a:r>
              <a:rPr lang="en-US" dirty="0" smtClean="0"/>
              <a:t>						</a:t>
            </a:r>
            <a:r>
              <a:rPr lang="en-US" sz="1900" dirty="0" smtClean="0"/>
              <a:t>Source:  HRDQ</a:t>
            </a:r>
          </a:p>
        </p:txBody>
      </p:sp>
    </p:spTree>
    <p:extLst>
      <p:ext uri="{BB962C8B-B14F-4D97-AF65-F5344CB8AC3E}">
        <p14:creationId xmlns:p14="http://schemas.microsoft.com/office/powerpoint/2010/main" val="452904119"/>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Slide Number Placeholder 5"/>
          <p:cNvSpPr>
            <a:spLocks noGrp="1"/>
          </p:cNvSpPr>
          <p:nvPr>
            <p:ph type="sldNum" sz="quarter" idx="12"/>
          </p:nvPr>
        </p:nvSpPr>
        <p:spPr/>
        <p:txBody>
          <a:bodyPr/>
          <a:lstStyle/>
          <a:p>
            <a:pPr>
              <a:defRPr/>
            </a:pPr>
            <a:fld id="{1F8EC22F-B33B-40D0-926B-44C405FAC44D}" type="slidenum">
              <a:rPr lang="en-US"/>
              <a:pPr>
                <a:defRPr/>
              </a:pPr>
              <a:t>34</a:t>
            </a:fld>
            <a:endParaRPr lang="en-US"/>
          </a:p>
        </p:txBody>
      </p:sp>
      <p:sp>
        <p:nvSpPr>
          <p:cNvPr id="206850" name="Title 1"/>
          <p:cNvSpPr>
            <a:spLocks noGrp="1"/>
          </p:cNvSpPr>
          <p:nvPr>
            <p:ph type="title" idx="4294967295"/>
          </p:nvPr>
        </p:nvSpPr>
        <p:spPr>
          <a:xfrm>
            <a:off x="1219200" y="0"/>
            <a:ext cx="6015038" cy="1412875"/>
          </a:xfrm>
        </p:spPr>
        <p:txBody>
          <a:bodyPr>
            <a:normAutofit/>
          </a:bodyPr>
          <a:lstStyle/>
          <a:p>
            <a:pPr eaLnBrk="1" fontAlgn="auto" hangingPunct="1">
              <a:spcAft>
                <a:spcPts val="0"/>
              </a:spcAft>
              <a:defRPr/>
            </a:pPr>
            <a:r>
              <a:rPr lang="en-US" sz="4800" dirty="0" smtClean="0">
                <a:solidFill>
                  <a:schemeClr val="tx2">
                    <a:satMod val="130000"/>
                  </a:schemeClr>
                </a:solidFill>
              </a:rPr>
              <a:t>Help </a:t>
            </a:r>
            <a:r>
              <a:rPr lang="en-US" sz="4800" dirty="0">
                <a:solidFill>
                  <a:schemeClr val="tx2">
                    <a:satMod val="130000"/>
                  </a:schemeClr>
                </a:solidFill>
              </a:rPr>
              <a:t>the Speaker</a:t>
            </a:r>
          </a:p>
        </p:txBody>
      </p:sp>
      <p:sp>
        <p:nvSpPr>
          <p:cNvPr id="206851" name="Content Placeholder 2"/>
          <p:cNvSpPr>
            <a:spLocks noGrp="1"/>
          </p:cNvSpPr>
          <p:nvPr>
            <p:ph idx="4294967295"/>
          </p:nvPr>
        </p:nvSpPr>
        <p:spPr>
          <a:xfrm>
            <a:off x="1143000" y="1752600"/>
            <a:ext cx="8001000" cy="4572000"/>
          </a:xfrm>
        </p:spPr>
        <p:txBody>
          <a:bodyPr>
            <a:normAutofit/>
          </a:bodyPr>
          <a:lstStyle/>
          <a:p>
            <a:pPr marL="469900" indent="-469900" eaLnBrk="1" fontAlgn="auto" hangingPunct="1">
              <a:spcAft>
                <a:spcPts val="0"/>
              </a:spcAft>
              <a:buFont typeface="Wingdings 2"/>
              <a:buChar char=""/>
              <a:defRPr/>
            </a:pPr>
            <a:r>
              <a:rPr lang="en-US" b="1" dirty="0"/>
              <a:t>SCREEN</a:t>
            </a:r>
            <a:r>
              <a:rPr lang="en-US" dirty="0"/>
              <a:t>:  Avoid distracting verbal comments.</a:t>
            </a:r>
          </a:p>
          <a:p>
            <a:pPr marL="469900" indent="-469900" eaLnBrk="1" fontAlgn="auto" hangingPunct="1">
              <a:spcAft>
                <a:spcPts val="0"/>
              </a:spcAft>
              <a:buFont typeface="Wingdings" pitchFamily="2" charset="2"/>
              <a:buNone/>
              <a:defRPr/>
            </a:pPr>
            <a:endParaRPr lang="en-US" sz="1000" dirty="0"/>
          </a:p>
          <a:p>
            <a:pPr marL="469900" indent="-469900" eaLnBrk="1" fontAlgn="auto" hangingPunct="1">
              <a:spcAft>
                <a:spcPts val="0"/>
              </a:spcAft>
              <a:buFont typeface="Wingdings 2"/>
              <a:buChar char=""/>
              <a:defRPr/>
            </a:pPr>
            <a:r>
              <a:rPr lang="en-US" b="1" dirty="0"/>
              <a:t>CONTROL YOURSELF</a:t>
            </a:r>
            <a:r>
              <a:rPr lang="en-US" dirty="0"/>
              <a:t>:  Avoid distracting nonverbal actions.</a:t>
            </a:r>
          </a:p>
          <a:p>
            <a:pPr marL="469900" indent="-469900" eaLnBrk="1" fontAlgn="auto" hangingPunct="1">
              <a:spcAft>
                <a:spcPts val="0"/>
              </a:spcAft>
              <a:buFont typeface="Wingdings" pitchFamily="2" charset="2"/>
              <a:buNone/>
              <a:defRPr/>
            </a:pPr>
            <a:endParaRPr lang="en-US" sz="1000" dirty="0"/>
          </a:p>
          <a:p>
            <a:pPr marL="469900" indent="-469900" eaLnBrk="1" fontAlgn="auto" hangingPunct="1">
              <a:spcAft>
                <a:spcPts val="0"/>
              </a:spcAft>
              <a:buFont typeface="Wingdings 2"/>
              <a:buChar char=""/>
              <a:defRPr/>
            </a:pPr>
            <a:r>
              <a:rPr lang="en-US" b="1" dirty="0"/>
              <a:t>RESPOND</a:t>
            </a:r>
            <a:r>
              <a:rPr lang="en-US" dirty="0"/>
              <a:t>:  Offer verbal encouragement.</a:t>
            </a:r>
          </a:p>
          <a:p>
            <a:pPr marL="469900" indent="-469900" eaLnBrk="1" fontAlgn="auto" hangingPunct="1">
              <a:spcAft>
                <a:spcPts val="0"/>
              </a:spcAft>
              <a:buFont typeface="Wingdings" pitchFamily="2" charset="2"/>
              <a:buNone/>
              <a:defRPr/>
            </a:pPr>
            <a:endParaRPr lang="en-US" sz="1000" dirty="0"/>
          </a:p>
          <a:p>
            <a:pPr marL="469900" indent="-469900" eaLnBrk="1" fontAlgn="auto" hangingPunct="1">
              <a:spcAft>
                <a:spcPts val="0"/>
              </a:spcAft>
              <a:buFont typeface="Wingdings 2"/>
              <a:buChar char=""/>
              <a:defRPr/>
            </a:pPr>
            <a:r>
              <a:rPr lang="en-US" b="1" dirty="0"/>
              <a:t>ASSIST</a:t>
            </a:r>
            <a:r>
              <a:rPr lang="en-US" dirty="0"/>
              <a:t>:  Offer nonverbal support.</a:t>
            </a:r>
          </a:p>
          <a:p>
            <a:pPr marL="469900" indent="-469900" eaLnBrk="1" fontAlgn="auto" hangingPunct="1">
              <a:spcAft>
                <a:spcPts val="0"/>
              </a:spcAft>
              <a:buFont typeface="Wingdings 2"/>
              <a:buChar char=""/>
              <a:defRPr/>
            </a:pPr>
            <a:endParaRPr lang="en-US" dirty="0"/>
          </a:p>
          <a:p>
            <a:pPr marL="469900" indent="-469900" eaLnBrk="1" fontAlgn="auto" hangingPunct="1">
              <a:spcAft>
                <a:spcPts val="0"/>
              </a:spcAft>
              <a:buFont typeface="Wingdings" pitchFamily="2" charset="2"/>
              <a:buNone/>
              <a:defRPr/>
            </a:pPr>
            <a:r>
              <a:rPr lang="en-US" dirty="0"/>
              <a:t>						</a:t>
            </a:r>
            <a:endParaRPr lang="en-US" sz="1900" dirty="0"/>
          </a:p>
        </p:txBody>
      </p:sp>
    </p:spTree>
    <p:extLst>
      <p:ext uri="{BB962C8B-B14F-4D97-AF65-F5344CB8AC3E}">
        <p14:creationId xmlns:p14="http://schemas.microsoft.com/office/powerpoint/2010/main" val="792696466"/>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Slide Number Placeholder 7"/>
          <p:cNvSpPr>
            <a:spLocks noGrp="1"/>
          </p:cNvSpPr>
          <p:nvPr>
            <p:ph type="sldNum" sz="quarter" idx="12"/>
          </p:nvPr>
        </p:nvSpPr>
        <p:spPr/>
        <p:txBody>
          <a:bodyPr/>
          <a:lstStyle/>
          <a:p>
            <a:pPr>
              <a:defRPr/>
            </a:pPr>
            <a:fld id="{8E24A0A8-BB17-4FC6-AB0B-4D0699D167EE}" type="slidenum">
              <a:rPr lang="en-US"/>
              <a:pPr>
                <a:defRPr/>
              </a:pPr>
              <a:t>35</a:t>
            </a:fld>
            <a:endParaRPr lang="en-US"/>
          </a:p>
        </p:txBody>
      </p:sp>
      <p:sp>
        <p:nvSpPr>
          <p:cNvPr id="5" name="Title 4"/>
          <p:cNvSpPr>
            <a:spLocks noGrp="1"/>
          </p:cNvSpPr>
          <p:nvPr>
            <p:ph type="title" idx="4294967295"/>
          </p:nvPr>
        </p:nvSpPr>
        <p:spPr>
          <a:xfrm>
            <a:off x="1600200" y="381000"/>
            <a:ext cx="6243637" cy="1357313"/>
          </a:xfrm>
        </p:spPr>
        <p:txBody>
          <a:bodyPr>
            <a:normAutofit/>
          </a:bodyPr>
          <a:lstStyle/>
          <a:p>
            <a:pPr eaLnBrk="1" fontAlgn="auto" hangingPunct="1">
              <a:spcAft>
                <a:spcPts val="0"/>
              </a:spcAft>
              <a:defRPr/>
            </a:pPr>
            <a:r>
              <a:rPr lang="en-US" dirty="0">
                <a:solidFill>
                  <a:schemeClr val="tx2">
                    <a:satMod val="130000"/>
                  </a:schemeClr>
                </a:solidFill>
                <a:effectLst>
                  <a:outerShdw blurRad="38100" dist="38100" dir="2700000" algn="tl">
                    <a:srgbClr val="C0C0C0"/>
                  </a:outerShdw>
                </a:effectLst>
              </a:rPr>
              <a:t>Let’s </a:t>
            </a:r>
            <a:r>
              <a:rPr lang="en-US" dirty="0" smtClean="0">
                <a:solidFill>
                  <a:schemeClr val="tx2">
                    <a:satMod val="130000"/>
                  </a:schemeClr>
                </a:solidFill>
                <a:effectLst>
                  <a:outerShdw blurRad="38100" dist="38100" dir="2700000" algn="tl">
                    <a:srgbClr val="C0C0C0"/>
                  </a:outerShdw>
                </a:effectLst>
              </a:rPr>
              <a:t>go </a:t>
            </a:r>
            <a:r>
              <a:rPr lang="en-US" dirty="0">
                <a:solidFill>
                  <a:schemeClr val="tx2">
                    <a:satMod val="130000"/>
                  </a:schemeClr>
                </a:solidFill>
                <a:effectLst>
                  <a:outerShdw blurRad="38100" dist="38100" dir="2700000" algn="tl">
                    <a:srgbClr val="C0C0C0"/>
                  </a:outerShdw>
                </a:effectLst>
              </a:rPr>
              <a:t>to the video…</a:t>
            </a:r>
          </a:p>
        </p:txBody>
      </p:sp>
      <p:pic>
        <p:nvPicPr>
          <p:cNvPr id="59396" name="Content Placeholder 6" descr="video.jpg"/>
          <p:cNvPicPr>
            <a:picLocks noGrp="1" noChangeAspect="1"/>
          </p:cNvPicPr>
          <p:nvPr>
            <p:ph idx="4294967295"/>
          </p:nvPr>
        </p:nvPicPr>
        <p:blipFill>
          <a:blip r:embed="rId3" cstate="print"/>
          <a:srcRect/>
          <a:stretch>
            <a:fillRect/>
          </a:stretch>
        </p:blipFill>
        <p:spPr>
          <a:xfrm>
            <a:off x="2209800" y="1981200"/>
            <a:ext cx="4419600" cy="4119562"/>
          </a:xfrm>
        </p:spPr>
      </p:pic>
      <p:sp>
        <p:nvSpPr>
          <p:cNvPr id="59397" name="Slide Number Placeholder 3"/>
          <p:cNvSpPr txBox="1">
            <a:spLocks noGrp="1"/>
          </p:cNvSpPr>
          <p:nvPr/>
        </p:nvSpPr>
        <p:spPr bwMode="auto">
          <a:xfrm>
            <a:off x="8382000" y="6416675"/>
            <a:ext cx="762000" cy="365125"/>
          </a:xfrm>
          <a:prstGeom prst="rect">
            <a:avLst/>
          </a:prstGeom>
          <a:noFill/>
          <a:ln w="9525">
            <a:noFill/>
            <a:miter lim="800000"/>
            <a:headEnd/>
            <a:tailEnd/>
          </a:ln>
        </p:spPr>
        <p:txBody>
          <a:bodyPr anchor="b"/>
          <a:lstStyle/>
          <a:p>
            <a:pPr algn="r"/>
            <a:endParaRPr kumimoji="1" lang="en-US" sz="1200" dirty="0">
              <a:latin typeface="Arial" charset="0"/>
            </a:endParaRPr>
          </a:p>
        </p:txBody>
      </p:sp>
    </p:spTree>
    <p:extLst>
      <p:ext uri="{BB962C8B-B14F-4D97-AF65-F5344CB8AC3E}">
        <p14:creationId xmlns:p14="http://schemas.microsoft.com/office/powerpoint/2010/main" val="2403194863"/>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2DBC024-480C-4282-BEAC-72F80161004C}" type="slidenum">
              <a:rPr lang="en-US" smtClean="0"/>
              <a:pPr>
                <a:defRPr/>
              </a:pPr>
              <a:t>36</a:t>
            </a:fld>
            <a:endParaRPr lang="en-US"/>
          </a:p>
        </p:txBody>
      </p:sp>
      <p:sp>
        <p:nvSpPr>
          <p:cNvPr id="3" name="TextBox 2"/>
          <p:cNvSpPr txBox="1"/>
          <p:nvPr/>
        </p:nvSpPr>
        <p:spPr>
          <a:xfrm>
            <a:off x="2464609" y="3250416"/>
            <a:ext cx="2238826" cy="369332"/>
          </a:xfrm>
          <a:prstGeom prst="rect">
            <a:avLst/>
          </a:prstGeom>
          <a:noFill/>
        </p:spPr>
        <p:txBody>
          <a:bodyPr wrap="none" rtlCol="0">
            <a:spAutoFit/>
          </a:bodyPr>
          <a:lstStyle/>
          <a:p>
            <a:r>
              <a:rPr lang="en-US" dirty="0" smtClean="0"/>
              <a:t>People’s Court video</a:t>
            </a:r>
            <a:endParaRPr lang="en-US" dirty="0"/>
          </a:p>
        </p:txBody>
      </p:sp>
    </p:spTree>
    <p:extLst>
      <p:ext uri="{BB962C8B-B14F-4D97-AF65-F5344CB8AC3E}">
        <p14:creationId xmlns:p14="http://schemas.microsoft.com/office/powerpoint/2010/main" val="1950142191"/>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29200"/>
            <a:ext cx="6781800" cy="1143000"/>
          </a:xfrm>
        </p:spPr>
        <p:txBody>
          <a:bodyPr/>
          <a:lstStyle/>
          <a:p>
            <a:r>
              <a:rPr lang="en-US" dirty="0" smtClean="0"/>
              <a:t>A Criminal Docket Call</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a:t>
            </a:r>
            <a:r>
              <a:rPr lang="en-US" dirty="0" smtClean="0">
                <a:hlinkClick r:id="rId2"/>
              </a:rPr>
              <a:t>vimeopro.com/ncsc/pfs/video/92466157</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37</a:t>
            </a:fld>
            <a:endParaRPr lang="en-US"/>
          </a:p>
        </p:txBody>
      </p:sp>
    </p:spTree>
    <p:extLst>
      <p:ext uri="{BB962C8B-B14F-4D97-AF65-F5344CB8AC3E}">
        <p14:creationId xmlns:p14="http://schemas.microsoft.com/office/powerpoint/2010/main" val="2889882972"/>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3"/>
          <p:cNvSpPr txBox="1">
            <a:spLocks noGrp="1"/>
          </p:cNvSpPr>
          <p:nvPr/>
        </p:nvSpPr>
        <p:spPr bwMode="auto">
          <a:xfrm>
            <a:off x="609600" y="6245225"/>
            <a:ext cx="1981200" cy="476250"/>
          </a:xfrm>
          <a:prstGeom prst="rect">
            <a:avLst/>
          </a:prstGeom>
          <a:noFill/>
          <a:ln>
            <a:miter lim="800000"/>
            <a:headEnd/>
            <a:tailEnd/>
          </a:ln>
        </p:spPr>
        <p:txBody>
          <a:bodyPr/>
          <a:lstStyle/>
          <a:p>
            <a:pPr fontAlgn="auto">
              <a:spcBef>
                <a:spcPts val="0"/>
              </a:spcBef>
              <a:spcAft>
                <a:spcPts val="0"/>
              </a:spcAft>
              <a:defRPr/>
            </a:pPr>
            <a:fld id="{B28B840D-D08D-4D2A-BC76-562C966890D4}" type="datetime1">
              <a:rPr lang="en-US" sz="1200">
                <a:latin typeface="+mn-lt"/>
              </a:rPr>
              <a:pPr fontAlgn="auto">
                <a:spcBef>
                  <a:spcPts val="0"/>
                </a:spcBef>
                <a:spcAft>
                  <a:spcPts val="0"/>
                </a:spcAft>
                <a:defRPr/>
              </a:pPr>
              <a:t>1/30/2015</a:t>
            </a:fld>
            <a:endParaRPr lang="en-US" sz="1200">
              <a:latin typeface="+mn-lt"/>
            </a:endParaRPr>
          </a:p>
        </p:txBody>
      </p:sp>
      <p:sp>
        <p:nvSpPr>
          <p:cNvPr id="8196" name="Slide Number Placeholder 5"/>
          <p:cNvSpPr txBox="1">
            <a:spLocks noGrp="1"/>
          </p:cNvSpPr>
          <p:nvPr/>
        </p:nvSpPr>
        <p:spPr bwMode="auto">
          <a:xfrm>
            <a:off x="6553200" y="6245225"/>
            <a:ext cx="1981200" cy="476250"/>
          </a:xfrm>
          <a:prstGeom prst="rect">
            <a:avLst/>
          </a:prstGeom>
          <a:noFill/>
          <a:ln>
            <a:miter lim="800000"/>
            <a:headEnd/>
            <a:tailEnd/>
          </a:ln>
        </p:spPr>
        <p:txBody>
          <a:bodyPr/>
          <a:lstStyle/>
          <a:p>
            <a:pPr algn="r" fontAlgn="auto">
              <a:spcBef>
                <a:spcPts val="0"/>
              </a:spcBef>
              <a:spcAft>
                <a:spcPts val="0"/>
              </a:spcAft>
              <a:defRPr/>
            </a:pPr>
            <a:endParaRPr lang="en-US" sz="1200" dirty="0">
              <a:latin typeface="+mn-lt"/>
            </a:endParaRPr>
          </a:p>
        </p:txBody>
      </p:sp>
      <p:sp>
        <p:nvSpPr>
          <p:cNvPr id="174088" name="Slide Number Placeholder 7"/>
          <p:cNvSpPr>
            <a:spLocks noGrp="1"/>
          </p:cNvSpPr>
          <p:nvPr>
            <p:ph type="sldNum" sz="quarter" idx="12"/>
          </p:nvPr>
        </p:nvSpPr>
        <p:spPr/>
        <p:txBody>
          <a:bodyPr/>
          <a:lstStyle/>
          <a:p>
            <a:pPr>
              <a:defRPr/>
            </a:pPr>
            <a:fld id="{72C83789-0989-4CB8-86AF-29D0051C685D}" type="slidenum">
              <a:rPr lang="en-US"/>
              <a:pPr>
                <a:defRPr/>
              </a:pPr>
              <a:t>38</a:t>
            </a:fld>
            <a:endParaRPr lang="en-US"/>
          </a:p>
        </p:txBody>
      </p:sp>
      <p:sp>
        <p:nvSpPr>
          <p:cNvPr id="174084" name="Rectangle 2"/>
          <p:cNvSpPr>
            <a:spLocks noGrp="1" noChangeArrowheads="1"/>
          </p:cNvSpPr>
          <p:nvPr>
            <p:ph type="title" idx="4294967295"/>
          </p:nvPr>
        </p:nvSpPr>
        <p:spPr>
          <a:xfrm>
            <a:off x="1371600" y="304800"/>
            <a:ext cx="7772400" cy="1447800"/>
          </a:xfrm>
        </p:spPr>
        <p:txBody>
          <a:bodyPr/>
          <a:lstStyle/>
          <a:p>
            <a:pPr eaLnBrk="1" fontAlgn="auto" hangingPunct="1">
              <a:spcAft>
                <a:spcPts val="0"/>
              </a:spcAft>
              <a:defRPr/>
            </a:pPr>
            <a:r>
              <a:rPr lang="en-US" sz="3300" dirty="0">
                <a:solidFill>
                  <a:schemeClr val="tx2">
                    <a:satMod val="130000"/>
                  </a:schemeClr>
                </a:solidFill>
              </a:rPr>
              <a:t>The Meaning of Procedural </a:t>
            </a:r>
            <a:r>
              <a:rPr lang="en-US" sz="3300" dirty="0" smtClean="0">
                <a:solidFill>
                  <a:schemeClr val="tx2">
                    <a:satMod val="130000"/>
                  </a:schemeClr>
                </a:solidFill>
              </a:rPr>
              <a:t>Fairness </a:t>
            </a:r>
            <a:r>
              <a:rPr lang="en-US" sz="3300" dirty="0">
                <a:solidFill>
                  <a:schemeClr val="tx2">
                    <a:satMod val="130000"/>
                  </a:schemeClr>
                </a:solidFill>
              </a:rPr>
              <a:t/>
            </a:r>
            <a:br>
              <a:rPr lang="en-US" sz="3300" dirty="0">
                <a:solidFill>
                  <a:schemeClr val="tx2">
                    <a:satMod val="130000"/>
                  </a:schemeClr>
                </a:solidFill>
              </a:rPr>
            </a:br>
            <a:r>
              <a:rPr lang="en-US" sz="2000" dirty="0">
                <a:solidFill>
                  <a:schemeClr val="tx2">
                    <a:satMod val="130000"/>
                  </a:schemeClr>
                </a:solidFill>
              </a:rPr>
              <a:t>California study: </a:t>
            </a:r>
            <a:r>
              <a:rPr lang="en-US" sz="2000" dirty="0" smtClean="0">
                <a:solidFill>
                  <a:schemeClr val="tx2">
                    <a:satMod val="130000"/>
                  </a:schemeClr>
                </a:solidFill>
              </a:rPr>
              <a:t>respondents with personal experience with courts,</a:t>
            </a:r>
            <a:br>
              <a:rPr lang="en-US" sz="2000" dirty="0" smtClean="0">
                <a:solidFill>
                  <a:schemeClr val="tx2">
                    <a:satMod val="130000"/>
                  </a:schemeClr>
                </a:solidFill>
              </a:rPr>
            </a:br>
            <a:r>
              <a:rPr lang="en-US" sz="2000" dirty="0" smtClean="0">
                <a:solidFill>
                  <a:schemeClr val="tx2">
                    <a:satMod val="130000"/>
                  </a:schemeClr>
                </a:solidFill>
              </a:rPr>
              <a:t>strength of connection to court approval.</a:t>
            </a:r>
            <a:endParaRPr lang="en-US" sz="2000" dirty="0">
              <a:solidFill>
                <a:schemeClr val="tx2">
                  <a:satMod val="130000"/>
                </a:schemeClr>
              </a:solidFill>
            </a:endParaRP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4265689401"/>
              </p:ext>
            </p:extLst>
          </p:nvPr>
        </p:nvGraphicFramePr>
        <p:xfrm>
          <a:off x="1828800" y="1905000"/>
          <a:ext cx="5832475" cy="3921125"/>
        </p:xfrm>
        <a:graphic>
          <a:graphicData uri="http://schemas.openxmlformats.org/presentationml/2006/ole">
            <mc:AlternateContent xmlns:mc="http://schemas.openxmlformats.org/markup-compatibility/2006">
              <mc:Choice xmlns:v="urn:schemas-microsoft-com:vml" Requires="v">
                <p:oleObj spid="_x0000_s6300" name="Chart" r:id="rId4" imgW="6096000" imgH="4064000" progId="MSGraph.Chart.8">
                  <p:embed followColorScheme="full"/>
                </p:oleObj>
              </mc:Choice>
              <mc:Fallback>
                <p:oleObj name="Chart" r:id="rId4" imgW="6096000" imgH="4064000" progId="MSGraph.Chart.8">
                  <p:embed followColorScheme="full"/>
                  <p:pic>
                    <p:nvPicPr>
                      <p:cNvPr id="0" name=""/>
                      <p:cNvPicPr>
                        <a:picLocks noChangeAspect="1" noChangeArrowheads="1"/>
                      </p:cNvPicPr>
                      <p:nvPr/>
                    </p:nvPicPr>
                    <p:blipFill>
                      <a:blip r:embed="rId5"/>
                      <a:srcRect/>
                      <a:stretch>
                        <a:fillRect/>
                      </a:stretch>
                    </p:blipFill>
                    <p:spPr bwMode="auto">
                      <a:xfrm>
                        <a:off x="1828800" y="1905000"/>
                        <a:ext cx="5832475" cy="3921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83888322"/>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6781800" cy="1066800"/>
          </a:xfrm>
        </p:spPr>
        <p:txBody>
          <a:bodyPr>
            <a:normAutofit/>
          </a:bodyPr>
          <a:lstStyle/>
          <a:p>
            <a:r>
              <a:rPr lang="en-US" sz="3000" dirty="0" smtClean="0"/>
              <a:t>The Importance of This Stuff:</a:t>
            </a:r>
            <a:br>
              <a:rPr lang="en-US" sz="3000" dirty="0" smtClean="0"/>
            </a:br>
            <a:r>
              <a:rPr lang="en-US" sz="3000" dirty="0" smtClean="0"/>
              <a:t>Increased Compliance (Minn. Study)</a:t>
            </a:r>
            <a:endParaRPr lang="en-US" sz="3000" dirty="0"/>
          </a:p>
        </p:txBody>
      </p:sp>
      <p:sp>
        <p:nvSpPr>
          <p:cNvPr id="3" name="Content Placeholder 2"/>
          <p:cNvSpPr>
            <a:spLocks noGrp="1"/>
          </p:cNvSpPr>
          <p:nvPr>
            <p:ph idx="1"/>
          </p:nvPr>
        </p:nvSpPr>
        <p:spPr>
          <a:xfrm>
            <a:off x="838200" y="609600"/>
            <a:ext cx="6934200" cy="4343400"/>
          </a:xfrm>
        </p:spPr>
        <p:txBody>
          <a:bodyPr>
            <a:normAutofit fontScale="92500" lnSpcReduction="20000"/>
          </a:bodyPr>
          <a:lstStyle/>
          <a:p>
            <a:r>
              <a:rPr lang="en-US" dirty="0" smtClean="0"/>
              <a:t>More than 400 petitions seeking civil protection orders were part of the study; 89 of the cases went to trial and were then handled in a blind, random experimental design</a:t>
            </a:r>
          </a:p>
          <a:p>
            <a:r>
              <a:rPr lang="en-US" dirty="0" smtClean="0"/>
              <a:t>For cases tried, the judge opened a sealed instruction after reaching a decision. Based on that instruction, the judge either:</a:t>
            </a:r>
          </a:p>
          <a:p>
            <a:pPr lvl="1"/>
            <a:r>
              <a:rPr lang="en-US" dirty="0" smtClean="0"/>
              <a:t>Told litigants only which way he or she was ruling and sent them to another room to await the written order OR</a:t>
            </a:r>
          </a:p>
          <a:p>
            <a:pPr lvl="1"/>
            <a:r>
              <a:rPr lang="en-US" dirty="0" smtClean="0"/>
              <a:t>Gave litigants a full explanation of what he or she had decided and why, then took time to answer any questions (and then sent them to another room to await the written order)</a:t>
            </a:r>
          </a:p>
          <a:p>
            <a:pPr lvl="2"/>
            <a:r>
              <a:rPr lang="en-US" i="1" dirty="0" smtClean="0"/>
              <a:t>Family Court Fairness Study </a:t>
            </a:r>
            <a:r>
              <a:rPr lang="en-US" dirty="0" smtClean="0"/>
              <a:t>(Hennepin Co. Minn. Dist. Ct.)</a:t>
            </a:r>
          </a:p>
          <a:p>
            <a:pPr lvl="3"/>
            <a:r>
              <a:rPr lang="en-US" dirty="0" smtClean="0">
                <a:solidFill>
                  <a:srgbClr val="FF0000"/>
                </a:solidFill>
              </a:rPr>
              <a:t>Available at http://</a:t>
            </a:r>
            <a:r>
              <a:rPr lang="en-US" dirty="0" err="1" smtClean="0">
                <a:solidFill>
                  <a:srgbClr val="FF0000"/>
                </a:solidFill>
              </a:rPr>
              <a:t>goo.gl</a:t>
            </a:r>
            <a:r>
              <a:rPr lang="en-US" dirty="0" smtClean="0">
                <a:solidFill>
                  <a:srgbClr val="FF0000"/>
                </a:solidFill>
              </a:rPr>
              <a:t>/ls85bV</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39</a:t>
            </a:fld>
            <a:endParaRPr lang="en-US"/>
          </a:p>
        </p:txBody>
      </p:sp>
    </p:spTree>
    <p:extLst>
      <p:ext uri="{BB962C8B-B14F-4D97-AF65-F5344CB8AC3E}">
        <p14:creationId xmlns:p14="http://schemas.microsoft.com/office/powerpoint/2010/main" val="1819396437"/>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24400"/>
            <a:ext cx="6781800" cy="1447800"/>
          </a:xfrm>
        </p:spPr>
        <p:txBody>
          <a:bodyPr>
            <a:normAutofit fontScale="90000"/>
          </a:bodyPr>
          <a:lstStyle/>
          <a:p>
            <a:r>
              <a:rPr lang="en-US" dirty="0" smtClean="0"/>
              <a:t>Current Climate: </a:t>
            </a:r>
            <a:br>
              <a:rPr lang="en-US" dirty="0" smtClean="0"/>
            </a:br>
            <a:r>
              <a:rPr lang="en-US" dirty="0" smtClean="0"/>
              <a:t>Public Distrust</a:t>
            </a:r>
            <a:endParaRPr lang="en-US" dirty="0"/>
          </a:p>
        </p:txBody>
      </p:sp>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4</a:t>
            </a:fld>
            <a:endParaRPr lang="en-US"/>
          </a:p>
        </p:txBody>
      </p:sp>
      <p:pic>
        <p:nvPicPr>
          <p:cNvPr id="6" name="Content Placeholder 5"/>
          <p:cNvPicPr>
            <a:picLocks noGrp="1" noChangeAspect="1"/>
          </p:cNvPicPr>
          <p:nvPr>
            <p:ph idx="1"/>
          </p:nvPr>
        </p:nvPicPr>
        <p:blipFill>
          <a:blip r:embed="rId2"/>
          <a:srcRect l="69" r="69"/>
          <a:stretch>
            <a:fillRect/>
          </a:stretch>
        </p:blipFill>
        <p:spPr>
          <a:xfrm>
            <a:off x="685800" y="570345"/>
            <a:ext cx="7767918" cy="4001655"/>
          </a:xfrm>
        </p:spPr>
      </p:pic>
    </p:spTree>
    <p:extLst>
      <p:ext uri="{BB962C8B-B14F-4D97-AF65-F5344CB8AC3E}">
        <p14:creationId xmlns:p14="http://schemas.microsoft.com/office/powerpoint/2010/main" val="438366298"/>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Minnesota Study: Satisfaction with Various Aspects (1-9 scale)</a:t>
            </a:r>
            <a:endParaRPr lang="en-US" sz="3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49058211"/>
              </p:ext>
            </p:extLst>
          </p:nvPr>
        </p:nvGraphicFramePr>
        <p:xfrm>
          <a:off x="762000" y="533399"/>
          <a:ext cx="7467600" cy="3527415"/>
        </p:xfrm>
        <a:graphic>
          <a:graphicData uri="http://schemas.openxmlformats.org/drawingml/2006/table">
            <a:tbl>
              <a:tblPr firstRow="1" bandRow="1">
                <a:tableStyleId>{5C22544A-7EE6-4342-B048-85BDC9FD1C3A}</a:tableStyleId>
              </a:tblPr>
              <a:tblGrid>
                <a:gridCol w="1616697"/>
                <a:gridCol w="1077798"/>
                <a:gridCol w="1077798"/>
                <a:gridCol w="868872"/>
                <a:gridCol w="1365793"/>
                <a:gridCol w="1460642"/>
              </a:tblGrid>
              <a:tr h="1123950">
                <a:tc>
                  <a:txBody>
                    <a:bodyPr/>
                    <a:lstStyle/>
                    <a:p>
                      <a:endParaRPr lang="en-US" dirty="0"/>
                    </a:p>
                  </a:txBody>
                  <a:tcPr marL="91982" marR="91982"/>
                </a:tc>
                <a:tc>
                  <a:txBody>
                    <a:bodyPr/>
                    <a:lstStyle/>
                    <a:p>
                      <a:r>
                        <a:rPr lang="en-US" dirty="0" err="1" smtClean="0"/>
                        <a:t>Distrib</a:t>
                      </a:r>
                      <a:r>
                        <a:rPr lang="en-US" dirty="0" smtClean="0"/>
                        <a:t>.</a:t>
                      </a:r>
                      <a:r>
                        <a:rPr lang="en-US" baseline="0" dirty="0" smtClean="0"/>
                        <a:t> Fairness</a:t>
                      </a:r>
                      <a:endParaRPr lang="en-US" dirty="0"/>
                    </a:p>
                  </a:txBody>
                  <a:tcPr marL="91982" marR="91982"/>
                </a:tc>
                <a:tc>
                  <a:txBody>
                    <a:bodyPr/>
                    <a:lstStyle/>
                    <a:p>
                      <a:r>
                        <a:rPr lang="en-US" dirty="0" smtClean="0"/>
                        <a:t>Proc.</a:t>
                      </a:r>
                      <a:r>
                        <a:rPr lang="en-US" baseline="0" dirty="0" smtClean="0"/>
                        <a:t> Fairness</a:t>
                      </a:r>
                      <a:endParaRPr lang="en-US" dirty="0"/>
                    </a:p>
                  </a:txBody>
                  <a:tcPr marL="91982" marR="91982"/>
                </a:tc>
                <a:tc>
                  <a:txBody>
                    <a:bodyPr/>
                    <a:lstStyle/>
                    <a:p>
                      <a:r>
                        <a:rPr lang="en-US" dirty="0" smtClean="0"/>
                        <a:t>Voice</a:t>
                      </a:r>
                      <a:endParaRPr lang="en-US" dirty="0"/>
                    </a:p>
                  </a:txBody>
                  <a:tcPr marL="91982" marR="91982"/>
                </a:tc>
                <a:tc>
                  <a:txBody>
                    <a:bodyPr/>
                    <a:lstStyle/>
                    <a:p>
                      <a:r>
                        <a:rPr lang="en-US" dirty="0" smtClean="0"/>
                        <a:t>Legitimacy</a:t>
                      </a:r>
                      <a:endParaRPr lang="en-US" dirty="0"/>
                    </a:p>
                  </a:txBody>
                  <a:tcPr marL="91982" marR="91982"/>
                </a:tc>
                <a:tc>
                  <a:txBody>
                    <a:bodyPr/>
                    <a:lstStyle/>
                    <a:p>
                      <a:r>
                        <a:rPr lang="en-US" dirty="0" smtClean="0"/>
                        <a:t>Satisfaction</a:t>
                      </a:r>
                      <a:r>
                        <a:rPr lang="en-US" baseline="0" dirty="0" smtClean="0"/>
                        <a:t> with Outcome</a:t>
                      </a:r>
                      <a:endParaRPr lang="en-US" dirty="0"/>
                    </a:p>
                  </a:txBody>
                  <a:tcPr marL="91982" marR="91982"/>
                </a:tc>
              </a:tr>
              <a:tr h="704850">
                <a:tc>
                  <a:txBody>
                    <a:bodyPr/>
                    <a:lstStyle/>
                    <a:p>
                      <a:r>
                        <a:rPr lang="en-US" dirty="0" smtClean="0"/>
                        <a:t>No explanation (control group)</a:t>
                      </a:r>
                      <a:endParaRPr lang="en-US" dirty="0"/>
                    </a:p>
                  </a:txBody>
                  <a:tcPr marL="91982" marR="91982"/>
                </a:tc>
                <a:tc>
                  <a:txBody>
                    <a:bodyPr/>
                    <a:lstStyle/>
                    <a:p>
                      <a:pPr algn="ctr"/>
                      <a:endParaRPr lang="en-US" dirty="0" smtClean="0"/>
                    </a:p>
                    <a:p>
                      <a:pPr algn="ctr"/>
                      <a:r>
                        <a:rPr lang="en-US" dirty="0" smtClean="0"/>
                        <a:t>5.79</a:t>
                      </a:r>
                      <a:endParaRPr lang="en-US" dirty="0"/>
                    </a:p>
                  </a:txBody>
                  <a:tcPr marL="91982" marR="91982"/>
                </a:tc>
                <a:tc>
                  <a:txBody>
                    <a:bodyPr/>
                    <a:lstStyle/>
                    <a:p>
                      <a:pPr algn="ctr"/>
                      <a:endParaRPr lang="en-US" dirty="0" smtClean="0"/>
                    </a:p>
                    <a:p>
                      <a:pPr algn="ctr"/>
                      <a:r>
                        <a:rPr lang="en-US" dirty="0" smtClean="0"/>
                        <a:t>7.23</a:t>
                      </a:r>
                      <a:endParaRPr lang="en-US" dirty="0"/>
                    </a:p>
                  </a:txBody>
                  <a:tcPr marL="91982" marR="91982"/>
                </a:tc>
                <a:tc>
                  <a:txBody>
                    <a:bodyPr/>
                    <a:lstStyle/>
                    <a:p>
                      <a:pPr algn="ctr"/>
                      <a:endParaRPr lang="en-US" dirty="0" smtClean="0"/>
                    </a:p>
                    <a:p>
                      <a:pPr algn="ctr"/>
                      <a:r>
                        <a:rPr lang="en-US" dirty="0" smtClean="0"/>
                        <a:t>7.07</a:t>
                      </a:r>
                      <a:endParaRPr lang="en-US" dirty="0"/>
                    </a:p>
                  </a:txBody>
                  <a:tcPr marL="91982" marR="91982"/>
                </a:tc>
                <a:tc>
                  <a:txBody>
                    <a:bodyPr/>
                    <a:lstStyle/>
                    <a:p>
                      <a:pPr algn="ctr"/>
                      <a:endParaRPr lang="en-US" dirty="0" smtClean="0"/>
                    </a:p>
                    <a:p>
                      <a:pPr algn="ctr"/>
                      <a:r>
                        <a:rPr lang="en-US" dirty="0" smtClean="0"/>
                        <a:t>8.33</a:t>
                      </a:r>
                      <a:endParaRPr lang="en-US" dirty="0"/>
                    </a:p>
                  </a:txBody>
                  <a:tcPr marL="91982" marR="91982"/>
                </a:tc>
                <a:tc>
                  <a:txBody>
                    <a:bodyPr/>
                    <a:lstStyle/>
                    <a:p>
                      <a:pPr algn="ctr"/>
                      <a:endParaRPr lang="en-US" dirty="0" smtClean="0"/>
                    </a:p>
                    <a:p>
                      <a:pPr algn="ctr"/>
                      <a:r>
                        <a:rPr lang="en-US" dirty="0" smtClean="0"/>
                        <a:t>6.07</a:t>
                      </a:r>
                      <a:endParaRPr lang="en-US" dirty="0"/>
                    </a:p>
                  </a:txBody>
                  <a:tcPr marL="91982" marR="91982"/>
                </a:tc>
              </a:tr>
              <a:tr h="914400">
                <a:tc>
                  <a:txBody>
                    <a:bodyPr/>
                    <a:lstStyle/>
                    <a:p>
                      <a:r>
                        <a:rPr lang="en-US" dirty="0" smtClean="0"/>
                        <a:t>Explanation (experimental group)</a:t>
                      </a:r>
                      <a:endParaRPr lang="en-US" dirty="0"/>
                    </a:p>
                  </a:txBody>
                  <a:tcPr marL="91982" marR="91982"/>
                </a:tc>
                <a:tc>
                  <a:txBody>
                    <a:bodyPr/>
                    <a:lstStyle/>
                    <a:p>
                      <a:pPr algn="ctr"/>
                      <a:endParaRPr lang="en-US" dirty="0" smtClean="0"/>
                    </a:p>
                    <a:p>
                      <a:pPr algn="ctr"/>
                      <a:r>
                        <a:rPr lang="en-US" dirty="0" smtClean="0"/>
                        <a:t>6.83</a:t>
                      </a:r>
                      <a:endParaRPr lang="en-US" dirty="0"/>
                    </a:p>
                  </a:txBody>
                  <a:tcPr marL="91982" marR="91982"/>
                </a:tc>
                <a:tc>
                  <a:txBody>
                    <a:bodyPr/>
                    <a:lstStyle/>
                    <a:p>
                      <a:pPr algn="ctr"/>
                      <a:endParaRPr lang="en-US" dirty="0" smtClean="0"/>
                    </a:p>
                    <a:p>
                      <a:pPr algn="ctr"/>
                      <a:r>
                        <a:rPr lang="en-US" dirty="0" smtClean="0"/>
                        <a:t>7.83</a:t>
                      </a:r>
                      <a:endParaRPr lang="en-US" dirty="0"/>
                    </a:p>
                  </a:txBody>
                  <a:tcPr marL="91982" marR="91982"/>
                </a:tc>
                <a:tc>
                  <a:txBody>
                    <a:bodyPr/>
                    <a:lstStyle/>
                    <a:p>
                      <a:pPr algn="ctr"/>
                      <a:endParaRPr lang="en-US" dirty="0" smtClean="0"/>
                    </a:p>
                    <a:p>
                      <a:pPr algn="ctr"/>
                      <a:r>
                        <a:rPr lang="en-US" dirty="0" smtClean="0"/>
                        <a:t>7.33</a:t>
                      </a:r>
                      <a:endParaRPr lang="en-US" dirty="0"/>
                    </a:p>
                  </a:txBody>
                  <a:tcPr marL="91982" marR="91982"/>
                </a:tc>
                <a:tc>
                  <a:txBody>
                    <a:bodyPr/>
                    <a:lstStyle/>
                    <a:p>
                      <a:pPr algn="ctr"/>
                      <a:endParaRPr lang="en-US" dirty="0" smtClean="0"/>
                    </a:p>
                    <a:p>
                      <a:pPr algn="ctr"/>
                      <a:r>
                        <a:rPr lang="en-US" dirty="0" smtClean="0"/>
                        <a:t>8.69</a:t>
                      </a:r>
                      <a:endParaRPr lang="en-US" dirty="0"/>
                    </a:p>
                  </a:txBody>
                  <a:tcPr marL="91982" marR="91982"/>
                </a:tc>
                <a:tc>
                  <a:txBody>
                    <a:bodyPr/>
                    <a:lstStyle/>
                    <a:p>
                      <a:pPr algn="ctr"/>
                      <a:endParaRPr lang="en-US" dirty="0" smtClean="0"/>
                    </a:p>
                    <a:p>
                      <a:pPr algn="ctr"/>
                      <a:r>
                        <a:rPr lang="en-US" dirty="0" smtClean="0"/>
                        <a:t>7.84</a:t>
                      </a:r>
                      <a:endParaRPr lang="en-US" dirty="0"/>
                    </a:p>
                  </a:txBody>
                  <a:tcPr marL="91982" marR="91982"/>
                </a:tc>
              </a:tr>
              <a:tr h="784215">
                <a:tc>
                  <a:txBody>
                    <a:bodyPr/>
                    <a:lstStyle/>
                    <a:p>
                      <a:r>
                        <a:rPr lang="en-US" dirty="0" smtClean="0"/>
                        <a:t>Statistically</a:t>
                      </a:r>
                      <a:r>
                        <a:rPr lang="en-US" baseline="0" dirty="0" smtClean="0"/>
                        <a:t> significant</a:t>
                      </a:r>
                      <a:endParaRPr lang="en-US" dirty="0"/>
                    </a:p>
                  </a:txBody>
                  <a:tcPr marL="91982" marR="91982"/>
                </a:tc>
                <a:tc>
                  <a:txBody>
                    <a:bodyPr/>
                    <a:lstStyle/>
                    <a:p>
                      <a:pPr algn="ctr"/>
                      <a:endParaRPr lang="en-US" dirty="0" smtClean="0"/>
                    </a:p>
                    <a:p>
                      <a:pPr algn="ctr"/>
                      <a:r>
                        <a:rPr lang="en-US" dirty="0" smtClean="0"/>
                        <a:t>Yes</a:t>
                      </a:r>
                      <a:endParaRPr lang="en-US" dirty="0"/>
                    </a:p>
                  </a:txBody>
                  <a:tcPr marL="91982" marR="91982"/>
                </a:tc>
                <a:tc>
                  <a:txBody>
                    <a:bodyPr/>
                    <a:lstStyle/>
                    <a:p>
                      <a:pPr algn="ctr"/>
                      <a:endParaRPr lang="en-US" dirty="0" smtClean="0"/>
                    </a:p>
                    <a:p>
                      <a:pPr algn="ctr"/>
                      <a:r>
                        <a:rPr lang="en-US" dirty="0" smtClean="0"/>
                        <a:t>No</a:t>
                      </a:r>
                      <a:endParaRPr lang="en-US" dirty="0"/>
                    </a:p>
                  </a:txBody>
                  <a:tcPr marL="91982" marR="91982"/>
                </a:tc>
                <a:tc>
                  <a:txBody>
                    <a:bodyPr/>
                    <a:lstStyle/>
                    <a:p>
                      <a:pPr algn="ctr"/>
                      <a:endParaRPr lang="en-US" dirty="0" smtClean="0"/>
                    </a:p>
                    <a:p>
                      <a:pPr algn="ctr"/>
                      <a:r>
                        <a:rPr lang="en-US" dirty="0" smtClean="0"/>
                        <a:t>No</a:t>
                      </a:r>
                      <a:endParaRPr lang="en-US" dirty="0"/>
                    </a:p>
                  </a:txBody>
                  <a:tcPr marL="91982" marR="91982"/>
                </a:tc>
                <a:tc>
                  <a:txBody>
                    <a:bodyPr/>
                    <a:lstStyle/>
                    <a:p>
                      <a:pPr algn="ctr"/>
                      <a:endParaRPr lang="en-US" dirty="0" smtClean="0"/>
                    </a:p>
                    <a:p>
                      <a:pPr algn="ctr"/>
                      <a:r>
                        <a:rPr lang="en-US" dirty="0" smtClean="0"/>
                        <a:t>No</a:t>
                      </a:r>
                      <a:endParaRPr lang="en-US" dirty="0"/>
                    </a:p>
                  </a:txBody>
                  <a:tcPr marL="91982" marR="91982"/>
                </a:tc>
                <a:tc>
                  <a:txBody>
                    <a:bodyPr/>
                    <a:lstStyle/>
                    <a:p>
                      <a:pPr algn="ctr"/>
                      <a:endParaRPr lang="en-US" dirty="0" smtClean="0"/>
                    </a:p>
                    <a:p>
                      <a:pPr algn="ctr"/>
                      <a:r>
                        <a:rPr lang="en-US" dirty="0" smtClean="0"/>
                        <a:t>Yes</a:t>
                      </a:r>
                      <a:endParaRPr lang="en-US" dirty="0"/>
                    </a:p>
                  </a:txBody>
                  <a:tcPr marL="91982" marR="91982"/>
                </a:tc>
              </a:tr>
            </a:tbl>
          </a:graphicData>
        </a:graphic>
      </p:graphicFrame>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40</a:t>
            </a:fld>
            <a:endParaRPr lang="en-US"/>
          </a:p>
        </p:txBody>
      </p:sp>
      <p:sp>
        <p:nvSpPr>
          <p:cNvPr id="6" name="TextBox 5"/>
          <p:cNvSpPr txBox="1"/>
          <p:nvPr/>
        </p:nvSpPr>
        <p:spPr>
          <a:xfrm>
            <a:off x="381000" y="4114800"/>
            <a:ext cx="8763000" cy="1077218"/>
          </a:xfrm>
          <a:prstGeom prst="rect">
            <a:avLst/>
          </a:prstGeom>
          <a:noFill/>
        </p:spPr>
        <p:txBody>
          <a:bodyPr wrap="square" rtlCol="0">
            <a:spAutoFit/>
          </a:bodyPr>
          <a:lstStyle/>
          <a:p>
            <a:r>
              <a:rPr lang="en-US" sz="1600" dirty="0" smtClean="0"/>
              <a:t>Those who got the explanation were more satisfied with the outcome’s fairness (“The outcome of the case was fair.”) and with the case outcome (“I am satisfied with the judge’s decision.”) at a statistically significant level. There was also a greater perception of procedural fairness and voice, though not at a statistically significant </a:t>
            </a:r>
            <a:r>
              <a:rPr lang="en-US" sz="1600" dirty="0"/>
              <a:t>l</a:t>
            </a:r>
            <a:r>
              <a:rPr lang="en-US" sz="1600" dirty="0" smtClean="0"/>
              <a:t>evel.</a:t>
            </a:r>
            <a:endParaRPr lang="en-US" sz="1600" dirty="0"/>
          </a:p>
        </p:txBody>
      </p:sp>
    </p:spTree>
    <p:extLst>
      <p:ext uri="{BB962C8B-B14F-4D97-AF65-F5344CB8AC3E}">
        <p14:creationId xmlns:p14="http://schemas.microsoft.com/office/powerpoint/2010/main" val="1476782250"/>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Minnesota Study:</a:t>
            </a:r>
            <a:br>
              <a:rPr lang="en-US" dirty="0" smtClean="0"/>
            </a:br>
            <a:r>
              <a:rPr lang="en-US" dirty="0" smtClean="0"/>
              <a:t>Additional Analysis</a:t>
            </a:r>
            <a:endParaRPr lang="en-US" dirty="0"/>
          </a:p>
        </p:txBody>
      </p:sp>
      <p:sp>
        <p:nvSpPr>
          <p:cNvPr id="3" name="Content Placeholder 2"/>
          <p:cNvSpPr>
            <a:spLocks noGrp="1"/>
          </p:cNvSpPr>
          <p:nvPr>
            <p:ph idx="1"/>
          </p:nvPr>
        </p:nvSpPr>
        <p:spPr/>
        <p:txBody>
          <a:bodyPr>
            <a:normAutofit/>
          </a:bodyPr>
          <a:lstStyle/>
          <a:p>
            <a:r>
              <a:rPr lang="en-US" dirty="0" smtClean="0"/>
              <a:t>“Perceptions of fairness account for approximately twice the variance in litigants’ satisfaction compared with absolute and relative case outcome [satisfaction].”</a:t>
            </a:r>
          </a:p>
          <a:p>
            <a:r>
              <a:rPr lang="en-US" dirty="0" smtClean="0"/>
              <a:t>“Having an explanation significantly predicts satisfaction . . . . [T]he explanation makes the biggest difference for those who did not get what they asked for from the court. </a:t>
            </a:r>
            <a:r>
              <a:rPr lang="en-US" i="1" dirty="0" smtClean="0"/>
              <a:t>In short, someone with a ‘bad’ outcome is significantly more likely to feel satisfied with the court’s decision if the court provides an explanation.”</a:t>
            </a:r>
            <a:endParaRPr lang="en-US" dirty="0"/>
          </a:p>
        </p:txBody>
      </p:sp>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41</a:t>
            </a:fld>
            <a:endParaRPr lang="en-US"/>
          </a:p>
        </p:txBody>
      </p:sp>
    </p:spTree>
    <p:extLst>
      <p:ext uri="{BB962C8B-B14F-4D97-AF65-F5344CB8AC3E}">
        <p14:creationId xmlns:p14="http://schemas.microsoft.com/office/powerpoint/2010/main" val="2519055084"/>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Vermont Study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Bennington County, Vermont, established an integrated domestic-violence docket</a:t>
            </a:r>
          </a:p>
          <a:p>
            <a:pPr lvl="1"/>
            <a:r>
              <a:rPr lang="en-US" dirty="0" smtClean="0"/>
              <a:t>Same judge handled misdemeanor DV cases, some felony DV cases, all related probation violations, and civil protection-order cases</a:t>
            </a:r>
          </a:p>
          <a:p>
            <a:pPr lvl="1"/>
            <a:r>
              <a:rPr lang="en-US" dirty="0" smtClean="0"/>
              <a:t>Expedited assessments of criminal defendants</a:t>
            </a:r>
          </a:p>
          <a:p>
            <a:pPr lvl="1"/>
            <a:r>
              <a:rPr lang="en-US" dirty="0" smtClean="0"/>
              <a:t>Attorneys provided to both defendants and victims</a:t>
            </a:r>
          </a:p>
          <a:p>
            <a:pPr lvl="1"/>
            <a:r>
              <a:rPr lang="en-US" dirty="0" smtClean="0"/>
              <a:t>Recommendations from assessment reviewed early (often within one week) with both parties.</a:t>
            </a:r>
          </a:p>
          <a:p>
            <a:pPr lvl="1"/>
            <a:r>
              <a:rPr lang="en-US" dirty="0" smtClean="0"/>
              <a:t>Typical case might have court hearing at that point, apology from defendant in court, guilty plea, probation with conditions to address key risks, court supervision.</a:t>
            </a:r>
          </a:p>
          <a:p>
            <a:pPr lvl="2"/>
            <a:r>
              <a:rPr lang="en-US" dirty="0" smtClean="0">
                <a:solidFill>
                  <a:srgbClr val="FF0000"/>
                </a:solidFill>
              </a:rPr>
              <a:t>Report available at http://goo.gl/3eQWpY </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42</a:t>
            </a:fld>
            <a:endParaRPr lang="en-US"/>
          </a:p>
        </p:txBody>
      </p:sp>
    </p:spTree>
    <p:extLst>
      <p:ext uri="{BB962C8B-B14F-4D97-AF65-F5344CB8AC3E}">
        <p14:creationId xmlns:p14="http://schemas.microsoft.com/office/powerpoint/2010/main" val="1503193469"/>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0"/>
            <a:ext cx="7467600" cy="1600200"/>
          </a:xfrm>
        </p:spPr>
        <p:txBody>
          <a:bodyPr>
            <a:noAutofit/>
          </a:bodyPr>
          <a:lstStyle/>
          <a:p>
            <a:r>
              <a:rPr lang="en-US" sz="4000" dirty="0" smtClean="0"/>
              <a:t>Vermont Study:</a:t>
            </a:r>
            <a:br>
              <a:rPr lang="en-US" sz="4000" dirty="0" smtClean="0"/>
            </a:br>
            <a:r>
              <a:rPr lang="en-US" sz="4000" dirty="0" smtClean="0"/>
              <a:t>Recidivism Numbers (3-year study)</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24777288"/>
              </p:ext>
            </p:extLst>
          </p:nvPr>
        </p:nvGraphicFramePr>
        <p:xfrm>
          <a:off x="762000" y="685800"/>
          <a:ext cx="7543800" cy="1925320"/>
        </p:xfrm>
        <a:graphic>
          <a:graphicData uri="http://schemas.openxmlformats.org/drawingml/2006/table">
            <a:tbl>
              <a:tblPr firstRow="1" bandRow="1">
                <a:tableStyleId>{5C22544A-7EE6-4342-B048-85BDC9FD1C3A}</a:tableStyleId>
              </a:tblPr>
              <a:tblGrid>
                <a:gridCol w="2514600"/>
                <a:gridCol w="2514600"/>
                <a:gridCol w="2514600"/>
              </a:tblGrid>
              <a:tr h="370840">
                <a:tc>
                  <a:txBody>
                    <a:bodyPr/>
                    <a:lstStyle/>
                    <a:p>
                      <a:endParaRPr lang="en-US" dirty="0"/>
                    </a:p>
                  </a:txBody>
                  <a:tcPr marL="91982" marR="91982"/>
                </a:tc>
                <a:tc>
                  <a:txBody>
                    <a:bodyPr/>
                    <a:lstStyle/>
                    <a:p>
                      <a:r>
                        <a:rPr lang="en-US" dirty="0" smtClean="0"/>
                        <a:t>Burlington Court</a:t>
                      </a:r>
                      <a:endParaRPr lang="en-US" dirty="0"/>
                    </a:p>
                  </a:txBody>
                  <a:tcPr marL="91982" marR="91982"/>
                </a:tc>
                <a:tc>
                  <a:txBody>
                    <a:bodyPr/>
                    <a:lstStyle/>
                    <a:p>
                      <a:r>
                        <a:rPr lang="en-US" dirty="0" smtClean="0"/>
                        <a:t>Statewide</a:t>
                      </a:r>
                      <a:endParaRPr lang="en-US" dirty="0"/>
                    </a:p>
                  </a:txBody>
                  <a:tcPr marL="91982" marR="91982"/>
                </a:tc>
              </a:tr>
              <a:tr h="370840">
                <a:tc>
                  <a:txBody>
                    <a:bodyPr/>
                    <a:lstStyle/>
                    <a:p>
                      <a:r>
                        <a:rPr lang="en-US" dirty="0" smtClean="0"/>
                        <a:t>Recidivism –</a:t>
                      </a:r>
                    </a:p>
                    <a:p>
                      <a:r>
                        <a:rPr lang="en-US" dirty="0" smtClean="0"/>
                        <a:t>New DV Conviction</a:t>
                      </a:r>
                      <a:endParaRPr lang="en-US" dirty="0"/>
                    </a:p>
                  </a:txBody>
                  <a:tcPr marL="91982" marR="91982"/>
                </a:tc>
                <a:tc>
                  <a:txBody>
                    <a:bodyPr/>
                    <a:lstStyle/>
                    <a:p>
                      <a:pPr algn="ctr"/>
                      <a:endParaRPr lang="en-US" dirty="0" smtClean="0"/>
                    </a:p>
                    <a:p>
                      <a:pPr algn="ctr"/>
                      <a:r>
                        <a:rPr lang="en-US" dirty="0" smtClean="0"/>
                        <a:t>4.3%</a:t>
                      </a:r>
                      <a:endParaRPr lang="en-US" dirty="0"/>
                    </a:p>
                  </a:txBody>
                  <a:tcPr marL="91982" marR="91982"/>
                </a:tc>
                <a:tc>
                  <a:txBody>
                    <a:bodyPr/>
                    <a:lstStyle/>
                    <a:p>
                      <a:pPr algn="ctr"/>
                      <a:endParaRPr lang="en-US" dirty="0" smtClean="0"/>
                    </a:p>
                    <a:p>
                      <a:pPr algn="ctr"/>
                      <a:r>
                        <a:rPr lang="en-US" dirty="0" smtClean="0"/>
                        <a:t>7.4%</a:t>
                      </a:r>
                      <a:endParaRPr lang="en-US" dirty="0"/>
                    </a:p>
                  </a:txBody>
                  <a:tcPr marL="91982" marR="91982"/>
                </a:tc>
              </a:tr>
              <a:tr h="370840">
                <a:tc>
                  <a:txBody>
                    <a:bodyPr/>
                    <a:lstStyle/>
                    <a:p>
                      <a:r>
                        <a:rPr lang="en-US" dirty="0" smtClean="0"/>
                        <a:t>Recidivism –</a:t>
                      </a:r>
                    </a:p>
                    <a:p>
                      <a:r>
                        <a:rPr lang="en-US" dirty="0" smtClean="0"/>
                        <a:t>New Crim. Conviction</a:t>
                      </a:r>
                    </a:p>
                    <a:p>
                      <a:r>
                        <a:rPr lang="en-US" dirty="0" smtClean="0"/>
                        <a:t>(Any Type)</a:t>
                      </a:r>
                      <a:endParaRPr lang="en-US" dirty="0"/>
                    </a:p>
                  </a:txBody>
                  <a:tcPr marL="91982" marR="91982"/>
                </a:tc>
                <a:tc>
                  <a:txBody>
                    <a:bodyPr/>
                    <a:lstStyle/>
                    <a:p>
                      <a:pPr algn="ctr"/>
                      <a:endParaRPr lang="en-US" dirty="0" smtClean="0"/>
                    </a:p>
                    <a:p>
                      <a:pPr algn="ctr"/>
                      <a:r>
                        <a:rPr lang="en-US" dirty="0" smtClean="0"/>
                        <a:t>22.1%</a:t>
                      </a:r>
                      <a:endParaRPr lang="en-US" dirty="0"/>
                    </a:p>
                  </a:txBody>
                  <a:tcPr marL="91982" marR="91982"/>
                </a:tc>
                <a:tc>
                  <a:txBody>
                    <a:bodyPr/>
                    <a:lstStyle/>
                    <a:p>
                      <a:pPr algn="ctr"/>
                      <a:endParaRPr lang="en-US" dirty="0" smtClean="0"/>
                    </a:p>
                    <a:p>
                      <a:pPr algn="ctr"/>
                      <a:r>
                        <a:rPr lang="en-US" dirty="0" smtClean="0"/>
                        <a:t>47.7%</a:t>
                      </a:r>
                      <a:endParaRPr lang="en-US" dirty="0"/>
                    </a:p>
                  </a:txBody>
                  <a:tcPr marL="91982" marR="91982"/>
                </a:tc>
              </a:tr>
            </a:tbl>
          </a:graphicData>
        </a:graphic>
      </p:graphicFrame>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43</a:t>
            </a:fld>
            <a:endParaRPr lang="en-US"/>
          </a:p>
        </p:txBody>
      </p:sp>
      <p:sp>
        <p:nvSpPr>
          <p:cNvPr id="6" name="TextBox 5"/>
          <p:cNvSpPr txBox="1"/>
          <p:nvPr/>
        </p:nvSpPr>
        <p:spPr>
          <a:xfrm>
            <a:off x="838200" y="2667000"/>
            <a:ext cx="7391400" cy="1754327"/>
          </a:xfrm>
          <a:prstGeom prst="rect">
            <a:avLst/>
          </a:prstGeom>
          <a:noFill/>
        </p:spPr>
        <p:txBody>
          <a:bodyPr wrap="square" rtlCol="0">
            <a:spAutoFit/>
          </a:bodyPr>
          <a:lstStyle/>
          <a:p>
            <a:r>
              <a:rPr lang="en-US" dirty="0" smtClean="0"/>
              <a:t>“The data, we believe, support the efficacy of this combination of procedural fairness and swift and certain sanctions. The result is that at the same time [this court] was significantly reducing recidivism, we did so by actually significantly reducing the rate of incarceration. . . . As for myself, after 23 years on the . . . bench, the [new] program provided new hope and energy.”—Judge David </a:t>
            </a:r>
            <a:r>
              <a:rPr lang="en-US" dirty="0" err="1" smtClean="0"/>
              <a:t>Suntag</a:t>
            </a:r>
            <a:r>
              <a:rPr lang="en-US" dirty="0" smtClean="0"/>
              <a:t> </a:t>
            </a:r>
            <a:endParaRPr lang="en-US" dirty="0"/>
          </a:p>
        </p:txBody>
      </p:sp>
    </p:spTree>
    <p:extLst>
      <p:ext uri="{BB962C8B-B14F-4D97-AF65-F5344CB8AC3E}">
        <p14:creationId xmlns:p14="http://schemas.microsoft.com/office/powerpoint/2010/main" val="28324751"/>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Making better decisions</a:t>
            </a:r>
            <a:endParaRPr lang="en-US" dirty="0"/>
          </a:p>
        </p:txBody>
      </p:sp>
      <p:sp>
        <p:nvSpPr>
          <p:cNvPr id="6" name="Text Placeholder 5"/>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28418916"/>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45</a:t>
            </a:fld>
            <a:endParaRPr lang="en-US"/>
          </a:p>
        </p:txBody>
      </p:sp>
      <p:sp>
        <p:nvSpPr>
          <p:cNvPr id="3" name="Content Placeholder 2"/>
          <p:cNvSpPr>
            <a:spLocks noGrp="1"/>
          </p:cNvSpPr>
          <p:nvPr>
            <p:ph idx="1"/>
          </p:nvPr>
        </p:nvSpPr>
        <p:spPr>
          <a:xfrm>
            <a:off x="762000" y="1066800"/>
            <a:ext cx="7543800" cy="4267200"/>
          </a:xfrm>
        </p:spPr>
        <p:txBody>
          <a:bodyPr>
            <a:normAutofit/>
          </a:bodyPr>
          <a:lstStyle/>
          <a:p>
            <a:pPr marL="0" indent="0">
              <a:buNone/>
            </a:pPr>
            <a:r>
              <a:rPr lang="en-US" sz="3200" dirty="0" smtClean="0"/>
              <a:t>Monkey Business Illusion Video</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a:hlinkClick r:id="rId2"/>
              </a:rPr>
              <a:t>https://</a:t>
            </a:r>
            <a:r>
              <a:rPr lang="en-US" dirty="0" smtClean="0">
                <a:hlinkClick r:id="rId2"/>
              </a:rPr>
              <a:t>www.youtube.com/watch?v=IGQmdoK_ZfY</a:t>
            </a:r>
            <a:endParaRPr lang="en-US" dirty="0" smtClean="0"/>
          </a:p>
          <a:p>
            <a:pPr marL="0" indent="0">
              <a:buNone/>
            </a:pPr>
            <a:endParaRPr lang="en-US" dirty="0"/>
          </a:p>
        </p:txBody>
      </p:sp>
    </p:spTree>
    <p:extLst>
      <p:ext uri="{BB962C8B-B14F-4D97-AF65-F5344CB8AC3E}">
        <p14:creationId xmlns:p14="http://schemas.microsoft.com/office/powerpoint/2010/main" val="295259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Dual System of Information Processing</a:t>
            </a:r>
            <a:endParaRPr lang="en-US" dirty="0"/>
          </a:p>
        </p:txBody>
      </p:sp>
      <p:sp>
        <p:nvSpPr>
          <p:cNvPr id="7" name="Content Placeholder 6"/>
          <p:cNvSpPr>
            <a:spLocks noGrp="1"/>
          </p:cNvSpPr>
          <p:nvPr>
            <p:ph sz="half" idx="1"/>
          </p:nvPr>
        </p:nvSpPr>
        <p:spPr>
          <a:xfrm>
            <a:off x="685800" y="609600"/>
            <a:ext cx="3657600" cy="3767328"/>
          </a:xfrm>
        </p:spPr>
        <p:txBody>
          <a:bodyPr>
            <a:normAutofit/>
          </a:bodyPr>
          <a:lstStyle/>
          <a:p>
            <a:r>
              <a:rPr lang="en-US" dirty="0" smtClean="0"/>
              <a:t>Reflexive</a:t>
            </a:r>
          </a:p>
          <a:p>
            <a:pPr lvl="1"/>
            <a:r>
              <a:rPr lang="en-US" dirty="0" smtClean="0"/>
              <a:t>Automatic, rapid, unconscious</a:t>
            </a:r>
          </a:p>
          <a:p>
            <a:pPr lvl="1"/>
            <a:r>
              <a:rPr lang="en-US" dirty="0" smtClean="0"/>
              <a:t>Relies on patterns—or </a:t>
            </a:r>
            <a:r>
              <a:rPr lang="en-US" i="1" dirty="0" smtClean="0"/>
              <a:t>schemas</a:t>
            </a:r>
            <a:r>
              <a:rPr lang="en-US" dirty="0" smtClean="0"/>
              <a:t>—that develop based on your experiences with the world</a:t>
            </a:r>
            <a:endParaRPr lang="en-US" dirty="0"/>
          </a:p>
        </p:txBody>
      </p:sp>
      <p:sp>
        <p:nvSpPr>
          <p:cNvPr id="8" name="Content Placeholder 7"/>
          <p:cNvSpPr>
            <a:spLocks noGrp="1"/>
          </p:cNvSpPr>
          <p:nvPr>
            <p:ph sz="half" idx="2"/>
          </p:nvPr>
        </p:nvSpPr>
        <p:spPr>
          <a:xfrm>
            <a:off x="4267200" y="609600"/>
            <a:ext cx="4038600" cy="4876800"/>
          </a:xfrm>
        </p:spPr>
        <p:txBody>
          <a:bodyPr>
            <a:normAutofit/>
          </a:bodyPr>
          <a:lstStyle/>
          <a:p>
            <a:r>
              <a:rPr lang="en-US" dirty="0" smtClean="0"/>
              <a:t>Reflective</a:t>
            </a:r>
          </a:p>
          <a:p>
            <a:pPr lvl="1"/>
            <a:r>
              <a:rPr lang="en-US" dirty="0" smtClean="0"/>
              <a:t>Deliberate, slow, conscious</a:t>
            </a:r>
          </a:p>
          <a:p>
            <a:pPr lvl="1"/>
            <a:r>
              <a:rPr lang="en-US" dirty="0" smtClean="0"/>
              <a:t>Requires attention</a:t>
            </a:r>
            <a:endParaRPr lang="en-US" dirty="0"/>
          </a:p>
          <a:p>
            <a:pPr lvl="1"/>
            <a:r>
              <a:rPr lang="en-US" dirty="0" smtClean="0"/>
              <a:t>Because of the need for conscious attention, there’s limited capacity, so the “principle of least effort” applies.</a:t>
            </a:r>
          </a:p>
          <a:p>
            <a:pPr lvl="2"/>
            <a:r>
              <a:rPr lang="en-US" dirty="0" smtClean="0"/>
              <a:t>So we tend to process reflexively based on schemas where possible</a:t>
            </a:r>
          </a:p>
          <a:p>
            <a:pPr lvl="1"/>
            <a:endParaRPr lang="en-US" dirty="0"/>
          </a:p>
        </p:txBody>
      </p:sp>
      <p:pic>
        <p:nvPicPr>
          <p:cNvPr id="9" name="Picture 8"/>
          <p:cNvPicPr>
            <a:picLocks noChangeAspect="1"/>
          </p:cNvPicPr>
          <p:nvPr/>
        </p:nvPicPr>
        <p:blipFill>
          <a:blip r:embed="rId2"/>
          <a:stretch>
            <a:fillRect/>
          </a:stretch>
        </p:blipFill>
        <p:spPr>
          <a:xfrm>
            <a:off x="7239000" y="5029200"/>
            <a:ext cx="1514972" cy="1514972"/>
          </a:xfrm>
          <a:prstGeom prst="rect">
            <a:avLst/>
          </a:prstGeom>
        </p:spPr>
      </p:pic>
    </p:spTree>
    <p:extLst>
      <p:ext uri="{BB962C8B-B14F-4D97-AF65-F5344CB8AC3E}">
        <p14:creationId xmlns:p14="http://schemas.microsoft.com/office/powerpoint/2010/main" val="742006488"/>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Limited Capacity</a:t>
            </a:r>
            <a:endParaRPr lang="en-US" dirty="0"/>
          </a:p>
        </p:txBody>
      </p:sp>
      <p:sp>
        <p:nvSpPr>
          <p:cNvPr id="6" name="Content Placeholder 5"/>
          <p:cNvSpPr>
            <a:spLocks noGrp="1"/>
          </p:cNvSpPr>
          <p:nvPr>
            <p:ph idx="1"/>
          </p:nvPr>
        </p:nvSpPr>
        <p:spPr>
          <a:xfrm>
            <a:off x="457200" y="1143000"/>
            <a:ext cx="8229600" cy="4114800"/>
          </a:xfrm>
        </p:spPr>
        <p:txBody>
          <a:bodyPr>
            <a:normAutofit/>
          </a:bodyPr>
          <a:lstStyle/>
          <a:p>
            <a:r>
              <a:rPr lang="en-US" dirty="0" smtClean="0"/>
              <a:t>“Most of the time we solve problems without coming close to the conscious, step-by-step analysis of the deliberative approach. In fact, attempting to approach even a small fraction of the problems we encounter in a full, deliberative manner would bring our activities to a screeching halt. Out of necessity, most problem-solving is intuitive.”</a:t>
            </a:r>
          </a:p>
          <a:p>
            <a:pPr lvl="1"/>
            <a:r>
              <a:rPr lang="en-US" dirty="0" smtClean="0"/>
              <a:t>Brest &amp; Krieger, </a:t>
            </a:r>
            <a:r>
              <a:rPr lang="en-US" i="1" dirty="0" smtClean="0"/>
              <a:t>Problem Solving, Decision Making, and Professional Judgment: A Guide for Lawyers and Policymakers </a:t>
            </a:r>
            <a:r>
              <a:rPr lang="en-US" dirty="0" smtClean="0"/>
              <a:t>(2010)</a:t>
            </a:r>
            <a:endParaRPr lang="en-US" dirty="0"/>
          </a:p>
        </p:txBody>
      </p:sp>
    </p:spTree>
    <p:extLst>
      <p:ext uri="{BB962C8B-B14F-4D97-AF65-F5344CB8AC3E}">
        <p14:creationId xmlns:p14="http://schemas.microsoft.com/office/powerpoint/2010/main" val="2085645245"/>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Effects of Schema-Based, </a:t>
            </a:r>
            <a:br>
              <a:rPr lang="en-US" sz="4000" dirty="0" smtClean="0"/>
            </a:br>
            <a:r>
              <a:rPr lang="en-US" sz="4000" dirty="0" smtClean="0"/>
              <a:t>Reflexive Decision Making</a:t>
            </a:r>
            <a:endParaRPr lang="en-US" sz="4000" dirty="0"/>
          </a:p>
        </p:txBody>
      </p:sp>
      <p:sp>
        <p:nvSpPr>
          <p:cNvPr id="3" name="Content Placeholder 2"/>
          <p:cNvSpPr>
            <a:spLocks noGrp="1"/>
          </p:cNvSpPr>
          <p:nvPr>
            <p:ph idx="1"/>
          </p:nvPr>
        </p:nvSpPr>
        <p:spPr/>
        <p:txBody>
          <a:bodyPr>
            <a:normAutofit/>
          </a:bodyPr>
          <a:lstStyle/>
          <a:p>
            <a:r>
              <a:rPr lang="en-US" dirty="0" smtClean="0"/>
              <a:t>May be better than a deliberative approach in some situations (especially with training)</a:t>
            </a:r>
          </a:p>
          <a:p>
            <a:pPr lvl="1"/>
            <a:r>
              <a:rPr lang="en-US" dirty="0" smtClean="0"/>
              <a:t>Firefighters</a:t>
            </a:r>
          </a:p>
          <a:p>
            <a:r>
              <a:rPr lang="en-US" dirty="0" smtClean="0"/>
              <a:t>But schemas may be</a:t>
            </a:r>
          </a:p>
          <a:p>
            <a:pPr lvl="1"/>
            <a:r>
              <a:rPr lang="en-US" dirty="0" smtClean="0"/>
              <a:t>Based on inaccurate information (</a:t>
            </a:r>
            <a:r>
              <a:rPr lang="en-US" i="1" dirty="0" smtClean="0"/>
              <a:t>e.g.</a:t>
            </a:r>
            <a:r>
              <a:rPr lang="en-US" dirty="0" smtClean="0"/>
              <a:t>, assuming that there’s a cause-and-effect relationship between two events that take place in sequence)</a:t>
            </a:r>
          </a:p>
          <a:p>
            <a:pPr lvl="1"/>
            <a:r>
              <a:rPr lang="en-US" dirty="0" smtClean="0"/>
              <a:t>Be only partially correct (</a:t>
            </a:r>
            <a:r>
              <a:rPr lang="en-US" i="1" dirty="0" smtClean="0"/>
              <a:t>e.g.</a:t>
            </a:r>
            <a:r>
              <a:rPr lang="en-US" dirty="0" smtClean="0"/>
              <a:t>, stereotypes)</a:t>
            </a:r>
          </a:p>
          <a:p>
            <a:pPr lvl="1"/>
            <a:r>
              <a:rPr lang="en-US" dirty="0" smtClean="0"/>
              <a:t>Be applied incorrectly (</a:t>
            </a:r>
            <a:r>
              <a:rPr lang="en-US" i="1" dirty="0" smtClean="0"/>
              <a:t>e.g.</a:t>
            </a:r>
            <a:r>
              <a:rPr lang="en-US" dirty="0" smtClean="0"/>
              <a:t>, assuming a gesture used by one culture means the same thing to another group)</a:t>
            </a:r>
          </a:p>
        </p:txBody>
      </p:sp>
    </p:spTree>
    <p:extLst>
      <p:ext uri="{BB962C8B-B14F-4D97-AF65-F5344CB8AC3E}">
        <p14:creationId xmlns:p14="http://schemas.microsoft.com/office/powerpoint/2010/main" val="2774571971"/>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467600" cy="1600200"/>
          </a:xfrm>
        </p:spPr>
        <p:txBody>
          <a:bodyPr>
            <a:noAutofit/>
          </a:bodyPr>
          <a:lstStyle/>
          <a:p>
            <a:r>
              <a:rPr lang="en-US" sz="4000" dirty="0" smtClean="0"/>
              <a:t>Two Types of Schemas That May Lead to Inaccurate Decisions</a:t>
            </a:r>
            <a:endParaRPr lang="en-US" sz="4000" dirty="0"/>
          </a:p>
        </p:txBody>
      </p:sp>
      <p:sp>
        <p:nvSpPr>
          <p:cNvPr id="3" name="Content Placeholder 2"/>
          <p:cNvSpPr>
            <a:spLocks noGrp="1"/>
          </p:cNvSpPr>
          <p:nvPr>
            <p:ph sz="half" idx="1"/>
          </p:nvPr>
        </p:nvSpPr>
        <p:spPr>
          <a:xfrm>
            <a:off x="685800" y="838200"/>
            <a:ext cx="3657600" cy="3767328"/>
          </a:xfrm>
        </p:spPr>
        <p:txBody>
          <a:bodyPr>
            <a:normAutofit fontScale="85000" lnSpcReduction="10000"/>
          </a:bodyPr>
          <a:lstStyle/>
          <a:p>
            <a:r>
              <a:rPr lang="en-US" dirty="0" smtClean="0"/>
              <a:t>Cognitive heuristics</a:t>
            </a:r>
            <a:endParaRPr lang="en-US" dirty="0"/>
          </a:p>
          <a:p>
            <a:pPr lvl="1"/>
            <a:r>
              <a:rPr lang="en-US" dirty="0" smtClean="0"/>
              <a:t>Heuristics are schemas that rely on only some of the information that’s available to make a decision quickly and with little effort.</a:t>
            </a:r>
          </a:p>
          <a:p>
            <a:pPr lvl="1"/>
            <a:r>
              <a:rPr lang="en-US" dirty="0"/>
              <a:t>E</a:t>
            </a:r>
            <a:r>
              <a:rPr lang="en-US" dirty="0" smtClean="0"/>
              <a:t>xamples:</a:t>
            </a:r>
          </a:p>
          <a:p>
            <a:pPr lvl="2"/>
            <a:r>
              <a:rPr lang="en-US" dirty="0" smtClean="0"/>
              <a:t>Anchoring</a:t>
            </a:r>
          </a:p>
          <a:p>
            <a:pPr lvl="2"/>
            <a:r>
              <a:rPr lang="en-US" dirty="0" smtClean="0"/>
              <a:t>Reliance on small samples</a:t>
            </a:r>
          </a:p>
          <a:p>
            <a:pPr lvl="2"/>
            <a:r>
              <a:rPr lang="en-US" dirty="0" smtClean="0"/>
              <a:t>Framing</a:t>
            </a:r>
          </a:p>
          <a:p>
            <a:pPr lvl="2"/>
            <a:r>
              <a:rPr lang="en-US" dirty="0" smtClean="0"/>
              <a:t>Hindsight</a:t>
            </a:r>
          </a:p>
          <a:p>
            <a:pPr lvl="2"/>
            <a:r>
              <a:rPr lang="en-US" dirty="0" smtClean="0"/>
              <a:t>Egocentric</a:t>
            </a:r>
          </a:p>
          <a:p>
            <a:pPr lvl="2"/>
            <a:endParaRPr lang="en-US" dirty="0" smtClean="0"/>
          </a:p>
        </p:txBody>
      </p:sp>
      <p:sp>
        <p:nvSpPr>
          <p:cNvPr id="4" name="Content Placeholder 3"/>
          <p:cNvSpPr>
            <a:spLocks noGrp="1"/>
          </p:cNvSpPr>
          <p:nvPr>
            <p:ph sz="half" idx="2"/>
          </p:nvPr>
        </p:nvSpPr>
        <p:spPr>
          <a:xfrm>
            <a:off x="4648200" y="457200"/>
            <a:ext cx="3657600" cy="2133600"/>
          </a:xfrm>
        </p:spPr>
        <p:txBody>
          <a:bodyPr>
            <a:normAutofit fontScale="85000" lnSpcReduction="10000"/>
          </a:bodyPr>
          <a:lstStyle/>
          <a:p>
            <a:r>
              <a:rPr lang="en-US" dirty="0" smtClean="0"/>
              <a:t>Implicit Biases</a:t>
            </a:r>
          </a:p>
          <a:p>
            <a:pPr lvl="1"/>
            <a:r>
              <a:rPr lang="en-US" dirty="0" smtClean="0"/>
              <a:t>Implicit biases are schemas  based on implicit attitudes and stereotypes that operate below the radar.</a:t>
            </a:r>
            <a:endParaRPr lang="en-US" dirty="0"/>
          </a:p>
        </p:txBody>
      </p:sp>
    </p:spTree>
    <p:extLst>
      <p:ext uri="{BB962C8B-B14F-4D97-AF65-F5344CB8AC3E}">
        <p14:creationId xmlns:p14="http://schemas.microsoft.com/office/powerpoint/2010/main" val="151533750"/>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64291" tIns="32146" rIns="64291" bIns="32146">
            <a:normAutofit fontScale="90000"/>
          </a:bodyPr>
          <a:lstStyle/>
          <a:p>
            <a:pPr eaLnBrk="1" hangingPunct="1">
              <a:defRPr/>
            </a:pPr>
            <a:r>
              <a:rPr lang="en-US" dirty="0" smtClean="0">
                <a:ea typeface="ＭＳ Ｐゴシック" charset="0"/>
              </a:rPr>
              <a:t>Most Important Quality for the Court System</a:t>
            </a:r>
            <a:endParaRPr lang="en-US" dirty="0">
              <a:ea typeface="ＭＳ Ｐゴシック" charset="0"/>
            </a:endParaRPr>
          </a:p>
        </p:txBody>
      </p:sp>
      <p:graphicFrame>
        <p:nvGraphicFramePr>
          <p:cNvPr id="41986" name="Content Placeholder 4"/>
          <p:cNvGraphicFramePr>
            <a:graphicFrameLocks noGrp="1"/>
          </p:cNvGraphicFramePr>
          <p:nvPr>
            <p:ph idx="1"/>
            <p:extLst>
              <p:ext uri="{D42A27DB-BD31-4B8C-83A1-F6EECF244321}">
                <p14:modId xmlns:p14="http://schemas.microsoft.com/office/powerpoint/2010/main" val="4148923312"/>
              </p:ext>
            </p:extLst>
          </p:nvPr>
        </p:nvGraphicFramePr>
        <p:xfrm>
          <a:off x="609600" y="304801"/>
          <a:ext cx="7391400" cy="4419600"/>
        </p:xfrm>
        <a:graphic>
          <a:graphicData uri="http://schemas.openxmlformats.org/presentationml/2006/ole">
            <mc:AlternateContent xmlns:mc="http://schemas.openxmlformats.org/markup-compatibility/2006">
              <mc:Choice xmlns:v="urn:schemas-microsoft-com:vml" Requires="v">
                <p:oleObj spid="_x0000_s1114" name="Worksheet" r:id="rId5" imgW="11288859" imgH="6930579" progId="Excel.Sheet.8">
                  <p:embed/>
                </p:oleObj>
              </mc:Choice>
              <mc:Fallback>
                <p:oleObj name="Worksheet" r:id="rId5" imgW="11288859" imgH="6930579"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04801"/>
                        <a:ext cx="7391400" cy="4419600"/>
                      </a:xfrm>
                      <a:prstGeom prst="rect">
                        <a:avLst/>
                      </a:prstGeom>
                      <a:noFill/>
                      <a:extLst/>
                    </p:spPr>
                  </p:pic>
                </p:oleObj>
              </mc:Fallback>
            </mc:AlternateContent>
          </a:graphicData>
        </a:graphic>
      </p:graphicFrame>
      <p:sp>
        <p:nvSpPr>
          <p:cNvPr id="4" name="Slide Number Placeholder 3"/>
          <p:cNvSpPr>
            <a:spLocks noGrp="1"/>
          </p:cNvSpPr>
          <p:nvPr>
            <p:ph type="sldNum" sz="quarter" idx="12"/>
          </p:nvPr>
        </p:nvSpPr>
        <p:spPr/>
        <p:txBody>
          <a:bodyPr lIns="64291" tIns="32146" rIns="64291" bIns="32146"/>
          <a:lstStyle>
            <a:lvl1pPr eaLnBrk="0" hangingPunct="0">
              <a:defRPr sz="3000">
                <a:solidFill>
                  <a:srgbClr val="000000"/>
                </a:solidFill>
                <a:latin typeface="Gill Sans" charset="0"/>
                <a:ea typeface="ヒラギノ角ゴ ProN W3" charset="-128"/>
                <a:sym typeface="Gill Sans" charset="0"/>
              </a:defRPr>
            </a:lvl1pPr>
            <a:lvl2pPr marL="522368" indent="-200911" eaLnBrk="0" hangingPunct="0">
              <a:defRPr sz="3000">
                <a:solidFill>
                  <a:srgbClr val="000000"/>
                </a:solidFill>
                <a:latin typeface="Gill Sans" charset="0"/>
                <a:ea typeface="ヒラギノ角ゴ ProN W3" charset="-128"/>
                <a:sym typeface="Gill Sans" charset="0"/>
              </a:defRPr>
            </a:lvl2pPr>
            <a:lvl3pPr marL="803643" indent="-160729" eaLnBrk="0" hangingPunct="0">
              <a:defRPr sz="3000">
                <a:solidFill>
                  <a:srgbClr val="000000"/>
                </a:solidFill>
                <a:latin typeface="Gill Sans" charset="0"/>
                <a:ea typeface="ヒラギノ角ゴ ProN W3" charset="-128"/>
                <a:sym typeface="Gill Sans" charset="0"/>
              </a:defRPr>
            </a:lvl3pPr>
            <a:lvl4pPr marL="1125101" indent="-160729" eaLnBrk="0" hangingPunct="0">
              <a:defRPr sz="3000">
                <a:solidFill>
                  <a:srgbClr val="000000"/>
                </a:solidFill>
                <a:latin typeface="Gill Sans" charset="0"/>
                <a:ea typeface="ヒラギノ角ゴ ProN W3" charset="-128"/>
                <a:sym typeface="Gill Sans" charset="0"/>
              </a:defRPr>
            </a:lvl4pPr>
            <a:lvl5pPr marL="1446558" indent="-160729" eaLnBrk="0" hangingPunct="0">
              <a:defRPr sz="3000">
                <a:solidFill>
                  <a:srgbClr val="000000"/>
                </a:solidFill>
                <a:latin typeface="Gill Sans" charset="0"/>
                <a:ea typeface="ヒラギノ角ゴ ProN W3" charset="-128"/>
                <a:sym typeface="Gill Sans" charset="0"/>
              </a:defRPr>
            </a:lvl5pPr>
            <a:lvl6pPr marL="1768015" indent="-160729"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6pPr>
            <a:lvl7pPr marL="2089473" indent="-160729"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7pPr>
            <a:lvl8pPr marL="2410930" indent="-160729"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8pPr>
            <a:lvl9pPr marL="2732387" indent="-160729"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9pPr>
          </a:lstStyle>
          <a:p>
            <a:pPr eaLnBrk="1" hangingPunct="1"/>
            <a:fld id="{CFC0FCBE-004B-4D13-B427-3BAFBE3EC6DF}" type="slidenum">
              <a:rPr lang="en-US" sz="1200">
                <a:solidFill>
                  <a:srgbClr val="3F3F3F"/>
                </a:solidFill>
              </a:rPr>
              <a:pPr eaLnBrk="1" hangingPunct="1"/>
              <a:t>5</a:t>
            </a:fld>
            <a:endParaRPr lang="en-US" sz="1200">
              <a:solidFill>
                <a:srgbClr val="3F3F3F"/>
              </a:solidFill>
            </a:endParaRPr>
          </a:p>
        </p:txBody>
      </p:sp>
      <p:sp>
        <p:nvSpPr>
          <p:cNvPr id="41988" name="TextBox 5"/>
          <p:cNvSpPr txBox="1">
            <a:spLocks noChangeArrowheads="1"/>
          </p:cNvSpPr>
          <p:nvPr/>
        </p:nvSpPr>
        <p:spPr bwMode="auto">
          <a:xfrm>
            <a:off x="4343178" y="6553275"/>
            <a:ext cx="3733725" cy="2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sz="1200"/>
              <a:t>Source:  2005 national survey for Justice at Stake.</a:t>
            </a:r>
          </a:p>
        </p:txBody>
      </p:sp>
    </p:spTree>
    <p:extLst>
      <p:ext uri="{BB962C8B-B14F-4D97-AF65-F5344CB8AC3E}">
        <p14:creationId xmlns:p14="http://schemas.microsoft.com/office/powerpoint/2010/main" val="3771319370"/>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457200"/>
            <a:ext cx="7467600" cy="1143000"/>
          </a:xfrm>
        </p:spPr>
        <p:txBody>
          <a:bodyPr>
            <a:normAutofit fontScale="90000"/>
          </a:bodyPr>
          <a:lstStyle/>
          <a:p>
            <a:r>
              <a:rPr lang="en-US" dirty="0" smtClean="0"/>
              <a:t>Other Examples of Heuristics</a:t>
            </a:r>
            <a:endParaRPr lang="en-US" dirty="0"/>
          </a:p>
        </p:txBody>
      </p:sp>
      <p:sp>
        <p:nvSpPr>
          <p:cNvPr id="4" name="Content Placeholder 3"/>
          <p:cNvSpPr>
            <a:spLocks noGrp="1"/>
          </p:cNvSpPr>
          <p:nvPr>
            <p:ph idx="1"/>
          </p:nvPr>
        </p:nvSpPr>
        <p:spPr>
          <a:xfrm>
            <a:off x="1295400" y="1981200"/>
            <a:ext cx="6629400" cy="3611563"/>
          </a:xfrm>
        </p:spPr>
        <p:txBody>
          <a:bodyPr/>
          <a:lstStyle/>
          <a:p>
            <a:pPr marL="0" indent="0">
              <a:buNone/>
            </a:pPr>
            <a:r>
              <a:rPr lang="en-US" dirty="0" smtClean="0"/>
              <a:t> </a:t>
            </a:r>
          </a:p>
          <a:p>
            <a:r>
              <a:rPr lang="en-US" dirty="0" smtClean="0"/>
              <a:t>Reliance on small samples</a:t>
            </a:r>
          </a:p>
          <a:p>
            <a:r>
              <a:rPr lang="en-US" dirty="0" smtClean="0"/>
              <a:t>Framing </a:t>
            </a:r>
          </a:p>
          <a:p>
            <a:r>
              <a:rPr lang="en-US" dirty="0" smtClean="0"/>
              <a:t>Egocentric</a:t>
            </a:r>
          </a:p>
          <a:p>
            <a:endParaRPr lang="en-US" dirty="0" smtClean="0"/>
          </a:p>
          <a:p>
            <a:endParaRPr lang="en-US" dirty="0"/>
          </a:p>
        </p:txBody>
      </p:sp>
      <p:pic>
        <p:nvPicPr>
          <p:cNvPr id="101378" name="Picture 2" descr="C:\Users\pcasey\AppData\Local\Microsoft\Windows\Temporary Internet Files\Content.IE5\E7M9XIT5\MC900251313[1].wmf"/>
          <p:cNvPicPr>
            <a:picLocks noChangeAspect="1" noChangeArrowheads="1"/>
          </p:cNvPicPr>
          <p:nvPr/>
        </p:nvPicPr>
        <p:blipFill>
          <a:blip r:embed="rId3" cstate="print"/>
          <a:srcRect/>
          <a:stretch>
            <a:fillRect/>
          </a:stretch>
        </p:blipFill>
        <p:spPr bwMode="auto">
          <a:xfrm>
            <a:off x="5715000" y="2438400"/>
            <a:ext cx="2400453" cy="2622959"/>
          </a:xfrm>
          <a:prstGeom prst="rect">
            <a:avLst/>
          </a:prstGeom>
          <a:noFill/>
        </p:spPr>
      </p:pic>
    </p:spTree>
    <p:extLst>
      <p:ext uri="{BB962C8B-B14F-4D97-AF65-F5344CB8AC3E}">
        <p14:creationId xmlns:p14="http://schemas.microsoft.com/office/powerpoint/2010/main" val="2745451008"/>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Are judges immune from </a:t>
            </a:r>
            <a:r>
              <a:rPr lang="en-US" sz="4000" dirty="0"/>
              <a:t/>
            </a:r>
            <a:br>
              <a:rPr lang="en-US" sz="4000" dirty="0"/>
            </a:br>
            <a:r>
              <a:rPr lang="en-US" sz="4000" dirty="0" smtClean="0"/>
              <a:t>common heuristic errors?</a:t>
            </a:r>
            <a:endParaRPr lang="en-US" sz="4000" dirty="0"/>
          </a:p>
        </p:txBody>
      </p:sp>
      <p:sp>
        <p:nvSpPr>
          <p:cNvPr id="6" name="Content Placeholder 5"/>
          <p:cNvSpPr>
            <a:spLocks noGrp="1"/>
          </p:cNvSpPr>
          <p:nvPr>
            <p:ph sz="half" idx="1"/>
          </p:nvPr>
        </p:nvSpPr>
        <p:spPr>
          <a:xfrm>
            <a:off x="304800" y="609600"/>
            <a:ext cx="3352800" cy="3962399"/>
          </a:xfrm>
        </p:spPr>
        <p:txBody>
          <a:bodyPr>
            <a:normAutofit/>
          </a:bodyPr>
          <a:lstStyle/>
          <a:p>
            <a:pPr marL="0" indent="0">
              <a:buNone/>
            </a:pPr>
            <a:endParaRPr lang="en-US" i="1" dirty="0" smtClean="0"/>
          </a:p>
          <a:p>
            <a:pPr marL="0" indent="0">
              <a:buNone/>
            </a:pPr>
            <a:r>
              <a:rPr lang="en-US" sz="2400" i="1" dirty="0" smtClean="0"/>
              <a:t>A Theory</a:t>
            </a:r>
            <a:r>
              <a:rPr lang="en-US" sz="2400" dirty="0" smtClean="0"/>
              <a:t>:  Judges have been specifically trained to follow procedural rules designed to minimize the influence of irrelevant information. So maybe they aren’t subject to common heuristic errors</a:t>
            </a:r>
            <a:r>
              <a:rPr lang="en-US" dirty="0" smtClean="0"/>
              <a:t>.</a:t>
            </a:r>
            <a:endParaRPr lang="en-US" dirty="0"/>
          </a:p>
        </p:txBody>
      </p:sp>
      <p:sp>
        <p:nvSpPr>
          <p:cNvPr id="2" name="Content Placeholder 1"/>
          <p:cNvSpPr>
            <a:spLocks noGrp="1"/>
          </p:cNvSpPr>
          <p:nvPr>
            <p:ph sz="half" idx="2"/>
          </p:nvPr>
        </p:nvSpPr>
        <p:spPr/>
        <p:txBody>
          <a:bodyPr>
            <a:normAutofit/>
          </a:bodyPr>
          <a:lstStyle/>
          <a:p>
            <a:endParaRPr lang="en-US"/>
          </a:p>
        </p:txBody>
      </p:sp>
      <p:pic>
        <p:nvPicPr>
          <p:cNvPr id="7" name="Picture 6"/>
          <p:cNvPicPr>
            <a:picLocks noChangeAspect="1"/>
          </p:cNvPicPr>
          <p:nvPr/>
        </p:nvPicPr>
        <p:blipFill>
          <a:blip r:embed="rId2"/>
          <a:stretch>
            <a:fillRect/>
          </a:stretch>
        </p:blipFill>
        <p:spPr>
          <a:xfrm>
            <a:off x="3581400" y="685800"/>
            <a:ext cx="5364481" cy="3657600"/>
          </a:xfrm>
          <a:prstGeom prst="rect">
            <a:avLst/>
          </a:prstGeom>
        </p:spPr>
      </p:pic>
    </p:spTree>
    <p:extLst>
      <p:ext uri="{BB962C8B-B14F-4D97-AF65-F5344CB8AC3E}">
        <p14:creationId xmlns:p14="http://schemas.microsoft.com/office/powerpoint/2010/main" val="408398141"/>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Judges &amp; Heuristic Errors:</a:t>
            </a:r>
            <a:br>
              <a:rPr lang="en-US" dirty="0" smtClean="0"/>
            </a:br>
            <a:r>
              <a:rPr lang="en-US" dirty="0" smtClean="0"/>
              <a:t>Anchoring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Anchoring:  when making numeric estimates, people commonly rely on the initial value available to them. It becomes a starting point to adjust away from but tends to greatly affect the result.</a:t>
            </a:r>
          </a:p>
          <a:p>
            <a:r>
              <a:rPr lang="en-US" dirty="0" smtClean="0"/>
              <a:t>Case study: judges given a civil case with substantial damages. Half the judges are told that the defendant moved to dismiss for lack of federal diversity jurisdiction (&lt; $75,000 damages).</a:t>
            </a:r>
          </a:p>
          <a:p>
            <a:r>
              <a:rPr lang="en-US" dirty="0" smtClean="0"/>
              <a:t>Judges differed in estimated damages:</a:t>
            </a:r>
          </a:p>
          <a:p>
            <a:pPr lvl="1"/>
            <a:r>
              <a:rPr lang="en-US" dirty="0" smtClean="0"/>
              <a:t>Told of motion: $882,000 average.</a:t>
            </a:r>
          </a:p>
          <a:p>
            <a:pPr lvl="1"/>
            <a:r>
              <a:rPr lang="en-US" dirty="0" smtClean="0"/>
              <a:t>Not told of motion: $1.25 million average.</a:t>
            </a:r>
          </a:p>
          <a:p>
            <a:pPr lvl="2"/>
            <a:r>
              <a:rPr lang="en-US" dirty="0" smtClean="0"/>
              <a:t>Guthrie, </a:t>
            </a:r>
            <a:r>
              <a:rPr lang="en-US" dirty="0" err="1" smtClean="0"/>
              <a:t>Rachlinski</a:t>
            </a:r>
            <a:r>
              <a:rPr lang="en-US" dirty="0" smtClean="0"/>
              <a:t> &amp; </a:t>
            </a:r>
            <a:r>
              <a:rPr lang="en-US" dirty="0" err="1" smtClean="0"/>
              <a:t>Wistrich</a:t>
            </a:r>
            <a:endParaRPr lang="en-US" dirty="0"/>
          </a:p>
        </p:txBody>
      </p:sp>
    </p:spTree>
    <p:extLst>
      <p:ext uri="{BB962C8B-B14F-4D97-AF65-F5344CB8AC3E}">
        <p14:creationId xmlns:p14="http://schemas.microsoft.com/office/powerpoint/2010/main" val="3138977646"/>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U009455.png"/>
          <p:cNvPicPr>
            <a:picLocks noGrp="1" noChangeAspect="1"/>
          </p:cNvPicPr>
          <p:nvPr>
            <p:ph idx="1"/>
          </p:nvPr>
        </p:nvPicPr>
        <p:blipFill>
          <a:blip r:embed="rId2">
            <a:extLst>
              <a:ext uri="{28A0092B-C50C-407E-A947-70E740481C1C}">
                <a14:useLocalDpi xmlns:a14="http://schemas.microsoft.com/office/drawing/2010/main" val="0"/>
              </a:ext>
            </a:extLst>
          </a:blip>
          <a:srcRect t="24995" b="24995"/>
          <a:stretch>
            <a:fillRect/>
          </a:stretch>
        </p:blipFill>
        <p:spPr>
          <a:xfrm>
            <a:off x="1447800" y="990600"/>
            <a:ext cx="7498080" cy="4800600"/>
          </a:xfrm>
        </p:spPr>
      </p:pic>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53</a:t>
            </a:fld>
            <a:endParaRPr lang="en-US"/>
          </a:p>
        </p:txBody>
      </p:sp>
    </p:spTree>
    <p:extLst>
      <p:ext uri="{BB962C8B-B14F-4D97-AF65-F5344CB8AC3E}">
        <p14:creationId xmlns:p14="http://schemas.microsoft.com/office/powerpoint/2010/main" val="2629330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Detracting from</a:t>
            </a:r>
            <a:br>
              <a:rPr lang="en-US" dirty="0" smtClean="0"/>
            </a:br>
            <a:r>
              <a:rPr lang="en-US" dirty="0" smtClean="0"/>
              <a:t>Mindful Decision Making</a:t>
            </a:r>
            <a:endParaRPr lang="en-US" dirty="0"/>
          </a:p>
        </p:txBody>
      </p:sp>
      <p:sp>
        <p:nvSpPr>
          <p:cNvPr id="3" name="Content Placeholder 2"/>
          <p:cNvSpPr>
            <a:spLocks noGrp="1"/>
          </p:cNvSpPr>
          <p:nvPr>
            <p:ph idx="1"/>
          </p:nvPr>
        </p:nvSpPr>
        <p:spPr/>
        <p:txBody>
          <a:bodyPr/>
          <a:lstStyle/>
          <a:p>
            <a:r>
              <a:rPr lang="en-US" dirty="0" smtClean="0"/>
              <a:t>Mood</a:t>
            </a:r>
          </a:p>
          <a:p>
            <a:pPr lvl="1"/>
            <a:r>
              <a:rPr lang="en-US" dirty="0" smtClean="0"/>
              <a:t>In general, </a:t>
            </a:r>
          </a:p>
          <a:p>
            <a:pPr lvl="2"/>
            <a:r>
              <a:rPr lang="en-US" dirty="0"/>
              <a:t>T</a:t>
            </a:r>
            <a:r>
              <a:rPr lang="en-US" dirty="0" smtClean="0"/>
              <a:t>hose in a positive mood engage in more reflexive, automatic processing.</a:t>
            </a:r>
          </a:p>
          <a:p>
            <a:pPr lvl="2"/>
            <a:r>
              <a:rPr lang="en-US" dirty="0" smtClean="0"/>
              <a:t>Those in a negative mood engage in more reflective, deliberative processing.</a:t>
            </a:r>
          </a:p>
          <a:p>
            <a:pPr lvl="1"/>
            <a:r>
              <a:rPr lang="en-US" dirty="0" smtClean="0"/>
              <a:t>Reliance on stereotypes may be more likely if you’re in a good mood—and just cruising along.</a:t>
            </a:r>
          </a:p>
          <a:p>
            <a:pPr lvl="1"/>
            <a:r>
              <a:rPr lang="en-US" dirty="0" smtClean="0"/>
              <a:t>Vigilance—and conscious thought—is important.</a:t>
            </a:r>
            <a:endParaRPr lang="en-US" dirty="0"/>
          </a:p>
        </p:txBody>
      </p:sp>
    </p:spTree>
    <p:extLst>
      <p:ext uri="{BB962C8B-B14F-4D97-AF65-F5344CB8AC3E}">
        <p14:creationId xmlns:p14="http://schemas.microsoft.com/office/powerpoint/2010/main" val="930736506"/>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Detracting from</a:t>
            </a:r>
            <a:br>
              <a:rPr lang="en-US" dirty="0" smtClean="0"/>
            </a:br>
            <a:r>
              <a:rPr lang="en-US" dirty="0" smtClean="0"/>
              <a:t>Mindful Decision Making</a:t>
            </a:r>
            <a:endParaRPr lang="en-US" dirty="0"/>
          </a:p>
        </p:txBody>
      </p:sp>
      <p:sp>
        <p:nvSpPr>
          <p:cNvPr id="3" name="Content Placeholder 2"/>
          <p:cNvSpPr>
            <a:spLocks noGrp="1"/>
          </p:cNvSpPr>
          <p:nvPr>
            <p:ph idx="1"/>
          </p:nvPr>
        </p:nvSpPr>
        <p:spPr>
          <a:xfrm>
            <a:off x="304800" y="609600"/>
            <a:ext cx="8229600" cy="4267200"/>
          </a:xfrm>
        </p:spPr>
        <p:txBody>
          <a:bodyPr/>
          <a:lstStyle/>
          <a:p>
            <a:r>
              <a:rPr lang="en-US" dirty="0" smtClean="0"/>
              <a:t>Multitasking</a:t>
            </a:r>
          </a:p>
          <a:p>
            <a:pPr lvl="1"/>
            <a:r>
              <a:rPr lang="en-US" dirty="0" smtClean="0"/>
              <a:t>The brain “multitasks” by rapid task switching, not actually multitasking.</a:t>
            </a:r>
          </a:p>
          <a:p>
            <a:pPr lvl="1"/>
            <a:r>
              <a:rPr lang="en-US" dirty="0" smtClean="0"/>
              <a:t>Almost universally (97% of people), multitasking has a cost in performance.</a:t>
            </a:r>
          </a:p>
          <a:p>
            <a:pPr lvl="2"/>
            <a:r>
              <a:rPr lang="en-US" dirty="0" smtClean="0"/>
              <a:t>Are you </a:t>
            </a:r>
            <a:r>
              <a:rPr lang="en-US" i="1" dirty="0" smtClean="0"/>
              <a:t>really</a:t>
            </a:r>
            <a:r>
              <a:rPr lang="en-US" dirty="0" smtClean="0"/>
              <a:t> among the 3%?</a:t>
            </a:r>
          </a:p>
          <a:p>
            <a:pPr lvl="1"/>
            <a:r>
              <a:rPr lang="en-US" dirty="0" smtClean="0"/>
              <a:t>Note:  Multitasking in the courtroom also has a procedural-fairness cost—litigants may perceive that the judge is not paying attention.</a:t>
            </a:r>
          </a:p>
          <a:p>
            <a:pPr lvl="2"/>
            <a:endParaRPr lang="en-US" dirty="0"/>
          </a:p>
        </p:txBody>
      </p:sp>
    </p:spTree>
    <p:extLst>
      <p:ext uri="{BB962C8B-B14F-4D97-AF65-F5344CB8AC3E}">
        <p14:creationId xmlns:p14="http://schemas.microsoft.com/office/powerpoint/2010/main" val="558355426"/>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a:xfrm>
            <a:off x="762000" y="5181600"/>
            <a:ext cx="6781800" cy="990600"/>
          </a:xfrm>
        </p:spPr>
        <p:txBody>
          <a:bodyPr>
            <a:normAutofit/>
          </a:bodyPr>
          <a:lstStyle/>
          <a:p>
            <a:pPr eaLnBrk="1" fontAlgn="auto" hangingPunct="1">
              <a:spcAft>
                <a:spcPts val="0"/>
              </a:spcAft>
              <a:defRPr/>
            </a:pPr>
            <a:r>
              <a:rPr lang="en-US" dirty="0" smtClean="0">
                <a:solidFill>
                  <a:schemeClr val="tx2">
                    <a:satMod val="130000"/>
                  </a:schemeClr>
                </a:solidFill>
              </a:rPr>
              <a:t>A DV Bail Hearing</a:t>
            </a:r>
            <a:endParaRPr lang="en-US" dirty="0">
              <a:solidFill>
                <a:schemeClr val="tx2">
                  <a:satMod val="130000"/>
                </a:schemeClr>
              </a:solidFill>
            </a:endParaRPr>
          </a:p>
        </p:txBody>
      </p:sp>
      <p:sp>
        <p:nvSpPr>
          <p:cNvPr id="360449" name="Slide Number Placeholder 5"/>
          <p:cNvSpPr>
            <a:spLocks noGrp="1"/>
          </p:cNvSpPr>
          <p:nvPr>
            <p:ph type="sldNum" sz="quarter" idx="12"/>
          </p:nvPr>
        </p:nvSpPr>
        <p:spPr/>
        <p:txBody>
          <a:bodyPr/>
          <a:lstStyle/>
          <a:p>
            <a:pPr>
              <a:defRPr/>
            </a:pPr>
            <a:fld id="{2C9C5605-7CB7-42A4-B2D8-0BA558DECD5E}" type="slidenum">
              <a:rPr lang="en-US"/>
              <a:pPr>
                <a:defRPr/>
              </a:pPr>
              <a:t>56</a:t>
            </a:fld>
            <a:endParaRPr lang="en-US"/>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766730488"/>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6460"/>
          </a:xfrm>
        </p:spPr>
        <p:txBody>
          <a:bodyPr>
            <a:normAutofit/>
          </a:bodyPr>
          <a:lstStyle/>
          <a:p>
            <a:r>
              <a:rPr lang="en-US" sz="4000" dirty="0" smtClean="0"/>
              <a:t>Multitasking on the Bench: Norway</a:t>
            </a:r>
            <a:endParaRPr lang="en-US" sz="4000" dirty="0"/>
          </a:p>
        </p:txBody>
      </p:sp>
      <p:sp>
        <p:nvSpPr>
          <p:cNvPr id="3" name="Content Placeholder 2"/>
          <p:cNvSpPr>
            <a:spLocks noGrp="1"/>
          </p:cNvSpPr>
          <p:nvPr>
            <p:ph idx="1"/>
          </p:nvPr>
        </p:nvSpPr>
        <p:spPr/>
        <p:txBody>
          <a:bodyPr/>
          <a:lstStyle/>
          <a:p>
            <a:endParaRPr lang="en-US" dirty="0"/>
          </a:p>
        </p:txBody>
      </p:sp>
      <p:pic>
        <p:nvPicPr>
          <p:cNvPr id="4" name="Content Placeholder 4" descr="Kabal_972180n.jpg"/>
          <p:cNvPicPr>
            <a:picLocks noGrp="1" noChangeAspect="1"/>
          </p:cNvPicPr>
          <p:nvPr/>
        </p:nvPicPr>
        <p:blipFill>
          <a:blip r:embed="rId2">
            <a:extLst>
              <a:ext uri="{28A0092B-C50C-407E-A947-70E740481C1C}">
                <a14:useLocalDpi xmlns:a14="http://schemas.microsoft.com/office/drawing/2010/main" val="0"/>
              </a:ext>
            </a:extLst>
          </a:blip>
          <a:srcRect l="6166" r="6166"/>
          <a:stretch>
            <a:fillRect/>
          </a:stretch>
        </p:blipFill>
        <p:spPr>
          <a:xfrm>
            <a:off x="449244" y="1287234"/>
            <a:ext cx="8259502" cy="5288096"/>
          </a:xfrm>
          <a:prstGeom prst="rect">
            <a:avLst/>
          </a:prstGeom>
        </p:spPr>
      </p:pic>
    </p:spTree>
    <p:extLst>
      <p:ext uri="{BB962C8B-B14F-4D97-AF65-F5344CB8AC3E}">
        <p14:creationId xmlns:p14="http://schemas.microsoft.com/office/powerpoint/2010/main" val="4195724783"/>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091" b="-1091"/>
          <a:stretch>
            <a:fillRect/>
          </a:stretch>
        </p:blipFill>
        <p:spPr>
          <a:xfrm>
            <a:off x="457200" y="274638"/>
            <a:ext cx="8229600" cy="6091952"/>
          </a:xfrm>
        </p:spPr>
      </p:pic>
    </p:spTree>
    <p:extLst>
      <p:ext uri="{BB962C8B-B14F-4D97-AF65-F5344CB8AC3E}">
        <p14:creationId xmlns:p14="http://schemas.microsoft.com/office/powerpoint/2010/main" val="3130647332"/>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endParaRPr lang="en-US" sz="6600" dirty="0" smtClean="0"/>
          </a:p>
          <a:p>
            <a:pPr marL="0" indent="0">
              <a:buNone/>
            </a:pPr>
            <a:r>
              <a:rPr lang="en-US" sz="6600" dirty="0" smtClean="0"/>
              <a:t>It took me a long time to learn to never get mad, just to get sensibly irritated.</a:t>
            </a:r>
          </a:p>
          <a:p>
            <a:pPr marL="0" indent="0">
              <a:buNone/>
            </a:pPr>
            <a:endParaRPr lang="en-US" dirty="0"/>
          </a:p>
          <a:p>
            <a:pPr marL="0" indent="0">
              <a:buNone/>
            </a:pPr>
            <a:endParaRPr lang="en-US" dirty="0" smtClean="0"/>
          </a:p>
          <a:p>
            <a:pPr marL="0" indent="0">
              <a:buNone/>
            </a:pPr>
            <a:r>
              <a:rPr lang="en-US" dirty="0"/>
              <a:t>	</a:t>
            </a:r>
            <a:r>
              <a:rPr lang="en-US" dirty="0" smtClean="0"/>
              <a:t>				Sam Snead</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59</a:t>
            </a:fld>
            <a:endParaRPr lang="en-US"/>
          </a:p>
        </p:txBody>
      </p:sp>
    </p:spTree>
    <p:extLst>
      <p:ext uri="{BB962C8B-B14F-4D97-AF65-F5344CB8AC3E}">
        <p14:creationId xmlns:p14="http://schemas.microsoft.com/office/powerpoint/2010/main" val="1097878872"/>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24400"/>
            <a:ext cx="6781800" cy="1447800"/>
          </a:xfrm>
        </p:spPr>
        <p:txBody>
          <a:bodyPr>
            <a:normAutofit fontScale="90000"/>
          </a:bodyPr>
          <a:lstStyle/>
          <a:p>
            <a:r>
              <a:rPr lang="en-US" dirty="0" smtClean="0"/>
              <a:t>U.S. Supreme Court Approval</a:t>
            </a:r>
            <a:endParaRPr lang="en-US" dirty="0"/>
          </a:p>
        </p:txBody>
      </p:sp>
      <p:pic>
        <p:nvPicPr>
          <p:cNvPr id="5" name="Content Placeholder 4"/>
          <p:cNvPicPr>
            <a:picLocks noGrp="1" noChangeAspect="1"/>
          </p:cNvPicPr>
          <p:nvPr>
            <p:ph idx="1"/>
          </p:nvPr>
        </p:nvPicPr>
        <p:blipFill>
          <a:blip r:embed="rId3"/>
          <a:srcRect l="-4654" r="-4654"/>
          <a:stretch>
            <a:fillRect/>
          </a:stretch>
        </p:blipFill>
        <p:spPr>
          <a:xfrm>
            <a:off x="609600" y="381000"/>
            <a:ext cx="8135471" cy="4191000"/>
          </a:xfrm>
        </p:spPr>
      </p:pic>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6</a:t>
            </a:fld>
            <a:endParaRPr lang="en-US"/>
          </a:p>
        </p:txBody>
      </p:sp>
    </p:spTree>
    <p:extLst>
      <p:ext uri="{BB962C8B-B14F-4D97-AF65-F5344CB8AC3E}">
        <p14:creationId xmlns:p14="http://schemas.microsoft.com/office/powerpoint/2010/main" val="3201305830"/>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Judges and Emotion</a:t>
            </a:r>
            <a:endParaRPr lang="en-US" dirty="0"/>
          </a:p>
        </p:txBody>
      </p:sp>
      <p:sp>
        <p:nvSpPr>
          <p:cNvPr id="3" name="Content Placeholder 2"/>
          <p:cNvSpPr>
            <a:spLocks noGrp="1"/>
          </p:cNvSpPr>
          <p:nvPr>
            <p:ph idx="1"/>
          </p:nvPr>
        </p:nvSpPr>
        <p:spPr/>
        <p:txBody>
          <a:bodyPr/>
          <a:lstStyle/>
          <a:p>
            <a:r>
              <a:rPr lang="en-US" dirty="0" smtClean="0"/>
              <a:t>Vanderbilt Law Prof. Terry </a:t>
            </a:r>
            <a:r>
              <a:rPr lang="en-US" dirty="0" err="1" smtClean="0"/>
              <a:t>Maroney</a:t>
            </a:r>
            <a:endParaRPr lang="en-US" dirty="0" smtClean="0"/>
          </a:p>
          <a:p>
            <a:pPr lvl="1"/>
            <a:r>
              <a:rPr lang="en-US" dirty="0" smtClean="0"/>
              <a:t>“The Emotionally Intelligent Judge:   A New (and Realistic) Model </a:t>
            </a:r>
          </a:p>
          <a:p>
            <a:pPr lvl="2"/>
            <a:r>
              <a:rPr lang="en-US" dirty="0" smtClean="0">
                <a:hlinkClick r:id="rId2"/>
              </a:rPr>
              <a:t>http://goo.gl/BEwsem</a:t>
            </a:r>
            <a:endParaRPr lang="en-US" dirty="0" smtClean="0"/>
          </a:p>
          <a:p>
            <a:pPr lvl="1"/>
            <a:r>
              <a:rPr lang="en-US" dirty="0" smtClean="0"/>
              <a:t>Judges expend labor to deal with their emotions on the bench.</a:t>
            </a:r>
          </a:p>
          <a:p>
            <a:pPr lvl="1"/>
            <a:r>
              <a:rPr lang="en-US" dirty="0" smtClean="0"/>
              <a:t>She makes suggestions on how best to management process.</a:t>
            </a:r>
            <a:endParaRPr lang="en-US" dirty="0"/>
          </a:p>
        </p:txBody>
      </p:sp>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60</a:t>
            </a:fld>
            <a:endParaRPr lang="en-US"/>
          </a:p>
        </p:txBody>
      </p:sp>
    </p:spTree>
    <p:extLst>
      <p:ext uri="{BB962C8B-B14F-4D97-AF65-F5344CB8AC3E}">
        <p14:creationId xmlns:p14="http://schemas.microsoft.com/office/powerpoint/2010/main" val="4094365653"/>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524000"/>
            <a:ext cx="2743200" cy="369332"/>
          </a:xfrm>
          <a:prstGeom prst="rect">
            <a:avLst/>
          </a:prstGeom>
          <a:noFill/>
          <a:ln>
            <a:solidFill>
              <a:schemeClr val="tx1"/>
            </a:solidFill>
          </a:ln>
        </p:spPr>
        <p:txBody>
          <a:bodyPr wrap="square" rtlCol="0">
            <a:spAutoFit/>
          </a:bodyPr>
          <a:lstStyle/>
          <a:p>
            <a:pPr algn="ctr"/>
            <a:r>
              <a:rPr lang="en-US" b="1" dirty="0" smtClean="0">
                <a:ln w="0"/>
                <a:effectLst>
                  <a:outerShdw blurRad="38100" dist="19050" dir="2700000" algn="tl" rotWithShape="0">
                    <a:schemeClr val="dk1">
                      <a:alpha val="40000"/>
                    </a:schemeClr>
                  </a:outerShdw>
                </a:effectLst>
              </a:rPr>
              <a:t>Other-directed</a:t>
            </a:r>
            <a:endParaRPr lang="en-US" b="1" dirty="0">
              <a:ln w="0"/>
              <a:effectLst>
                <a:outerShdw blurRad="38100" dist="19050" dir="2700000" algn="tl" rotWithShape="0">
                  <a:schemeClr val="dk1">
                    <a:alpha val="40000"/>
                  </a:schemeClr>
                </a:outerShdw>
              </a:effectLst>
            </a:endParaRPr>
          </a:p>
        </p:txBody>
      </p:sp>
      <p:sp>
        <p:nvSpPr>
          <p:cNvPr id="6" name="TextBox 5"/>
          <p:cNvSpPr txBox="1"/>
          <p:nvPr/>
        </p:nvSpPr>
        <p:spPr>
          <a:xfrm>
            <a:off x="4648200" y="1524000"/>
            <a:ext cx="2819400" cy="369332"/>
          </a:xfrm>
          <a:prstGeom prst="rect">
            <a:avLst/>
          </a:prstGeom>
          <a:noFill/>
          <a:ln>
            <a:solidFill>
              <a:schemeClr val="tx1"/>
            </a:solidFill>
          </a:ln>
        </p:spPr>
        <p:txBody>
          <a:bodyPr wrap="square" rtlCol="0">
            <a:spAutoFit/>
          </a:bodyPr>
          <a:lstStyle/>
          <a:p>
            <a:pPr algn="ctr"/>
            <a:r>
              <a:rPr lang="en-US" b="1" dirty="0" smtClean="0"/>
              <a:t>Self-directed</a:t>
            </a:r>
            <a:endParaRPr lang="en-US" b="1" dirty="0"/>
          </a:p>
        </p:txBody>
      </p:sp>
      <p:sp>
        <p:nvSpPr>
          <p:cNvPr id="7" name="Down Arrow 6"/>
          <p:cNvSpPr/>
          <p:nvPr/>
        </p:nvSpPr>
        <p:spPr>
          <a:xfrm>
            <a:off x="2590800" y="22098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47800" y="2895600"/>
            <a:ext cx="2590800" cy="2215991"/>
          </a:xfrm>
          <a:prstGeom prst="rect">
            <a:avLst/>
          </a:prstGeom>
          <a:noFill/>
          <a:ln>
            <a:solidFill>
              <a:schemeClr val="tx1"/>
            </a:solidFill>
            <a:prstDash val="lgDashDotDot"/>
          </a:ln>
        </p:spPr>
        <p:txBody>
          <a:bodyPr wrap="square" rtlCol="0">
            <a:spAutoFit/>
          </a:bodyPr>
          <a:lstStyle/>
          <a:p>
            <a:r>
              <a:rPr lang="en-US" sz="2000" dirty="0" smtClean="0"/>
              <a:t>Unhappy witnesses, defendants, jurors, spectators, and</a:t>
            </a:r>
          </a:p>
          <a:p>
            <a:r>
              <a:rPr lang="en-US" sz="2000" dirty="0" smtClean="0"/>
              <a:t>family members;</a:t>
            </a:r>
          </a:p>
          <a:p>
            <a:r>
              <a:rPr lang="en-US" sz="2000" dirty="0" smtClean="0"/>
              <a:t>Feuding lawyers;</a:t>
            </a:r>
          </a:p>
          <a:p>
            <a:r>
              <a:rPr lang="en-US" sz="2000" dirty="0" smtClean="0"/>
              <a:t>Cranky clerks; etc.</a:t>
            </a:r>
          </a:p>
          <a:p>
            <a:endParaRPr lang="en-US" dirty="0"/>
          </a:p>
        </p:txBody>
      </p:sp>
      <p:sp>
        <p:nvSpPr>
          <p:cNvPr id="9" name="Down Arrow 8"/>
          <p:cNvSpPr/>
          <p:nvPr/>
        </p:nvSpPr>
        <p:spPr>
          <a:xfrm>
            <a:off x="6019800" y="22860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24400" y="3124200"/>
            <a:ext cx="2590800" cy="1384995"/>
          </a:xfrm>
          <a:prstGeom prst="rect">
            <a:avLst/>
          </a:prstGeom>
          <a:noFill/>
          <a:ln>
            <a:solidFill>
              <a:schemeClr val="tx1"/>
            </a:solidFill>
            <a:prstDash val="lgDashDotDot"/>
          </a:ln>
        </p:spPr>
        <p:txBody>
          <a:bodyPr wrap="square" rtlCol="0">
            <a:spAutoFit/>
          </a:bodyPr>
          <a:lstStyle/>
          <a:p>
            <a:r>
              <a:rPr lang="en-US" sz="2800" dirty="0" smtClean="0"/>
              <a:t>Handling your own emotions</a:t>
            </a:r>
            <a:endParaRPr lang="en-US" sz="2800" dirty="0"/>
          </a:p>
        </p:txBody>
      </p:sp>
      <p:sp>
        <p:nvSpPr>
          <p:cNvPr id="12" name="Title 11"/>
          <p:cNvSpPr>
            <a:spLocks noGrp="1"/>
          </p:cNvSpPr>
          <p:nvPr>
            <p:ph type="title"/>
          </p:nvPr>
        </p:nvSpPr>
        <p:spPr>
          <a:xfrm>
            <a:off x="762000" y="4572000"/>
            <a:ext cx="7086600" cy="1600200"/>
          </a:xfrm>
        </p:spPr>
        <p:txBody>
          <a:bodyPr>
            <a:normAutofit/>
          </a:bodyPr>
          <a:lstStyle/>
          <a:p>
            <a:r>
              <a:rPr lang="en-US" sz="4000" dirty="0" smtClean="0"/>
              <a:t>Judges Perform Emotional Labor</a:t>
            </a:r>
            <a:endParaRPr lang="en-US" sz="4000" dirty="0"/>
          </a:p>
        </p:txBody>
      </p:sp>
    </p:spTree>
    <p:extLst>
      <p:ext uri="{BB962C8B-B14F-4D97-AF65-F5344CB8AC3E}">
        <p14:creationId xmlns:p14="http://schemas.microsoft.com/office/powerpoint/2010/main" val="18891770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Meditation</a:t>
            </a:r>
            <a:endParaRPr lang="en-US" dirty="0"/>
          </a:p>
        </p:txBody>
      </p:sp>
      <p:sp>
        <p:nvSpPr>
          <p:cNvPr id="3" name="Content Placeholder 2"/>
          <p:cNvSpPr>
            <a:spLocks noGrp="1"/>
          </p:cNvSpPr>
          <p:nvPr>
            <p:ph idx="1"/>
          </p:nvPr>
        </p:nvSpPr>
        <p:spPr/>
        <p:txBody>
          <a:bodyPr/>
          <a:lstStyle/>
          <a:p>
            <a:r>
              <a:rPr lang="en-US" u="sng" dirty="0" smtClean="0"/>
              <a:t>S</a:t>
            </a:r>
            <a:r>
              <a:rPr lang="en-US" dirty="0" smtClean="0"/>
              <a:t>top what you are currently doing</a:t>
            </a:r>
          </a:p>
          <a:p>
            <a:r>
              <a:rPr lang="en-US" u="sng" dirty="0" smtClean="0"/>
              <a:t>T</a:t>
            </a:r>
            <a:r>
              <a:rPr lang="en-US" dirty="0" smtClean="0"/>
              <a:t>ake a deep breath and focus on the sensation of breathing</a:t>
            </a:r>
          </a:p>
          <a:p>
            <a:r>
              <a:rPr lang="en-US" u="sng" dirty="0" smtClean="0"/>
              <a:t>O</a:t>
            </a:r>
            <a:r>
              <a:rPr lang="en-US" dirty="0" smtClean="0"/>
              <a:t>bserve what you are thinking, feeling, and doing, and </a:t>
            </a:r>
          </a:p>
          <a:p>
            <a:r>
              <a:rPr lang="en-US" u="sng" dirty="0" smtClean="0"/>
              <a:t>P</a:t>
            </a:r>
            <a:r>
              <a:rPr lang="en-US" dirty="0" smtClean="0"/>
              <a:t>roceed with new awareness</a:t>
            </a:r>
            <a:endParaRPr lang="en-US" dirty="0"/>
          </a:p>
        </p:txBody>
      </p:sp>
    </p:spTree>
    <p:extLst>
      <p:ext uri="{BB962C8B-B14F-4D97-AF65-F5344CB8AC3E}">
        <p14:creationId xmlns:p14="http://schemas.microsoft.com/office/powerpoint/2010/main" val="4124951583"/>
      </p:ext>
    </p:ext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Procedural Fairness</a:t>
            </a:r>
            <a:br>
              <a:rPr lang="en-US" dirty="0" smtClean="0"/>
            </a:br>
            <a:r>
              <a:rPr lang="en-US" dirty="0" smtClean="0"/>
              <a:t>in a Nutshell</a:t>
            </a:r>
            <a:endParaRPr lang="en-US" dirty="0"/>
          </a:p>
        </p:txBody>
      </p:sp>
      <p:sp>
        <p:nvSpPr>
          <p:cNvPr id="4" name="Content Placeholder 3"/>
          <p:cNvSpPr>
            <a:spLocks noGrp="1"/>
          </p:cNvSpPr>
          <p:nvPr>
            <p:ph idx="1"/>
          </p:nvPr>
        </p:nvSpPr>
        <p:spPr/>
        <p:txBody>
          <a:bodyPr/>
          <a:lstStyle/>
          <a:p>
            <a:r>
              <a:rPr lang="en-US" dirty="0" smtClean="0"/>
              <a:t>Was the person listened to?</a:t>
            </a:r>
          </a:p>
          <a:p>
            <a:r>
              <a:rPr lang="en-US" dirty="0" smtClean="0"/>
              <a:t>Were litigants treated with respect?</a:t>
            </a:r>
          </a:p>
          <a:p>
            <a:r>
              <a:rPr lang="en-US" dirty="0" smtClean="0"/>
              <a:t>Do they understand:</a:t>
            </a:r>
            <a:endParaRPr lang="en-US" dirty="0"/>
          </a:p>
          <a:p>
            <a:pPr lvl="1"/>
            <a:r>
              <a:rPr lang="en-US" dirty="0" smtClean="0"/>
              <a:t>What the decision was? </a:t>
            </a:r>
          </a:p>
          <a:p>
            <a:pPr lvl="1"/>
            <a:r>
              <a:rPr lang="en-US" dirty="0"/>
              <a:t>W</a:t>
            </a:r>
            <a:r>
              <a:rPr lang="en-US" dirty="0" smtClean="0"/>
              <a:t>hy the decision was made?</a:t>
            </a:r>
          </a:p>
          <a:p>
            <a:pPr lvl="2"/>
            <a:r>
              <a:rPr lang="en-US" dirty="0" smtClean="0"/>
              <a:t>Neutral principles</a:t>
            </a:r>
            <a:endParaRPr lang="en-US" dirty="0"/>
          </a:p>
        </p:txBody>
      </p:sp>
      <p:sp>
        <p:nvSpPr>
          <p:cNvPr id="2" name="Slide Number Placeholder 1"/>
          <p:cNvSpPr>
            <a:spLocks noGrp="1"/>
          </p:cNvSpPr>
          <p:nvPr>
            <p:ph type="sldNum" sz="quarter" idx="12"/>
          </p:nvPr>
        </p:nvSpPr>
        <p:spPr/>
        <p:txBody>
          <a:bodyPr/>
          <a:lstStyle/>
          <a:p>
            <a:pPr>
              <a:defRPr/>
            </a:pPr>
            <a:fld id="{A2DBC024-480C-4282-BEAC-72F80161004C}" type="slidenum">
              <a:rPr lang="en-US" sz="1600" smtClean="0"/>
              <a:pPr>
                <a:defRPr/>
              </a:pPr>
              <a:t>63</a:t>
            </a:fld>
            <a:endParaRPr lang="en-US" sz="1600" dirty="0"/>
          </a:p>
        </p:txBody>
      </p:sp>
    </p:spTree>
    <p:extLst>
      <p:ext uri="{BB962C8B-B14F-4D97-AF65-F5344CB8AC3E}">
        <p14:creationId xmlns:p14="http://schemas.microsoft.com/office/powerpoint/2010/main" val="40273208"/>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laska Fairness Pledge.pdf"/>
          <p:cNvPicPr>
            <a:picLocks noGrp="1" noChangeAspect="1"/>
          </p:cNvPicPr>
          <p:nvPr>
            <p:ph idx="1"/>
          </p:nvPr>
        </p:nvPicPr>
        <p:blipFill rotWithShape="1">
          <a:blip r:embed="rId2">
            <a:extLst>
              <a:ext uri="{28A0092B-C50C-407E-A947-70E740481C1C}">
                <a14:useLocalDpi xmlns:a14="http://schemas.microsoft.com/office/drawing/2010/main" val="0"/>
              </a:ext>
            </a:extLst>
          </a:blip>
          <a:srcRect l="4447" t="2065" r="12626" b="25809"/>
          <a:stretch/>
        </p:blipFill>
        <p:spPr>
          <a:xfrm>
            <a:off x="2057400" y="533400"/>
            <a:ext cx="4829649" cy="5791200"/>
          </a:xfrm>
        </p:spPr>
      </p:pic>
    </p:spTree>
    <p:extLst>
      <p:ext uri="{BB962C8B-B14F-4D97-AF65-F5344CB8AC3E}">
        <p14:creationId xmlns:p14="http://schemas.microsoft.com/office/powerpoint/2010/main" val="870307842"/>
      </p:ext>
    </p:extLst>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924800" cy="1600200"/>
          </a:xfrm>
        </p:spPr>
        <p:txBody>
          <a:bodyPr>
            <a:normAutofit/>
          </a:bodyPr>
          <a:lstStyle/>
          <a:p>
            <a:r>
              <a:rPr lang="en-US" sz="4200" dirty="0" smtClean="0"/>
              <a:t>For More on Procedural Fairness . . .</a:t>
            </a:r>
            <a:endParaRPr lang="en-US" sz="4200" dirty="0"/>
          </a:p>
        </p:txBody>
      </p:sp>
      <p:pic>
        <p:nvPicPr>
          <p:cNvPr id="8" name="Content Placeholder 7" descr="Screen shot 2012-09-28 at 11.38.40 AM (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7108" r="7108"/>
          <a:stretch/>
        </p:blipFill>
        <p:spPr>
          <a:xfrm>
            <a:off x="152399" y="838200"/>
            <a:ext cx="4203441" cy="3886200"/>
          </a:xfrm>
        </p:spPr>
      </p:pic>
      <p:pic>
        <p:nvPicPr>
          <p:cNvPr id="9" name="Content Placeholder 8" descr="Screen shot 2012-09-28 at 11.38.13 AM (2).png"/>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19659" r="19659"/>
          <a:stretch/>
        </p:blipFill>
        <p:spPr>
          <a:xfrm>
            <a:off x="4648200" y="838200"/>
            <a:ext cx="3886200" cy="4002584"/>
          </a:xfrm>
        </p:spPr>
      </p:pic>
      <p:sp>
        <p:nvSpPr>
          <p:cNvPr id="10" name="TextBox 9"/>
          <p:cNvSpPr txBox="1"/>
          <p:nvPr/>
        </p:nvSpPr>
        <p:spPr>
          <a:xfrm>
            <a:off x="1003345" y="4743086"/>
            <a:ext cx="126668" cy="369332"/>
          </a:xfrm>
          <a:prstGeom prst="rect">
            <a:avLst/>
          </a:prstGeom>
          <a:noFill/>
        </p:spPr>
        <p:txBody>
          <a:bodyPr wrap="square" rtlCol="0">
            <a:spAutoFit/>
          </a:bodyPr>
          <a:lstStyle/>
          <a:p>
            <a:r>
              <a:rPr lang="en-US" dirty="0" smtClean="0"/>
              <a:t> </a:t>
            </a:r>
            <a:endParaRPr lang="en-US" dirty="0"/>
          </a:p>
        </p:txBody>
      </p:sp>
      <p:sp>
        <p:nvSpPr>
          <p:cNvPr id="11" name="TextBox 10"/>
          <p:cNvSpPr txBox="1"/>
          <p:nvPr/>
        </p:nvSpPr>
        <p:spPr>
          <a:xfrm>
            <a:off x="5029200" y="4876800"/>
            <a:ext cx="3497628" cy="369332"/>
          </a:xfrm>
          <a:prstGeom prst="rect">
            <a:avLst/>
          </a:prstGeom>
          <a:noFill/>
        </p:spPr>
        <p:txBody>
          <a:bodyPr wrap="square" rtlCol="0">
            <a:spAutoFit/>
          </a:bodyPr>
          <a:lstStyle/>
          <a:p>
            <a:r>
              <a:rPr lang="en-US" dirty="0" err="1" smtClean="0"/>
              <a:t>Proceduralfairnessblog.org</a:t>
            </a:r>
            <a:endParaRPr lang="en-US" dirty="0" smtClean="0"/>
          </a:p>
        </p:txBody>
      </p:sp>
    </p:spTree>
    <p:extLst>
      <p:ext uri="{BB962C8B-B14F-4D97-AF65-F5344CB8AC3E}">
        <p14:creationId xmlns:p14="http://schemas.microsoft.com/office/powerpoint/2010/main" val="1204540372"/>
      </p:ext>
    </p:ext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descr="AJA with Words.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5656" r="5656"/>
          <a:stretch>
            <a:fillRect/>
          </a:stretch>
        </p:blipFill>
        <p:spPr>
          <a:xfrm>
            <a:off x="3810000" y="381000"/>
            <a:ext cx="1970571" cy="2208372"/>
          </a:xfrm>
        </p:spPr>
      </p:pic>
      <p:sp>
        <p:nvSpPr>
          <p:cNvPr id="8" name="Content Placeholder 7"/>
          <p:cNvSpPr>
            <a:spLocks noGrp="1"/>
          </p:cNvSpPr>
          <p:nvPr>
            <p:ph sz="half" idx="2"/>
          </p:nvPr>
        </p:nvSpPr>
        <p:spPr>
          <a:xfrm>
            <a:off x="0" y="157332"/>
            <a:ext cx="3765982" cy="6564143"/>
          </a:xfrm>
        </p:spPr>
        <p:txBody>
          <a:bodyPr>
            <a:normAutofit/>
          </a:bodyPr>
          <a:lstStyle/>
          <a:p>
            <a:pPr marL="0" indent="0">
              <a:buNone/>
            </a:pPr>
            <a:r>
              <a:rPr lang="en-US" dirty="0" smtClean="0"/>
              <a:t>Ways to follow up:</a:t>
            </a:r>
          </a:p>
          <a:p>
            <a:pPr lvl="1"/>
            <a:r>
              <a:rPr lang="en-US" dirty="0" smtClean="0"/>
              <a:t>AJA bog</a:t>
            </a:r>
          </a:p>
          <a:p>
            <a:pPr lvl="2"/>
            <a:r>
              <a:rPr lang="en-US" dirty="0" err="1"/>
              <a:t>b</a:t>
            </a:r>
            <a:r>
              <a:rPr lang="en-US" dirty="0" err="1" smtClean="0"/>
              <a:t>log.amjudges.org</a:t>
            </a:r>
            <a:endParaRPr lang="en-US" dirty="0" smtClean="0"/>
          </a:p>
          <a:p>
            <a:pPr lvl="1"/>
            <a:r>
              <a:rPr lang="en-US" dirty="0" smtClean="0"/>
              <a:t>Procedural fairness website</a:t>
            </a:r>
          </a:p>
          <a:p>
            <a:pPr lvl="2"/>
            <a:r>
              <a:rPr lang="en-US" dirty="0" err="1" smtClean="0"/>
              <a:t>Proceduralfairness.org</a:t>
            </a:r>
            <a:endParaRPr lang="en-US" dirty="0"/>
          </a:p>
        </p:txBody>
      </p:sp>
      <p:sp>
        <p:nvSpPr>
          <p:cNvPr id="4" name="Slide Number Placeholder 3"/>
          <p:cNvSpPr>
            <a:spLocks noGrp="1"/>
          </p:cNvSpPr>
          <p:nvPr>
            <p:ph type="sldNum" sz="quarter" idx="12"/>
          </p:nvPr>
        </p:nvSpPr>
        <p:spPr/>
        <p:txBody>
          <a:bodyPr/>
          <a:lstStyle/>
          <a:p>
            <a:pPr>
              <a:defRPr/>
            </a:pPr>
            <a:fld id="{387ACFDB-0E77-4F3E-8004-D58B1BEC7BFF}" type="slidenum">
              <a:rPr lang="en-US" smtClean="0"/>
              <a:pPr>
                <a:defRPr/>
              </a:pPr>
              <a:t>66</a:t>
            </a:fld>
            <a:endParaRPr lang="en-US"/>
          </a:p>
        </p:txBody>
      </p:sp>
      <p:pic>
        <p:nvPicPr>
          <p:cNvPr id="6" name="Picture 2"/>
          <p:cNvPicPr>
            <a:picLocks noChangeAspect="1" noChangeArrowheads="1"/>
          </p:cNvPicPr>
          <p:nvPr/>
        </p:nvPicPr>
        <p:blipFill>
          <a:blip r:embed="rId3" cstate="print"/>
          <a:srcRect/>
          <a:stretch>
            <a:fillRect/>
          </a:stretch>
        </p:blipFill>
        <p:spPr>
          <a:xfrm>
            <a:off x="3765982" y="2595498"/>
            <a:ext cx="5143342" cy="4125977"/>
          </a:xfrm>
          <a:prstGeom prst="rect">
            <a:avLst/>
          </a:prstGeom>
        </p:spPr>
      </p:pic>
    </p:spTree>
    <p:extLst>
      <p:ext uri="{BB962C8B-B14F-4D97-AF65-F5344CB8AC3E}">
        <p14:creationId xmlns:p14="http://schemas.microsoft.com/office/powerpoint/2010/main" val="3562322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33400" y="457200"/>
            <a:ext cx="8610600" cy="457200"/>
          </a:xfrm>
        </p:spPr>
        <p:txBody>
          <a:bodyPr>
            <a:noAutofit/>
          </a:bodyPr>
          <a:lstStyle/>
          <a:p>
            <a:r>
              <a:rPr lang="en-US" sz="3000" dirty="0" smtClean="0"/>
              <a:t>Weak Numbers on Key Principles  of the Court System</a:t>
            </a:r>
            <a:endParaRPr lang="en-US" sz="3000" i="1" dirty="0"/>
          </a:p>
        </p:txBody>
      </p:sp>
      <p:graphicFrame>
        <p:nvGraphicFramePr>
          <p:cNvPr id="6" name="Chart Placeholder 5"/>
          <p:cNvGraphicFramePr>
            <a:graphicFrameLocks noGrp="1"/>
          </p:cNvGraphicFramePr>
          <p:nvPr>
            <p:ph type="chart" sz="quarter" idx="11"/>
            <p:extLst>
              <p:ext uri="{D42A27DB-BD31-4B8C-83A1-F6EECF244321}">
                <p14:modId xmlns:p14="http://schemas.microsoft.com/office/powerpoint/2010/main" val="2285646263"/>
              </p:ext>
            </p:extLst>
          </p:nvPr>
        </p:nvGraphicFramePr>
        <p:xfrm>
          <a:off x="30682" y="1676400"/>
          <a:ext cx="89916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2"/>
          </p:nvPr>
        </p:nvSpPr>
        <p:spPr>
          <a:xfrm>
            <a:off x="76200" y="990600"/>
            <a:ext cx="8991600" cy="838200"/>
          </a:xfrm>
        </p:spPr>
        <p:txBody>
          <a:bodyPr/>
          <a:lstStyle/>
          <a:p>
            <a:r>
              <a:rPr lang="en-US" dirty="0"/>
              <a:t>Thinking about the (STATE) court system, please tell me whether, in your opinion, each of the following words or phrases describes the state’s courts very well, well, not very well, or not well at all.</a:t>
            </a:r>
          </a:p>
          <a:p>
            <a:endParaRPr lang="en-US" dirty="0"/>
          </a:p>
        </p:txBody>
      </p:sp>
      <p:sp>
        <p:nvSpPr>
          <p:cNvPr id="5" name="Slide Number Placeholder 4"/>
          <p:cNvSpPr>
            <a:spLocks noGrp="1"/>
          </p:cNvSpPr>
          <p:nvPr>
            <p:ph type="sldNum" sz="quarter" idx="13"/>
          </p:nvPr>
        </p:nvSpPr>
        <p:spPr/>
        <p:txBody>
          <a:bodyPr/>
          <a:lstStyle/>
          <a:p>
            <a:pPr>
              <a:defRPr/>
            </a:pPr>
            <a:fld id="{8F4548D7-DD86-4772-8DB7-3AD0FFF39C13}" type="slidenum">
              <a:rPr lang="en-US" sz="1200" smtClean="0"/>
              <a:pPr>
                <a:defRPr/>
              </a:pPr>
              <a:t>7</a:t>
            </a:fld>
            <a:endParaRPr lang="en-US" sz="1200" dirty="0"/>
          </a:p>
        </p:txBody>
      </p:sp>
      <p:cxnSp>
        <p:nvCxnSpPr>
          <p:cNvPr id="8" name="Straight Connector 7"/>
          <p:cNvCxnSpPr/>
          <p:nvPr/>
        </p:nvCxnSpPr>
        <p:spPr>
          <a:xfrm>
            <a:off x="228600" y="3886200"/>
            <a:ext cx="8686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41495" y="6356350"/>
            <a:ext cx="6338673" cy="338554"/>
          </a:xfrm>
          <a:prstGeom prst="rect">
            <a:avLst/>
          </a:prstGeom>
          <a:noFill/>
        </p:spPr>
        <p:txBody>
          <a:bodyPr wrap="square" rtlCol="0">
            <a:spAutoFit/>
          </a:bodyPr>
          <a:lstStyle/>
          <a:p>
            <a:r>
              <a:rPr lang="en-US" sz="1600" dirty="0" smtClean="0"/>
              <a:t>Source: NCSC/Justice at Stake survey, June 2012 (MOE ± 3%).</a:t>
            </a:r>
            <a:endParaRPr lang="en-US" sz="1600" dirty="0"/>
          </a:p>
        </p:txBody>
      </p:sp>
    </p:spTree>
    <p:extLst>
      <p:ext uri="{BB962C8B-B14F-4D97-AF65-F5344CB8AC3E}">
        <p14:creationId xmlns:p14="http://schemas.microsoft.com/office/powerpoint/2010/main" val="2309896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81000"/>
            <a:ext cx="7952184" cy="1333500"/>
          </a:xfrm>
        </p:spPr>
        <p:txBody>
          <a:bodyPr lIns="64291" tIns="32146" rIns="64291" bIns="32146">
            <a:normAutofit fontScale="90000"/>
          </a:bodyPr>
          <a:lstStyle/>
          <a:p>
            <a:pPr eaLnBrk="1" hangingPunct="1">
              <a:defRPr/>
            </a:pPr>
            <a:r>
              <a:rPr lang="en-US" sz="2800" dirty="0">
                <a:ea typeface="ＭＳ Ｐゴシック" charset="0"/>
              </a:rPr>
              <a:t>In your opinion, to what extent do you think a judge’s ruling is influenced by his or her personal political views?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1501722"/>
              </p:ext>
            </p:extLst>
          </p:nvPr>
        </p:nvGraphicFramePr>
        <p:xfrm>
          <a:off x="1218903" y="2743647"/>
          <a:ext cx="7499822" cy="1111746"/>
        </p:xfrm>
        <a:graphic>
          <a:graphicData uri="http://schemas.openxmlformats.org/drawingml/2006/table">
            <a:tbl>
              <a:tblPr firstRow="1" bandRow="1">
                <a:tableStyleId>{5C22544A-7EE6-4342-B048-85BDC9FD1C3A}</a:tableStyleId>
              </a:tblPr>
              <a:tblGrid>
                <a:gridCol w="6566313"/>
                <a:gridCol w="933509"/>
              </a:tblGrid>
              <a:tr h="370582">
                <a:tc>
                  <a:txBody>
                    <a:bodyPr/>
                    <a:lstStyle/>
                    <a:p>
                      <a:endParaRPr lang="en-US" sz="1800" dirty="0"/>
                    </a:p>
                  </a:txBody>
                  <a:tcPr marL="91446" marR="91446" marT="45688" marB="45688"/>
                </a:tc>
                <a:tc>
                  <a:txBody>
                    <a:bodyPr/>
                    <a:lstStyle/>
                    <a:p>
                      <a:endParaRPr lang="en-US" sz="1800"/>
                    </a:p>
                  </a:txBody>
                  <a:tcPr marL="91446" marR="91446" marT="45688" marB="45688"/>
                </a:tc>
              </a:tr>
              <a:tr h="370582">
                <a:tc>
                  <a:txBody>
                    <a:bodyPr/>
                    <a:lstStyle/>
                    <a:p>
                      <a:r>
                        <a:rPr lang="en-US" sz="1800" dirty="0" smtClean="0"/>
                        <a:t>Great extent</a:t>
                      </a:r>
                      <a:endParaRPr lang="en-US" sz="1800" dirty="0"/>
                    </a:p>
                  </a:txBody>
                  <a:tcPr marL="91446" marR="91446" marT="45688" marB="45688"/>
                </a:tc>
                <a:tc>
                  <a:txBody>
                    <a:bodyPr/>
                    <a:lstStyle/>
                    <a:p>
                      <a:r>
                        <a:rPr lang="en-US" sz="1800" dirty="0" smtClean="0"/>
                        <a:t>30%</a:t>
                      </a:r>
                      <a:endParaRPr lang="en-US" sz="1800" dirty="0"/>
                    </a:p>
                  </a:txBody>
                  <a:tcPr marL="91446" marR="91446" marT="45688" marB="45688"/>
                </a:tc>
              </a:tr>
              <a:tr h="370582">
                <a:tc>
                  <a:txBody>
                    <a:bodyPr/>
                    <a:lstStyle/>
                    <a:p>
                      <a:r>
                        <a:rPr lang="en-US" sz="1800" dirty="0" smtClean="0"/>
                        <a:t>Moderate extent</a:t>
                      </a:r>
                      <a:endParaRPr lang="en-US" sz="1800" dirty="0"/>
                    </a:p>
                  </a:txBody>
                  <a:tcPr marL="91446" marR="91446" marT="45688" marB="45688"/>
                </a:tc>
                <a:tc>
                  <a:txBody>
                    <a:bodyPr/>
                    <a:lstStyle/>
                    <a:p>
                      <a:r>
                        <a:rPr lang="en-US" sz="1800" dirty="0" smtClean="0"/>
                        <a:t>45%</a:t>
                      </a:r>
                      <a:endParaRPr lang="en-US" sz="1800" dirty="0"/>
                    </a:p>
                  </a:txBody>
                  <a:tcPr marL="91446" marR="91446" marT="45688" marB="45688"/>
                </a:tc>
              </a:tr>
            </a:tbl>
          </a:graphicData>
        </a:graphic>
      </p:graphicFrame>
      <p:sp>
        <p:nvSpPr>
          <p:cNvPr id="2" name="Slide Number Placeholder 1"/>
          <p:cNvSpPr>
            <a:spLocks noGrp="1"/>
          </p:cNvSpPr>
          <p:nvPr>
            <p:ph type="sldNum" sz="quarter" idx="12"/>
          </p:nvPr>
        </p:nvSpPr>
        <p:spPr/>
        <p:txBody>
          <a:bodyPr lIns="64291" tIns="32146" rIns="64291" bIns="32146"/>
          <a:lstStyle>
            <a:lvl1pPr eaLnBrk="0" hangingPunct="0">
              <a:defRPr sz="3000">
                <a:solidFill>
                  <a:srgbClr val="000000"/>
                </a:solidFill>
                <a:latin typeface="Gill Sans" charset="0"/>
                <a:ea typeface="ヒラギノ角ゴ ProN W3" charset="-128"/>
                <a:sym typeface="Gill Sans" charset="0"/>
              </a:defRPr>
            </a:lvl1pPr>
            <a:lvl2pPr marL="522368" indent="-200911" eaLnBrk="0" hangingPunct="0">
              <a:defRPr sz="3000">
                <a:solidFill>
                  <a:srgbClr val="000000"/>
                </a:solidFill>
                <a:latin typeface="Gill Sans" charset="0"/>
                <a:ea typeface="ヒラギノ角ゴ ProN W3" charset="-128"/>
                <a:sym typeface="Gill Sans" charset="0"/>
              </a:defRPr>
            </a:lvl2pPr>
            <a:lvl3pPr marL="803643" indent="-160729" eaLnBrk="0" hangingPunct="0">
              <a:defRPr sz="3000">
                <a:solidFill>
                  <a:srgbClr val="000000"/>
                </a:solidFill>
                <a:latin typeface="Gill Sans" charset="0"/>
                <a:ea typeface="ヒラギノ角ゴ ProN W3" charset="-128"/>
                <a:sym typeface="Gill Sans" charset="0"/>
              </a:defRPr>
            </a:lvl3pPr>
            <a:lvl4pPr marL="1125101" indent="-160729" eaLnBrk="0" hangingPunct="0">
              <a:defRPr sz="3000">
                <a:solidFill>
                  <a:srgbClr val="000000"/>
                </a:solidFill>
                <a:latin typeface="Gill Sans" charset="0"/>
                <a:ea typeface="ヒラギノ角ゴ ProN W3" charset="-128"/>
                <a:sym typeface="Gill Sans" charset="0"/>
              </a:defRPr>
            </a:lvl4pPr>
            <a:lvl5pPr marL="1446558" indent="-160729" eaLnBrk="0" hangingPunct="0">
              <a:defRPr sz="3000">
                <a:solidFill>
                  <a:srgbClr val="000000"/>
                </a:solidFill>
                <a:latin typeface="Gill Sans" charset="0"/>
                <a:ea typeface="ヒラギノ角ゴ ProN W3" charset="-128"/>
                <a:sym typeface="Gill Sans" charset="0"/>
              </a:defRPr>
            </a:lvl5pPr>
            <a:lvl6pPr marL="1768015" indent="-160729"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6pPr>
            <a:lvl7pPr marL="2089473" indent="-160729"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7pPr>
            <a:lvl8pPr marL="2410930" indent="-160729"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8pPr>
            <a:lvl9pPr marL="2732387" indent="-160729"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9pPr>
          </a:lstStyle>
          <a:p>
            <a:pPr eaLnBrk="1" hangingPunct="1"/>
            <a:fld id="{8E70B3F3-0A71-4790-A543-E1DC867AC234}" type="slidenum">
              <a:rPr lang="en-US" sz="1200">
                <a:solidFill>
                  <a:srgbClr val="3F3F3F"/>
                </a:solidFill>
              </a:rPr>
              <a:pPr eaLnBrk="1" hangingPunct="1"/>
              <a:t>8</a:t>
            </a:fld>
            <a:endParaRPr lang="en-US" sz="1200">
              <a:solidFill>
                <a:srgbClr val="3F3F3F"/>
              </a:solidFill>
            </a:endParaRPr>
          </a:p>
        </p:txBody>
      </p:sp>
      <p:sp>
        <p:nvSpPr>
          <p:cNvPr id="43025" name="TextBox 5"/>
          <p:cNvSpPr txBox="1">
            <a:spLocks noChangeArrowheads="1"/>
          </p:cNvSpPr>
          <p:nvPr/>
        </p:nvSpPr>
        <p:spPr bwMode="auto">
          <a:xfrm>
            <a:off x="1295400" y="5410200"/>
            <a:ext cx="7467451"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sz="1600" dirty="0"/>
              <a:t>Source:  Princeton Survey Research Associates International Poll for the Annenberg Public Policy </a:t>
            </a:r>
            <a:r>
              <a:rPr lang="en-US" sz="1600" dirty="0" smtClean="0"/>
              <a:t>Center, 2007 Survey. MOE ± 3.0%.</a:t>
            </a:r>
            <a:endParaRPr lang="en-US" sz="1600" dirty="0"/>
          </a:p>
          <a:p>
            <a:pPr eaLnBrk="1" hangingPunct="1"/>
            <a:endParaRPr lang="en-US" sz="1600" dirty="0"/>
          </a:p>
          <a:p>
            <a:pPr eaLnBrk="1" hangingPunct="1"/>
            <a:r>
              <a:rPr lang="en-US" sz="1600" u="sng" dirty="0" err="1"/>
              <a:t>www.annenbergpublicpolicycenter.org</a:t>
            </a:r>
            <a:r>
              <a:rPr lang="en-US" sz="1600" u="sng" dirty="0"/>
              <a:t> </a:t>
            </a:r>
            <a:r>
              <a:rPr lang="en-US" sz="1600" u="sng" dirty="0" smtClean="0"/>
              <a:t>(http://goo.gl/dyjEjn) </a:t>
            </a:r>
            <a:endParaRPr lang="en-US" sz="1600" u="sng" dirty="0"/>
          </a:p>
        </p:txBody>
      </p:sp>
    </p:spTree>
    <p:extLst>
      <p:ext uri="{BB962C8B-B14F-4D97-AF65-F5344CB8AC3E}">
        <p14:creationId xmlns:p14="http://schemas.microsoft.com/office/powerpoint/2010/main" val="3155207103"/>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599" y="533399"/>
            <a:ext cx="7943851" cy="1020367"/>
          </a:xfrm>
        </p:spPr>
        <p:txBody>
          <a:bodyPr lIns="64291" tIns="32146" rIns="64291" bIns="32146">
            <a:normAutofit fontScale="90000"/>
          </a:bodyPr>
          <a:lstStyle/>
          <a:p>
            <a:pPr eaLnBrk="1" hangingPunct="1">
              <a:defRPr/>
            </a:pPr>
            <a:r>
              <a:rPr lang="en-US" sz="2800" dirty="0">
                <a:ea typeface="ＭＳ Ｐゴシック" charset="0"/>
              </a:rPr>
              <a:t>In general, to what extent do you think a desire to be promoted to the next higher court would affect a judge’s ability to be fair and impartial when deciding a case?</a:t>
            </a:r>
          </a:p>
        </p:txBody>
      </p:sp>
      <p:graphicFrame>
        <p:nvGraphicFramePr>
          <p:cNvPr id="5" name="Content Placeholder 4"/>
          <p:cNvGraphicFramePr>
            <a:graphicFrameLocks noGrp="1"/>
          </p:cNvGraphicFramePr>
          <p:nvPr>
            <p:ph idx="1"/>
          </p:nvPr>
        </p:nvGraphicFramePr>
        <p:xfrm>
          <a:off x="1165325" y="2895451"/>
          <a:ext cx="7498705" cy="1274712"/>
        </p:xfrm>
        <a:graphic>
          <a:graphicData uri="http://schemas.openxmlformats.org/drawingml/2006/table">
            <a:tbl>
              <a:tblPr firstRow="1" bandRow="1">
                <a:tableStyleId>{5C22544A-7EE6-4342-B048-85BDC9FD1C3A}</a:tableStyleId>
              </a:tblPr>
              <a:tblGrid>
                <a:gridCol w="6565335"/>
                <a:gridCol w="933370"/>
              </a:tblGrid>
              <a:tr h="533246">
                <a:tc>
                  <a:txBody>
                    <a:bodyPr/>
                    <a:lstStyle/>
                    <a:p>
                      <a:endParaRPr lang="en-US" sz="1800" dirty="0"/>
                    </a:p>
                  </a:txBody>
                  <a:tcPr marL="91432" marR="91432" marT="45707" marB="45707"/>
                </a:tc>
                <a:tc>
                  <a:txBody>
                    <a:bodyPr/>
                    <a:lstStyle/>
                    <a:p>
                      <a:endParaRPr lang="en-US" sz="1800"/>
                    </a:p>
                  </a:txBody>
                  <a:tcPr marL="91432" marR="91432" marT="45707" marB="45707"/>
                </a:tc>
              </a:tr>
              <a:tr h="370733">
                <a:tc>
                  <a:txBody>
                    <a:bodyPr/>
                    <a:lstStyle/>
                    <a:p>
                      <a:r>
                        <a:rPr lang="en-US" sz="1800" dirty="0" smtClean="0"/>
                        <a:t>Great extent</a:t>
                      </a:r>
                      <a:endParaRPr lang="en-US" sz="1800" dirty="0"/>
                    </a:p>
                  </a:txBody>
                  <a:tcPr marL="91432" marR="91432" marT="45707" marB="45707"/>
                </a:tc>
                <a:tc>
                  <a:txBody>
                    <a:bodyPr/>
                    <a:lstStyle/>
                    <a:p>
                      <a:r>
                        <a:rPr lang="en-US" sz="1800" dirty="0" smtClean="0"/>
                        <a:t>35%</a:t>
                      </a:r>
                      <a:endParaRPr lang="en-US" sz="1800" dirty="0"/>
                    </a:p>
                  </a:txBody>
                  <a:tcPr marL="91432" marR="91432" marT="45707" marB="45707"/>
                </a:tc>
              </a:tr>
              <a:tr h="370733">
                <a:tc>
                  <a:txBody>
                    <a:bodyPr/>
                    <a:lstStyle/>
                    <a:p>
                      <a:r>
                        <a:rPr lang="en-US" sz="1800" dirty="0" smtClean="0"/>
                        <a:t>Moderate</a:t>
                      </a:r>
                      <a:r>
                        <a:rPr lang="en-US" sz="1800" baseline="0" dirty="0" smtClean="0"/>
                        <a:t> extent</a:t>
                      </a:r>
                      <a:endParaRPr lang="en-US" sz="1800" dirty="0"/>
                    </a:p>
                  </a:txBody>
                  <a:tcPr marL="91432" marR="91432" marT="45707" marB="45707"/>
                </a:tc>
                <a:tc>
                  <a:txBody>
                    <a:bodyPr/>
                    <a:lstStyle/>
                    <a:p>
                      <a:r>
                        <a:rPr lang="en-US" sz="1800" dirty="0" smtClean="0"/>
                        <a:t>40%</a:t>
                      </a:r>
                      <a:endParaRPr lang="en-US" sz="1800" dirty="0"/>
                    </a:p>
                  </a:txBody>
                  <a:tcPr marL="91432" marR="91432" marT="45707" marB="45707"/>
                </a:tc>
              </a:tr>
            </a:tbl>
          </a:graphicData>
        </a:graphic>
      </p:graphicFrame>
      <p:sp>
        <p:nvSpPr>
          <p:cNvPr id="2" name="Slide Number Placeholder 1"/>
          <p:cNvSpPr>
            <a:spLocks noGrp="1"/>
          </p:cNvSpPr>
          <p:nvPr>
            <p:ph type="sldNum" sz="quarter" idx="12"/>
          </p:nvPr>
        </p:nvSpPr>
        <p:spPr/>
        <p:txBody>
          <a:bodyPr lIns="64291" tIns="32146" rIns="64291" bIns="32146"/>
          <a:lstStyle>
            <a:lvl1pPr eaLnBrk="0" hangingPunct="0">
              <a:defRPr sz="3000">
                <a:solidFill>
                  <a:srgbClr val="000000"/>
                </a:solidFill>
                <a:latin typeface="Gill Sans" charset="0"/>
                <a:ea typeface="ヒラギノ角ゴ ProN W3" charset="-128"/>
                <a:sym typeface="Gill Sans" charset="0"/>
              </a:defRPr>
            </a:lvl1pPr>
            <a:lvl2pPr marL="522368" indent="-200911" eaLnBrk="0" hangingPunct="0">
              <a:defRPr sz="3000">
                <a:solidFill>
                  <a:srgbClr val="000000"/>
                </a:solidFill>
                <a:latin typeface="Gill Sans" charset="0"/>
                <a:ea typeface="ヒラギノ角ゴ ProN W3" charset="-128"/>
                <a:sym typeface="Gill Sans" charset="0"/>
              </a:defRPr>
            </a:lvl2pPr>
            <a:lvl3pPr marL="803643" indent="-160729" eaLnBrk="0" hangingPunct="0">
              <a:defRPr sz="3000">
                <a:solidFill>
                  <a:srgbClr val="000000"/>
                </a:solidFill>
                <a:latin typeface="Gill Sans" charset="0"/>
                <a:ea typeface="ヒラギノ角ゴ ProN W3" charset="-128"/>
                <a:sym typeface="Gill Sans" charset="0"/>
              </a:defRPr>
            </a:lvl3pPr>
            <a:lvl4pPr marL="1125101" indent="-160729" eaLnBrk="0" hangingPunct="0">
              <a:defRPr sz="3000">
                <a:solidFill>
                  <a:srgbClr val="000000"/>
                </a:solidFill>
                <a:latin typeface="Gill Sans" charset="0"/>
                <a:ea typeface="ヒラギノ角ゴ ProN W3" charset="-128"/>
                <a:sym typeface="Gill Sans" charset="0"/>
              </a:defRPr>
            </a:lvl4pPr>
            <a:lvl5pPr marL="1446558" indent="-160729" eaLnBrk="0" hangingPunct="0">
              <a:defRPr sz="3000">
                <a:solidFill>
                  <a:srgbClr val="000000"/>
                </a:solidFill>
                <a:latin typeface="Gill Sans" charset="0"/>
                <a:ea typeface="ヒラギノ角ゴ ProN W3" charset="-128"/>
                <a:sym typeface="Gill Sans" charset="0"/>
              </a:defRPr>
            </a:lvl5pPr>
            <a:lvl6pPr marL="1768015" indent="-160729"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6pPr>
            <a:lvl7pPr marL="2089473" indent="-160729"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7pPr>
            <a:lvl8pPr marL="2410930" indent="-160729"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8pPr>
            <a:lvl9pPr marL="2732387" indent="-160729"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9pPr>
          </a:lstStyle>
          <a:p>
            <a:pPr eaLnBrk="1" hangingPunct="1"/>
            <a:fld id="{454AEBE4-6C78-4EA2-A868-95FCD26BF26B}" type="slidenum">
              <a:rPr lang="en-US" sz="1200">
                <a:solidFill>
                  <a:srgbClr val="3F3F3F"/>
                </a:solidFill>
              </a:rPr>
              <a:pPr eaLnBrk="1" hangingPunct="1"/>
              <a:t>9</a:t>
            </a:fld>
            <a:endParaRPr lang="en-US" sz="1200">
              <a:solidFill>
                <a:srgbClr val="3F3F3F"/>
              </a:solidFill>
            </a:endParaRPr>
          </a:p>
        </p:txBody>
      </p:sp>
      <p:sp>
        <p:nvSpPr>
          <p:cNvPr id="44049" name="TextBox 5"/>
          <p:cNvSpPr txBox="1">
            <a:spLocks noChangeArrowheads="1"/>
          </p:cNvSpPr>
          <p:nvPr/>
        </p:nvSpPr>
        <p:spPr bwMode="auto">
          <a:xfrm>
            <a:off x="1219200" y="5105400"/>
            <a:ext cx="7086823"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sz="1600" dirty="0"/>
              <a:t>Source:  Princeton Survey Research Associates International Poll for the Annenberg Public Policy </a:t>
            </a:r>
            <a:r>
              <a:rPr lang="en-US" sz="1600" dirty="0" smtClean="0"/>
              <a:t>Center, 2006 Survey. MOE ± 3.0%.</a:t>
            </a:r>
            <a:endParaRPr lang="en-US" sz="1600" dirty="0"/>
          </a:p>
          <a:p>
            <a:pPr eaLnBrk="1" hangingPunct="1"/>
            <a:endParaRPr lang="en-US" sz="1600" dirty="0"/>
          </a:p>
          <a:p>
            <a:pPr eaLnBrk="1" hangingPunct="1"/>
            <a:r>
              <a:rPr lang="en-US" sz="1600" u="sng" dirty="0" err="1"/>
              <a:t>www.annenbergpublicpolicycenter.org</a:t>
            </a:r>
            <a:r>
              <a:rPr lang="en-US" sz="1600" u="sng" dirty="0"/>
              <a:t> </a:t>
            </a:r>
            <a:r>
              <a:rPr lang="en-US" sz="1600" u="sng" dirty="0" smtClean="0"/>
              <a:t>(http://goo.gl/SK49bl) </a:t>
            </a:r>
            <a:endParaRPr lang="en-US" sz="1600" u="sng" dirty="0"/>
          </a:p>
        </p:txBody>
      </p:sp>
    </p:spTree>
    <p:extLst>
      <p:ext uri="{BB962C8B-B14F-4D97-AF65-F5344CB8AC3E}">
        <p14:creationId xmlns:p14="http://schemas.microsoft.com/office/powerpoint/2010/main" val="3158590720"/>
      </p:ext>
    </p:extLst>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20235</TotalTime>
  <Words>3765</Words>
  <Application>Microsoft Office PowerPoint</Application>
  <PresentationFormat>On-screen Show (4:3)</PresentationFormat>
  <Paragraphs>469</Paragraphs>
  <Slides>66</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69" baseType="lpstr">
      <vt:lpstr>NewsPrint</vt:lpstr>
      <vt:lpstr>Worksheet</vt:lpstr>
      <vt:lpstr>Chart</vt:lpstr>
      <vt:lpstr>Procedural Fairness and Judicial Decision Making</vt:lpstr>
      <vt:lpstr>Topics</vt:lpstr>
      <vt:lpstr>PowerPoint Presentation</vt:lpstr>
      <vt:lpstr>Current Climate:  Public Distrust</vt:lpstr>
      <vt:lpstr>Most Important Quality for the Court System</vt:lpstr>
      <vt:lpstr>U.S. Supreme Court Approval</vt:lpstr>
      <vt:lpstr>Weak Numbers on Key Principles  of the Court System</vt:lpstr>
      <vt:lpstr>In your opinion, to what extent do you think a judge’s ruling is influenced by his or her personal political views?</vt:lpstr>
      <vt:lpstr>In general, to what extent do you think a desire to be promoted to the next higher court would affect a judge’s ability to be fair and impartial when deciding a case?</vt:lpstr>
      <vt:lpstr>Judges vs. the Public: Rating the State Courts</vt:lpstr>
      <vt:lpstr>Lawyers vs. the Public </vt:lpstr>
      <vt:lpstr>There is a lack of trust in our public institutions that, although not focused specifically on courts,  is troublesome.</vt:lpstr>
      <vt:lpstr>Please tell me how you would rate the honesty and ethical standards of people in these different fields—very high, high, average, low, or very low?      Gallup, Dec. 2013 </vt:lpstr>
      <vt:lpstr>Our legitimacy is not assumed by many who come before us. Trust must be earned in each encounter.</vt:lpstr>
      <vt:lpstr>Factors that could matter  to perceptions of fairness</vt:lpstr>
      <vt:lpstr>Procedural Fairness</vt:lpstr>
      <vt:lpstr>Lawyers vs. the Public:  Predictors of Confidence</vt:lpstr>
      <vt:lpstr>Maybe we’ve got something here . . .</vt:lpstr>
      <vt:lpstr>Why do people accept court decisions?</vt:lpstr>
      <vt:lpstr>Fairness Influences Decision Acceptance Over Time</vt:lpstr>
      <vt:lpstr>Reintegrative Shaming: Model</vt:lpstr>
      <vt:lpstr>Reintegrative Shaming:  Rearrest Rates</vt:lpstr>
      <vt:lpstr>Four key components  of procedural fairness</vt:lpstr>
      <vt:lpstr>Voice</vt:lpstr>
      <vt:lpstr>Neutrality</vt:lpstr>
      <vt:lpstr>Neutrality</vt:lpstr>
      <vt:lpstr>Respect</vt:lpstr>
      <vt:lpstr>Trust</vt:lpstr>
      <vt:lpstr>Trustworthy Authorities</vt:lpstr>
      <vt:lpstr>Promoting a Sense of Fairness: Judicial Humility Builds Trust</vt:lpstr>
      <vt:lpstr>Judicial Humility: Judges as Truth-Finders</vt:lpstr>
      <vt:lpstr>Stay Focused</vt:lpstr>
      <vt:lpstr>Capture the Message</vt:lpstr>
      <vt:lpstr>Help the Speaker</vt:lpstr>
      <vt:lpstr>Let’s go to the video…</vt:lpstr>
      <vt:lpstr>PowerPoint Presentation</vt:lpstr>
      <vt:lpstr>A Criminal Docket Call</vt:lpstr>
      <vt:lpstr>The Meaning of Procedural Fairness  California study: respondents with personal experience with courts, strength of connection to court approval.</vt:lpstr>
      <vt:lpstr>The Importance of This Stuff: Increased Compliance (Minn. Study)</vt:lpstr>
      <vt:lpstr>Minnesota Study: Satisfaction with Various Aspects (1-9 scale)</vt:lpstr>
      <vt:lpstr>Minnesota Study: Additional Analysis</vt:lpstr>
      <vt:lpstr>Vermont Study</vt:lpstr>
      <vt:lpstr>Vermont Study: Recidivism Numbers (3-year study)</vt:lpstr>
      <vt:lpstr>Making better decisions</vt:lpstr>
      <vt:lpstr>PowerPoint Presentation</vt:lpstr>
      <vt:lpstr>Dual System of Information Processing</vt:lpstr>
      <vt:lpstr>Limited Capacity</vt:lpstr>
      <vt:lpstr>Effects of Schema-Based,  Reflexive Decision Making</vt:lpstr>
      <vt:lpstr>Two Types of Schemas That May Lead to Inaccurate Decisions</vt:lpstr>
      <vt:lpstr>Other Examples of Heuristics</vt:lpstr>
      <vt:lpstr>Are judges immune from  common heuristic errors?</vt:lpstr>
      <vt:lpstr>Judges &amp; Heuristic Errors: Anchoring</vt:lpstr>
      <vt:lpstr>PowerPoint Presentation</vt:lpstr>
      <vt:lpstr>Factors Detracting from Mindful Decision Making</vt:lpstr>
      <vt:lpstr>Factors Detracting from Mindful Decision Making</vt:lpstr>
      <vt:lpstr>A DV Bail Hearing</vt:lpstr>
      <vt:lpstr>Multitasking on the Bench: Norway</vt:lpstr>
      <vt:lpstr>PowerPoint Presentation</vt:lpstr>
      <vt:lpstr>PowerPoint Presentation</vt:lpstr>
      <vt:lpstr>Judges and Emotion</vt:lpstr>
      <vt:lpstr>Judges Perform Emotional Labor</vt:lpstr>
      <vt:lpstr>STOP Meditation</vt:lpstr>
      <vt:lpstr>Procedural Fairness in a Nutshell</vt:lpstr>
      <vt:lpstr>PowerPoint Presentation</vt:lpstr>
      <vt:lpstr>For More on Procedural Fairness . . .</vt:lpstr>
      <vt:lpstr>PowerPoint Presentation</vt:lpstr>
    </vt:vector>
  </TitlesOfParts>
  <Company>University Of Minnesota - 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Procedural Fairness: A Key to Public Satisfaction</dc:title>
  <dc:creator>Law Student Computing Services</dc:creator>
  <cp:lastModifiedBy>Sarah King</cp:lastModifiedBy>
  <cp:revision>964</cp:revision>
  <cp:lastPrinted>2015-01-29T18:12:38Z</cp:lastPrinted>
  <dcterms:created xsi:type="dcterms:W3CDTF">2008-09-19T22:31:53Z</dcterms:created>
  <dcterms:modified xsi:type="dcterms:W3CDTF">2015-01-30T14:41:08Z</dcterms:modified>
</cp:coreProperties>
</file>