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92" r:id="rId4"/>
    <p:sldId id="282" r:id="rId5"/>
    <p:sldId id="283" r:id="rId6"/>
    <p:sldId id="284" r:id="rId7"/>
    <p:sldId id="265" r:id="rId8"/>
    <p:sldId id="266" r:id="rId9"/>
    <p:sldId id="267" r:id="rId10"/>
    <p:sldId id="269" r:id="rId11"/>
    <p:sldId id="270" r:id="rId12"/>
    <p:sldId id="271" r:id="rId13"/>
    <p:sldId id="286" r:id="rId14"/>
    <p:sldId id="273" r:id="rId15"/>
    <p:sldId id="287" r:id="rId16"/>
    <p:sldId id="288" r:id="rId17"/>
    <p:sldId id="289" r:id="rId18"/>
    <p:sldId id="277" r:id="rId19"/>
    <p:sldId id="278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CF2862-7C1B-498B-9663-AC20E62C73DD}" type="datetimeFigureOut">
              <a:rPr lang="en-US" smtClean="0"/>
              <a:pPr/>
              <a:t>2/27/2015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E6AC94-C15A-4CF5-A147-8130A23A0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CF2862-7C1B-498B-9663-AC20E62C73DD}" type="datetimeFigureOut">
              <a:rPr lang="en-US" smtClean="0"/>
              <a:pPr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E6AC94-C15A-4CF5-A147-8130A23A0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CF2862-7C1B-498B-9663-AC20E62C73DD}" type="datetimeFigureOut">
              <a:rPr lang="en-US" smtClean="0"/>
              <a:pPr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E6AC94-C15A-4CF5-A147-8130A23A0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CF2862-7C1B-498B-9663-AC20E62C73DD}" type="datetimeFigureOut">
              <a:rPr lang="en-US" smtClean="0"/>
              <a:pPr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E6AC94-C15A-4CF5-A147-8130A23A07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CF2862-7C1B-498B-9663-AC20E62C73DD}" type="datetimeFigureOut">
              <a:rPr lang="en-US" smtClean="0"/>
              <a:pPr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E6AC94-C15A-4CF5-A147-8130A23A07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CF2862-7C1B-498B-9663-AC20E62C73DD}" type="datetimeFigureOut">
              <a:rPr lang="en-US" smtClean="0"/>
              <a:pPr/>
              <a:t>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E6AC94-C15A-4CF5-A147-8130A23A07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CF2862-7C1B-498B-9663-AC20E62C73DD}" type="datetimeFigureOut">
              <a:rPr lang="en-US" smtClean="0"/>
              <a:pPr/>
              <a:t>2/27/2015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E6AC94-C15A-4CF5-A147-8130A23A0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CF2862-7C1B-498B-9663-AC20E62C73DD}" type="datetimeFigureOut">
              <a:rPr lang="en-US" smtClean="0"/>
              <a:pPr/>
              <a:t>2/27/2015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E6AC94-C15A-4CF5-A147-8130A23A07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CF2862-7C1B-498B-9663-AC20E62C73DD}" type="datetimeFigureOut">
              <a:rPr lang="en-US" smtClean="0"/>
              <a:pPr/>
              <a:t>2/27/2015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E6AC94-C15A-4CF5-A147-8130A23A0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CF2862-7C1B-498B-9663-AC20E62C73DD}" type="datetimeFigureOut">
              <a:rPr lang="en-US" smtClean="0"/>
              <a:pPr/>
              <a:t>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E6AC94-C15A-4CF5-A147-8130A23A0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CF2862-7C1B-498B-9663-AC20E62C73DD}" type="datetimeFigureOut">
              <a:rPr lang="en-US" smtClean="0"/>
              <a:pPr/>
              <a:t>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E6AC94-C15A-4CF5-A147-8130A23A07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CF2862-7C1B-498B-9663-AC20E62C73DD}" type="datetimeFigureOut">
              <a:rPr lang="en-US" smtClean="0"/>
              <a:pPr/>
              <a:t>2/27/2015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E6AC94-C15A-4CF5-A147-8130A23A0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YCz1ppTji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mplicit.harvard.edu/implicit/takeatest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9YMCKp5my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The Perception of Justice vs. the Execution of Justice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Henry H. Parker, Ph.D.</a:t>
            </a:r>
            <a:endParaRPr lang="en-US" dirty="0"/>
          </a:p>
        </p:txBody>
      </p:sp>
      <p:pic>
        <p:nvPicPr>
          <p:cNvPr id="1027" name="Picture 3" descr="C:\Users\Danny\AppData\Local\Microsoft\Windows\Temporary Internet Files\Content.IE5\ZDZ57NO1\scales-of-justi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62200"/>
            <a:ext cx="3545037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63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b="1" u="sng" dirty="0" smtClean="0"/>
              <a:t>Black</a:t>
            </a:r>
            <a:r>
              <a:rPr lang="en-US" b="1" dirty="0" smtClean="0"/>
              <a:t>						</a:t>
            </a:r>
            <a:r>
              <a:rPr lang="en-US" b="1" u="sng" dirty="0" smtClean="0">
                <a:solidFill>
                  <a:schemeClr val="accent1"/>
                </a:solidFill>
              </a:rPr>
              <a:t>White</a:t>
            </a:r>
            <a:r>
              <a:rPr lang="en-US" b="1" dirty="0" smtClean="0"/>
              <a:t>	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Intelligent					</a:t>
            </a:r>
            <a:r>
              <a:rPr lang="en-US" b="1" dirty="0" smtClean="0">
                <a:solidFill>
                  <a:schemeClr val="accent1"/>
                </a:solidFill>
              </a:rPr>
              <a:t>Dumb</a:t>
            </a:r>
          </a:p>
          <a:p>
            <a:r>
              <a:rPr lang="en-US" b="1" dirty="0" smtClean="0"/>
              <a:t>Beautiful						</a:t>
            </a:r>
            <a:r>
              <a:rPr lang="en-US" b="1" dirty="0" smtClean="0">
                <a:solidFill>
                  <a:schemeClr val="accent1"/>
                </a:solidFill>
              </a:rPr>
              <a:t>Ugly</a:t>
            </a:r>
          </a:p>
          <a:p>
            <a:r>
              <a:rPr lang="en-US" b="1" dirty="0" smtClean="0"/>
              <a:t>Good						</a:t>
            </a:r>
            <a:r>
              <a:rPr lang="en-US" sz="2800" b="1" dirty="0" smtClean="0">
                <a:solidFill>
                  <a:schemeClr val="accent1"/>
                </a:solidFill>
              </a:rPr>
              <a:t>Bad</a:t>
            </a:r>
          </a:p>
          <a:p>
            <a:r>
              <a:rPr lang="en-US" sz="2800" b="1" dirty="0" smtClean="0"/>
              <a:t>Hard working					</a:t>
            </a:r>
            <a:r>
              <a:rPr lang="en-US" sz="2800" b="1" dirty="0" smtClean="0">
                <a:solidFill>
                  <a:schemeClr val="accent1"/>
                </a:solidFill>
              </a:rPr>
              <a:t>Lazy</a:t>
            </a:r>
          </a:p>
          <a:p>
            <a:r>
              <a:rPr lang="en-US" b="1" dirty="0" smtClean="0"/>
              <a:t>Moral						</a:t>
            </a:r>
            <a:r>
              <a:rPr lang="en-US" b="1" dirty="0" smtClean="0">
                <a:solidFill>
                  <a:schemeClr val="accent1"/>
                </a:solidFill>
              </a:rPr>
              <a:t>Immoral</a:t>
            </a:r>
          </a:p>
          <a:p>
            <a:r>
              <a:rPr lang="en-US" sz="3000" b="1" dirty="0" smtClean="0"/>
              <a:t>Success						</a:t>
            </a:r>
            <a:r>
              <a:rPr lang="en-US" sz="3000" b="1" dirty="0" smtClean="0">
                <a:solidFill>
                  <a:schemeClr val="accent1"/>
                </a:solidFill>
              </a:rPr>
              <a:t>Failure</a:t>
            </a:r>
            <a:endParaRPr lang="en-US" sz="3000" b="1" dirty="0" smtClean="0"/>
          </a:p>
          <a:p>
            <a:r>
              <a:rPr lang="en-US" b="1" dirty="0" smtClean="0"/>
              <a:t>Peaceful						</a:t>
            </a:r>
            <a:r>
              <a:rPr lang="en-US" b="1" dirty="0" smtClean="0">
                <a:solidFill>
                  <a:schemeClr val="accent1"/>
                </a:solidFill>
              </a:rPr>
              <a:t>Violent</a:t>
            </a:r>
          </a:p>
          <a:p>
            <a:pPr>
              <a:buNone/>
            </a:pPr>
            <a:r>
              <a:rPr lang="en-US" b="1" dirty="0" smtClean="0"/>
              <a:t>					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What happens to the test-taker when the associations are reversed?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Implicit Racial Bias Map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Courtesy of Project Implicit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9" y="1481138"/>
            <a:ext cx="7564282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Anderson Cooper, CNN</a:t>
            </a:r>
          </a:p>
          <a:p>
            <a:endParaRPr lang="en-US" dirty="0" smtClean="0"/>
          </a:p>
          <a:p>
            <a:r>
              <a:rPr lang="en-US" sz="2800" b="1" dirty="0" err="1" smtClean="0">
                <a:hlinkClick r:id="rId2"/>
              </a:rPr>
              <a:t>Youtube</a:t>
            </a:r>
            <a:r>
              <a:rPr lang="en-US" sz="2800" b="1" dirty="0" smtClean="0">
                <a:hlinkClick r:id="rId2"/>
              </a:rPr>
              <a:t> Video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Through the Eyes of A Child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hlinkClick r:id="rId2"/>
              </a:rPr>
              <a:t>https://implicit.harvard.edu/implicit/takeatest.html</a:t>
            </a:r>
            <a:endParaRPr lang="en-US" b="1" dirty="0" smtClean="0"/>
          </a:p>
          <a:p>
            <a:endParaRPr lang="en-US" dirty="0" smtClean="0"/>
          </a:p>
          <a:p>
            <a:pPr>
              <a:buNone/>
            </a:pPr>
            <a:r>
              <a:rPr lang="en-US" cap="all" dirty="0" smtClean="0"/>
              <a:t/>
            </a:r>
            <a:br>
              <a:rPr lang="en-US" cap="all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Check Out Where You Stand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Youtube</a:t>
            </a:r>
            <a:r>
              <a:rPr lang="en-US" dirty="0" smtClean="0">
                <a:hlinkClick r:id="rId2"/>
              </a:rPr>
              <a:t> video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No Biological Basis For Race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 the Greek dictionary, there is no  word for “white” to describe a people.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The Greeks had no concept of “whiteness.”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Ancient Greeks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130" name="Picture 10" descr="C:\Users\Danny\AppData\Local\Microsoft\Windows\Temporary Internet Files\Content.IE5\ZDZ57NO1\Greek_Phalanx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342900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 the Latin dictionary, there is no word for “white” to describe a people.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The Romans  had no concept of race.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Ancient Romans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147" name="Picture 3" descr="C:\Users\Danny\AppData\Local\Microsoft\Windows\Temporary Internet Files\Content.IE5\DO238QDF\249899172_340382a7fa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8800"/>
            <a:ext cx="9144000" cy="2489200"/>
          </a:xfrm>
          <a:prstGeom prst="rect">
            <a:avLst/>
          </a:prstGeom>
          <a:noFill/>
        </p:spPr>
      </p:pic>
      <p:pic>
        <p:nvPicPr>
          <p:cNvPr id="6149" name="Picture 5" descr="C:\Users\Danny\AppData\Local\Microsoft\Windows\Temporary Internet Files\Content.IE5\DO238QDF\roman-army-orbis-formati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 the English dictionary, the first time the word, “white” is used to describe a human does not occur until the 1660’s.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English Dictionary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173" name="Picture 5" descr="C:\Users\Danny\AppData\Local\Microsoft\Windows\Temporary Internet Files\Content.IE5\BXXHL1DT\dfw-dictionary-page_larg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19400"/>
            <a:ext cx="3281449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“There is neither Jew nor gentile,  slave nor free, nor is there male and female, for you are all one </a:t>
            </a:r>
            <a:r>
              <a:rPr lang="en-US" sz="3200" b="1" smtClean="0"/>
              <a:t>in </a:t>
            </a:r>
            <a:r>
              <a:rPr lang="en-US" sz="3200" b="1"/>
              <a:t>Christ </a:t>
            </a:r>
            <a:r>
              <a:rPr lang="en-US" sz="3200" b="1" smtClean="0"/>
              <a:t>Jesus.”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Galatians 3:28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194" name="Picture 2" descr="C:\Users\Danny\AppData\Local\Microsoft\Windows\Temporary Internet Files\Content.IE5\DO238QDF\bib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581400"/>
            <a:ext cx="4572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“ You shall do no injustice in court.  You shall not be partial to the poor or defer to the great, but in righteousness shall you judge your neighbor.”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Leviticus 19:15 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C:\Users\Danny\AppData\Local\Microsoft\Windows\Temporary Internet Files\Content.IE5\LHOB5MPH\bible-1345791756V6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0063" y="3733800"/>
            <a:ext cx="2181726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You love the law.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You have a keen sense of integrity.</a:t>
            </a:r>
          </a:p>
          <a:p>
            <a:endParaRPr lang="en-US" dirty="0" smtClean="0"/>
          </a:p>
          <a:p>
            <a:r>
              <a:rPr lang="en-US" sz="2800" b="1" dirty="0" smtClean="0"/>
              <a:t>You are devoted to the pursuit of justice.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TN General Sessions Judges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Your execution of justice will be consistent with your perception of justice!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Your Challenge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42" name="Picture 2" descr="C:\Users\Danny\AppData\Local\Microsoft\Windows\Temporary Internet Files\Content.IE5\LHOB5MPH\Bb-judge_hammer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67000"/>
            <a:ext cx="563880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Blind Spot: </a:t>
            </a:r>
            <a:br>
              <a:rPr lang="en-US" i="1" dirty="0" smtClean="0">
                <a:solidFill>
                  <a:schemeClr val="accent1"/>
                </a:solidFill>
              </a:rPr>
            </a:br>
            <a:r>
              <a:rPr lang="en-US" i="1" dirty="0" smtClean="0">
                <a:solidFill>
                  <a:schemeClr val="accent1"/>
                </a:solidFill>
              </a:rPr>
              <a:t>Hidden Biases of Good People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https://fbcdn-sphotos-d-a.akamaihd.net/hphotos-ak-xfa1/v/t1.0-9/536371_496236720395758_81463682_n.jpg?oh=1d51f7dd01ee3b4987444356f5fdfc35&amp;oe=5584EAEC&amp;__gda__=1431274789_527d3ae6389226ab59f09118e04ff47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310217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4600" y="57150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Mahzarin</a:t>
            </a:r>
            <a:r>
              <a:rPr lang="en-US" dirty="0" smtClean="0"/>
              <a:t> </a:t>
            </a:r>
            <a:r>
              <a:rPr lang="en-US" dirty="0" err="1" smtClean="0"/>
              <a:t>Banaji</a:t>
            </a:r>
            <a:r>
              <a:rPr lang="en-US" dirty="0" smtClean="0"/>
              <a:t>,  Anthony Greenwald, 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0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Part I:  A Summary of the book: </a:t>
            </a:r>
            <a:r>
              <a:rPr lang="en-US" sz="2800" b="1" i="1" dirty="0" err="1" smtClean="0"/>
              <a:t>Blindspot</a:t>
            </a:r>
            <a:endParaRPr lang="en-US" sz="2800" b="1" i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Part II:  The Father of Racism:  Kant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Part III:  Three Refutations of Kant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Outline of the Presentation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 descr="File:Kant f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114800"/>
            <a:ext cx="24098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New Racism=Favoritism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Danny\AppData\Local\Microsoft\Windows\Temporary Internet Files\Content.IE5\LHOB5MPH\handshakes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6650" y="1908969"/>
            <a:ext cx="4330700" cy="367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pPr algn="ctr"/>
            <a:r>
              <a:rPr lang="en-US" sz="2800" b="1" dirty="0" smtClean="0"/>
              <a:t>Hidden biases live here, and sub- consciously shape our decision making.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Blind Spot in the Mind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077" name="Picture 5" descr="C:\Users\Danny\AppData\Local\Microsoft\Windows\Temporary Internet Files\Content.IE5\ZDZ57NO1\958035425_abb70e79b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5334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 computerized test that measures one’s responses to pairings in fractions of a second.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It is the light that penetrates the darkness of our blind spot.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Implicit Association Test (IAT)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104" name="Picture 8" descr="C:\Users\Danny\AppData\Local\Microsoft\Windows\Temporary Internet Files\Content.IE5\ZDZ57NO1\godray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2" y="4495800"/>
            <a:ext cx="9067800" cy="24564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Example 1:  A surgeon and his son had an accident and were rushed, unconscious, to the hospital.  The boy needed an operation on his brain.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As he lay in the surgery room, the surgeon came in, looked at him and said,  “I can’t operate. He’s my son.”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Example 2:  3 year old Parker Academy Student</a:t>
            </a:r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Examples of Implicit Association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b="1" u="sng" dirty="0" smtClean="0"/>
              <a:t>White</a:t>
            </a:r>
            <a:r>
              <a:rPr lang="en-US" b="1" dirty="0" smtClean="0"/>
              <a:t>						</a:t>
            </a:r>
            <a:r>
              <a:rPr lang="en-US" b="1" u="sng" dirty="0" smtClean="0">
                <a:solidFill>
                  <a:schemeClr val="accent1"/>
                </a:solidFill>
              </a:rPr>
              <a:t>Black</a:t>
            </a:r>
          </a:p>
          <a:p>
            <a:endParaRPr lang="en-US" b="1" u="sng" dirty="0" smtClean="0">
              <a:solidFill>
                <a:schemeClr val="accent1"/>
              </a:solidFill>
            </a:endParaRPr>
          </a:p>
          <a:p>
            <a:r>
              <a:rPr lang="en-US" b="1" dirty="0" smtClean="0"/>
              <a:t>Intelligent				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chemeClr val="accent1"/>
                </a:solidFill>
              </a:rPr>
              <a:t>Dumb</a:t>
            </a:r>
          </a:p>
          <a:p>
            <a:r>
              <a:rPr lang="en-US" b="1" dirty="0" smtClean="0"/>
              <a:t>Beautiful					</a:t>
            </a:r>
            <a:r>
              <a:rPr lang="en-US" b="1" dirty="0" smtClean="0">
                <a:solidFill>
                  <a:schemeClr val="accent1"/>
                </a:solidFill>
              </a:rPr>
              <a:t>Ugly</a:t>
            </a:r>
          </a:p>
          <a:p>
            <a:r>
              <a:rPr lang="en-US" b="1" dirty="0" smtClean="0"/>
              <a:t>Good						</a:t>
            </a:r>
            <a:r>
              <a:rPr lang="en-US" b="1" dirty="0" smtClean="0">
                <a:solidFill>
                  <a:schemeClr val="accent1"/>
                </a:solidFill>
              </a:rPr>
              <a:t>Bad</a:t>
            </a:r>
          </a:p>
          <a:p>
            <a:r>
              <a:rPr lang="en-US" b="1" dirty="0" smtClean="0"/>
              <a:t>Hard working					</a:t>
            </a:r>
            <a:r>
              <a:rPr lang="en-US" b="1" dirty="0" smtClean="0">
                <a:solidFill>
                  <a:schemeClr val="accent1"/>
                </a:solidFill>
              </a:rPr>
              <a:t>Lazy</a:t>
            </a:r>
          </a:p>
          <a:p>
            <a:r>
              <a:rPr lang="en-US" b="1" dirty="0" smtClean="0"/>
              <a:t>Moral						</a:t>
            </a:r>
            <a:r>
              <a:rPr lang="en-US" b="1" dirty="0" smtClean="0">
                <a:solidFill>
                  <a:schemeClr val="accent1"/>
                </a:solidFill>
              </a:rPr>
              <a:t>Immoral</a:t>
            </a:r>
          </a:p>
          <a:p>
            <a:r>
              <a:rPr lang="en-US" sz="2800" b="1" dirty="0" smtClean="0"/>
              <a:t>Success						</a:t>
            </a:r>
            <a:r>
              <a:rPr lang="en-US" sz="2800" b="1" dirty="0" smtClean="0">
                <a:solidFill>
                  <a:schemeClr val="accent1"/>
                </a:solidFill>
              </a:rPr>
              <a:t>Failure</a:t>
            </a:r>
            <a:endParaRPr lang="en-US" sz="2800" b="1" dirty="0" smtClean="0"/>
          </a:p>
          <a:p>
            <a:r>
              <a:rPr lang="en-US" b="1" dirty="0" smtClean="0"/>
              <a:t>Peaceful					</a:t>
            </a:r>
            <a:r>
              <a:rPr lang="en-US" b="1" dirty="0" smtClean="0">
                <a:solidFill>
                  <a:schemeClr val="accent1"/>
                </a:solidFill>
              </a:rPr>
              <a:t>Violent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Eurocentric Mind Pairs Race with Character Traits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603</TotalTime>
  <Words>432</Words>
  <Application>Microsoft Office PowerPoint</Application>
  <PresentationFormat>On-screen Show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The Perception of Justice vs. the Execution of Justice  </vt:lpstr>
      <vt:lpstr>TN General Sessions Judges</vt:lpstr>
      <vt:lpstr>Blind Spot:  Hidden Biases of Good People</vt:lpstr>
      <vt:lpstr>Outline of the Presentation</vt:lpstr>
      <vt:lpstr>The New Racism=Favoritism</vt:lpstr>
      <vt:lpstr>The Blind Spot in the Mind</vt:lpstr>
      <vt:lpstr>The Implicit Association Test (IAT)</vt:lpstr>
      <vt:lpstr>Examples of Implicit Association</vt:lpstr>
      <vt:lpstr>The Eurocentric Mind Pairs Race with Character Traits</vt:lpstr>
      <vt:lpstr>What happens to the test-taker when the associations are reversed?</vt:lpstr>
      <vt:lpstr>The Implicit Racial Bias Map</vt:lpstr>
      <vt:lpstr>Through the Eyes of A Child</vt:lpstr>
      <vt:lpstr>Check Out Where You Stand</vt:lpstr>
      <vt:lpstr>No Biological Basis For Race</vt:lpstr>
      <vt:lpstr>The Ancient Greeks </vt:lpstr>
      <vt:lpstr>The Ancient Romans</vt:lpstr>
      <vt:lpstr>The English Dictionary</vt:lpstr>
      <vt:lpstr>Galatians 3:28</vt:lpstr>
      <vt:lpstr>Leviticus 19:15  </vt:lpstr>
      <vt:lpstr>Your Challenge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Perception of Justice vs. the Execution of Justice</dc:title>
  <dc:creator>HP</dc:creator>
  <cp:lastModifiedBy>Sarah King</cp:lastModifiedBy>
  <cp:revision>30</cp:revision>
  <dcterms:created xsi:type="dcterms:W3CDTF">2015-02-17T01:55:23Z</dcterms:created>
  <dcterms:modified xsi:type="dcterms:W3CDTF">2015-02-27T16:13:38Z</dcterms:modified>
</cp:coreProperties>
</file>