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8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D2F73-F20A-472C-9CB6-577CC3711B81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B93EF-9CB3-4979-8C4D-CEE73EAEB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20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1D16-A2BB-4ECE-9F6F-193C5A9791B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EC7806-1BFF-45CD-88CF-68A5A0F0B3C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1D16-A2BB-4ECE-9F6F-193C5A9791B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7806-1BFF-45CD-88CF-68A5A0F0B3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1D16-A2BB-4ECE-9F6F-193C5A9791B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7806-1BFF-45CD-88CF-68A5A0F0B3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771D16-A2BB-4ECE-9F6F-193C5A9791B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EC7806-1BFF-45CD-88CF-68A5A0F0B3C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1D16-A2BB-4ECE-9F6F-193C5A9791B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EC7806-1BFF-45CD-88CF-68A5A0F0B3C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3771D16-A2BB-4ECE-9F6F-193C5A9791B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AEC7806-1BFF-45CD-88CF-68A5A0F0B3CA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3771D16-A2BB-4ECE-9F6F-193C5A9791B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EC7806-1BFF-45CD-88CF-68A5A0F0B3CA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1D16-A2BB-4ECE-9F6F-193C5A9791B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EC7806-1BFF-45CD-88CF-68A5A0F0B3CA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1D16-A2BB-4ECE-9F6F-193C5A9791B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EC7806-1BFF-45CD-88CF-68A5A0F0B3C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3771D16-A2BB-4ECE-9F6F-193C5A9791B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AEC7806-1BFF-45CD-88CF-68A5A0F0B3C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771D16-A2BB-4ECE-9F6F-193C5A9791B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EC7806-1BFF-45CD-88CF-68A5A0F0B3C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F3771D16-A2BB-4ECE-9F6F-193C5A9791B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2AEC7806-1BFF-45CD-88CF-68A5A0F0B3C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4876800"/>
            <a:ext cx="8486774" cy="18288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Implementation &amp; Overview-</a:t>
            </a:r>
          </a:p>
          <a:p>
            <a:pPr algn="ctr"/>
            <a:r>
              <a:rPr lang="en-US" sz="2400" dirty="0" smtClean="0"/>
              <a:t>Phase 1 2015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THP – </a:t>
            </a:r>
            <a:r>
              <a:rPr lang="en-US" sz="7200" dirty="0" err="1" smtClean="0"/>
              <a:t>eCitation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64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4294967295"/>
          </p:nvPr>
        </p:nvSpPr>
        <p:spPr>
          <a:xfrm>
            <a:off x="152400" y="1828800"/>
            <a:ext cx="7620000" cy="42672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2012 – Panel of 3 Judges/Clerks Convened (Judges/Clerks – Moore/</a:t>
            </a:r>
            <a:r>
              <a:rPr lang="en-US" sz="2000" dirty="0" err="1" smtClean="0"/>
              <a:t>Belew</a:t>
            </a:r>
            <a:r>
              <a:rPr lang="en-US" sz="2000" dirty="0" smtClean="0"/>
              <a:t>, Glover/</a:t>
            </a:r>
            <a:r>
              <a:rPr lang="en-US" sz="2000" dirty="0" err="1" smtClean="0"/>
              <a:t>Cavender</a:t>
            </a:r>
            <a:r>
              <a:rPr lang="en-US" sz="2000" dirty="0" smtClean="0"/>
              <a:t>, </a:t>
            </a:r>
            <a:r>
              <a:rPr lang="en-US" sz="2000" dirty="0" err="1" smtClean="0"/>
              <a:t>Loughry</a:t>
            </a:r>
            <a:r>
              <a:rPr lang="en-US" sz="2000" dirty="0" smtClean="0"/>
              <a:t>/</a:t>
            </a:r>
            <a:r>
              <a:rPr lang="en-US" sz="2000" dirty="0" err="1" smtClean="0"/>
              <a:t>Bohling</a:t>
            </a:r>
            <a:r>
              <a:rPr lang="en-US" sz="2000" dirty="0" smtClean="0"/>
              <a:t>)</a:t>
            </a:r>
          </a:p>
          <a:p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2012-2014- Discussions  with Court Clerks @ Annual Conferences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2014- TITAN Business Unit has a model built to allow State Troopers to utilize </a:t>
            </a:r>
            <a:r>
              <a:rPr lang="en-US" sz="2000" dirty="0" err="1" smtClean="0"/>
              <a:t>eCitation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457200"/>
            <a:ext cx="7680325" cy="914400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5"/>
                </a:solidFill>
              </a:rPr>
              <a:t>Conception -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19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5"/>
                </a:solidFill>
              </a:rPr>
              <a:t>Design-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1600200"/>
            <a:ext cx="67056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Language was  not changed from current paper citation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Condensed language on 5 paper </a:t>
            </a:r>
            <a:r>
              <a:rPr lang="en-US" sz="2000" dirty="0"/>
              <a:t>c</a:t>
            </a:r>
            <a:r>
              <a:rPr lang="en-US" sz="2000" dirty="0" smtClean="0"/>
              <a:t>opies (front &amp; back ) down to one copy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Judges panel reviewed and provided input into the make-up of the </a:t>
            </a:r>
            <a:r>
              <a:rPr lang="en-US" sz="2000" dirty="0" err="1" smtClean="0"/>
              <a:t>eCitation</a:t>
            </a:r>
            <a:r>
              <a:rPr lang="en-US" sz="2000" dirty="0" smtClean="0"/>
              <a:t>  design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40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609600"/>
          </a:xfrm>
        </p:spPr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5"/>
                </a:solidFill>
              </a:rPr>
              <a:t>Example- Citing Multiple Violations</a:t>
            </a:r>
            <a:endParaRPr lang="en-US" dirty="0">
              <a:solidFill>
                <a:schemeClr val="accent5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974587"/>
              </p:ext>
            </p:extLst>
          </p:nvPr>
        </p:nvGraphicFramePr>
        <p:xfrm>
          <a:off x="152400" y="838200"/>
          <a:ext cx="8763000" cy="586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Acrobat Document" r:id="rId3" imgW="7543607" imgH="5829107" progId="AcroExch.Document.11">
                  <p:embed/>
                </p:oleObj>
              </mc:Choice>
              <mc:Fallback>
                <p:oleObj name="Acrobat Document" r:id="rId3" imgW="7543607" imgH="5829107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838200"/>
                        <a:ext cx="8763000" cy="586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759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680960" cy="990600"/>
          </a:xfrm>
        </p:spPr>
        <p:txBody>
          <a:bodyPr>
            <a:no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5"/>
                </a:solidFill>
              </a:rPr>
              <a:t>Phase 1 Implementation-</a:t>
            </a:r>
            <a:br>
              <a:rPr lang="en-US" dirty="0" smtClean="0">
                <a:solidFill>
                  <a:schemeClr val="accent5"/>
                </a:solidFill>
              </a:rPr>
            </a:br>
            <a:r>
              <a:rPr lang="en-US" dirty="0" smtClean="0">
                <a:solidFill>
                  <a:schemeClr val="accent5"/>
                </a:solidFill>
              </a:rPr>
              <a:t>(Trooper)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219200"/>
            <a:ext cx="5715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Troopers utilize in-car printers to issue </a:t>
            </a:r>
            <a:r>
              <a:rPr lang="en-US" sz="2000" dirty="0" err="1" smtClean="0"/>
              <a:t>eCitation</a:t>
            </a:r>
            <a:r>
              <a:rPr lang="en-US" sz="2000" dirty="0" smtClean="0"/>
              <a:t> to a violator-</a:t>
            </a:r>
            <a:r>
              <a:rPr lang="en-US" sz="2000" dirty="0" smtClean="0">
                <a:solidFill>
                  <a:schemeClr val="accent5"/>
                </a:solidFill>
              </a:rPr>
              <a:t>(Thermal printers/paper)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Trooper prints 2 copies roadside – 1 copy to violator, 1 copy capturing signature of violator </a:t>
            </a:r>
            <a:r>
              <a:rPr lang="en-US" sz="2000" dirty="0" smtClean="0">
                <a:solidFill>
                  <a:srgbClr val="FF0000"/>
                </a:solidFill>
              </a:rPr>
              <a:t>(court copy)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Trooper will turn the signed  </a:t>
            </a:r>
            <a:r>
              <a:rPr lang="en-US" sz="2000" dirty="0" err="1" smtClean="0"/>
              <a:t>eCitation</a:t>
            </a:r>
            <a:r>
              <a:rPr lang="en-US" sz="2000" dirty="0"/>
              <a:t> </a:t>
            </a:r>
            <a:r>
              <a:rPr lang="en-US" sz="2000" dirty="0" smtClean="0"/>
              <a:t>into clerk for entry in TNCIS </a:t>
            </a:r>
            <a:r>
              <a:rPr lang="en-US" sz="2000" dirty="0" smtClean="0">
                <a:solidFill>
                  <a:schemeClr val="accent5"/>
                </a:solidFill>
              </a:rPr>
              <a:t>(same process that is currently utilized)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455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5"/>
                </a:solidFill>
              </a:rPr>
              <a:t>Dispositions-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1447800"/>
            <a:ext cx="838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 Current business practice can be utilized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dirty="0" err="1"/>
              <a:t>eCitation</a:t>
            </a:r>
            <a:r>
              <a:rPr lang="en-US" sz="2000" dirty="0"/>
              <a:t> has no print on the back, </a:t>
            </a:r>
            <a:r>
              <a:rPr lang="en-US" sz="2000" dirty="0" smtClean="0"/>
              <a:t>divergent from </a:t>
            </a:r>
            <a:r>
              <a:rPr lang="en-US" sz="2000" dirty="0"/>
              <a:t>paper copies of </a:t>
            </a:r>
            <a:r>
              <a:rPr lang="en-US" sz="2000" dirty="0" smtClean="0"/>
              <a:t> T.H.P citations </a:t>
            </a:r>
            <a:r>
              <a:rPr lang="en-US" sz="2000" dirty="0"/>
              <a:t>which </a:t>
            </a:r>
            <a:r>
              <a:rPr lang="en-US" sz="2000" dirty="0" smtClean="0"/>
              <a:t>contains </a:t>
            </a:r>
            <a:r>
              <a:rPr lang="en-US" sz="2000" dirty="0"/>
              <a:t>designated fields for recording </a:t>
            </a:r>
            <a:r>
              <a:rPr lang="en-US" sz="2000" dirty="0" smtClean="0"/>
              <a:t>disposition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T.H.P. will provide blank copies of current disposition form to Court Clerks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Judges / Clerks can determine the optimum procedure to manually record dispositions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Clerks will then enter disposition into TNCIS system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4513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5"/>
                </a:solidFill>
              </a:rPr>
              <a:t>Benefits-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447800"/>
            <a:ext cx="7696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Typed Citation is more legible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 Ability to apply a $5.00 fee in which $1.00 goes back to Clerks Office for Technology (</a:t>
            </a:r>
            <a:r>
              <a:rPr lang="en-US" sz="2000" dirty="0" smtClean="0">
                <a:solidFill>
                  <a:srgbClr val="FF0000"/>
                </a:solidFill>
              </a:rPr>
              <a:t>for each conviction</a:t>
            </a:r>
            <a:r>
              <a:rPr lang="en-US" sz="20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Increases Officer Safety for Troopers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Auto- Import of </a:t>
            </a:r>
            <a:r>
              <a:rPr lang="en-US" sz="2000" dirty="0" err="1" smtClean="0"/>
              <a:t>eCitation</a:t>
            </a:r>
            <a:r>
              <a:rPr lang="en-US" sz="2000" dirty="0" smtClean="0"/>
              <a:t> into clerks TNCIS System – ( </a:t>
            </a:r>
            <a:r>
              <a:rPr lang="en-US" sz="2000" dirty="0" smtClean="0">
                <a:solidFill>
                  <a:srgbClr val="FF0000"/>
                </a:solidFill>
              </a:rPr>
              <a:t>tentatively scheduled to be available in March/April 2015</a:t>
            </a:r>
            <a:r>
              <a:rPr lang="en-US" sz="20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Brings Business Practices into the 21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Century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27181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2"/>
                </a:solidFill>
              </a:rPr>
              <a:t>Benefits 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447800"/>
            <a:ext cx="6400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Implements Recommendations Provided By 2014 NHTSA Traffic Records Assessment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Improves Timeliness, Accuracy, Completeness, Accessibility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Builds Interfaces with Existing Department of Safety Tools :</a:t>
            </a:r>
          </a:p>
          <a:p>
            <a:r>
              <a:rPr lang="en-US" dirty="0" smtClean="0"/>
              <a:t>Crash</a:t>
            </a:r>
          </a:p>
          <a:p>
            <a:r>
              <a:rPr lang="en-US" dirty="0" smtClean="0"/>
              <a:t>DUI Tracker</a:t>
            </a:r>
          </a:p>
          <a:p>
            <a:r>
              <a:rPr lang="en-US" dirty="0" smtClean="0"/>
              <a:t>Drivers License </a:t>
            </a:r>
          </a:p>
          <a:p>
            <a:endParaRPr lang="en-US" dirty="0" smtClean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Enhances Data Quality 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Enhances Data Use and Integration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245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7239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bg2"/>
                </a:solidFill>
              </a:rPr>
              <a:t>Clerks &amp; Judges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Access to TITAN Web Portal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Ability to view </a:t>
            </a:r>
            <a:r>
              <a:rPr lang="en-US" sz="2000" dirty="0" err="1" smtClean="0"/>
              <a:t>eCitation</a:t>
            </a:r>
            <a:r>
              <a:rPr lang="en-US" sz="2000" dirty="0" smtClean="0"/>
              <a:t> on electronic device</a:t>
            </a:r>
          </a:p>
          <a:p>
            <a:r>
              <a:rPr lang="en-US" sz="20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Ability to print duplicate copies of a record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Provides electronic storage of records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68237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1408</TotalTime>
  <Words>344</Words>
  <Application>Microsoft Office PowerPoint</Application>
  <PresentationFormat>On-screen Show (4:3)</PresentationFormat>
  <Paragraphs>100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Mylar</vt:lpstr>
      <vt:lpstr>Acrobat Document</vt:lpstr>
      <vt:lpstr>THP – eCitation </vt:lpstr>
      <vt:lpstr>Conception -</vt:lpstr>
      <vt:lpstr>Design-</vt:lpstr>
      <vt:lpstr>Example- Citing Multiple Violations</vt:lpstr>
      <vt:lpstr>Phase 1 Implementation- (Trooper)</vt:lpstr>
      <vt:lpstr>Dispositions- </vt:lpstr>
      <vt:lpstr>Benefits- </vt:lpstr>
      <vt:lpstr>Benefits </vt:lpstr>
      <vt:lpstr>PowerPoint Presentation</vt:lpstr>
    </vt:vector>
  </TitlesOfParts>
  <Company>State of TN,  Department of Safety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THP – eCitation</dc:title>
  <dc:creator>Andrew Goolsby</dc:creator>
  <cp:lastModifiedBy>Sarah King</cp:lastModifiedBy>
  <cp:revision>53</cp:revision>
  <dcterms:created xsi:type="dcterms:W3CDTF">2014-08-05T14:01:33Z</dcterms:created>
  <dcterms:modified xsi:type="dcterms:W3CDTF">2015-02-27T15:46:42Z</dcterms:modified>
</cp:coreProperties>
</file>