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5" r:id="rId8"/>
    <p:sldId id="266" r:id="rId9"/>
    <p:sldId id="268" r:id="rId10"/>
    <p:sldId id="275" r:id="rId11"/>
    <p:sldId id="27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59" autoAdjust="0"/>
    <p:restoredTop sz="86434" autoAdjust="0"/>
  </p:normalViewPr>
  <p:slideViewPr>
    <p:cSldViewPr>
      <p:cViewPr varScale="1">
        <p:scale>
          <a:sx n="46" d="100"/>
          <a:sy n="46" d="100"/>
        </p:scale>
        <p:origin x="-1032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7432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D1DC7-D592-4BC3-B8C4-C6B9904D6430}" type="datetimeFigureOut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6C8FE-42C2-4584-87B2-27EBA456BB1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D1DC7-D592-4BC3-B8C4-C6B9904D6430}" type="datetimeFigureOut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6C8FE-42C2-4584-87B2-27EBA456BB1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D1DC7-D592-4BC3-B8C4-C6B9904D6430}" type="datetimeFigureOut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6C8FE-42C2-4584-87B2-27EBA456BB1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D1DC7-D592-4BC3-B8C4-C6B9904D6430}" type="datetimeFigureOut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6C8FE-42C2-4584-87B2-27EBA456BB1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D1DC7-D592-4BC3-B8C4-C6B9904D6430}" type="datetimeFigureOut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6C8FE-42C2-4584-87B2-27EBA456BB1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D1DC7-D592-4BC3-B8C4-C6B9904D6430}" type="datetimeFigureOut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6C8FE-42C2-4584-87B2-27EBA456BB1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D1DC7-D592-4BC3-B8C4-C6B9904D6430}" type="datetimeFigureOut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6C8FE-42C2-4584-87B2-27EBA456BB1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D1DC7-D592-4BC3-B8C4-C6B9904D6430}" type="datetimeFigureOut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6C8FE-42C2-4584-87B2-27EBA456BB1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D1DC7-D592-4BC3-B8C4-C6B9904D6430}" type="datetimeFigureOut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6C8FE-42C2-4584-87B2-27EBA456BB1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D1DC7-D592-4BC3-B8C4-C6B9904D6430}" type="datetimeFigureOut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6C8FE-42C2-4584-87B2-27EBA456BB1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D1DC7-D592-4BC3-B8C4-C6B9904D6430}" type="datetimeFigureOut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F16C8FE-42C2-4584-87B2-27EBA456BB1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25D1DC7-D592-4BC3-B8C4-C6B9904D6430}" type="datetimeFigureOut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F16C8FE-42C2-4584-87B2-27EBA456BB1D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nnessee.gov/humanservlis/incomeshares.htm" TargetMode="External"/><Relationship Id="rId2" Type="http://schemas.openxmlformats.org/officeDocument/2006/relationships/hyperlink" Target="http://www.tncourts.gov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Tennessee Faith &amp; Justice Alliance </a:t>
            </a:r>
            <a:br>
              <a:rPr lang="en-US" dirty="0"/>
            </a:br>
            <a:r>
              <a:rPr lang="en-US" dirty="0"/>
              <a:t>Volunteer Attorney Training</a:t>
            </a:r>
            <a:br>
              <a:rPr lang="en-US" dirty="0"/>
            </a:br>
            <a:r>
              <a:rPr lang="en-US" dirty="0"/>
              <a:t>Monday, April 27, 2015</a:t>
            </a:r>
            <a:br>
              <a:rPr lang="en-US" dirty="0"/>
            </a:br>
            <a:r>
              <a:rPr lang="en-US" dirty="0"/>
              <a:t>Lipscomb University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962400"/>
            <a:ext cx="6400800" cy="1752600"/>
          </a:xfrm>
        </p:spPr>
        <p:txBody>
          <a:bodyPr/>
          <a:lstStyle/>
          <a:p>
            <a:r>
              <a:rPr lang="en-US" dirty="0" smtClean="0"/>
              <a:t>FAMILY LAW</a:t>
            </a:r>
          </a:p>
          <a:p>
            <a:r>
              <a:rPr lang="en-US" dirty="0" smtClean="0"/>
              <a:t>LANIS KARNES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94199805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Alimony  </a:t>
            </a:r>
            <a:r>
              <a:rPr lang="en-US" dirty="0"/>
              <a:t>TCA 36-5-121 (f) (2)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(</a:t>
            </a:r>
            <a:r>
              <a:rPr lang="en-US" dirty="0"/>
              <a:t>2) (A) An award of alimony in future shall remain in the court’s control for the duration of such award, and may be increased, decreased, terminated, extended or otherwise modified, upon a showing of substantial and material change of circumstances. 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(B) In all cases where a person is receiving </a:t>
            </a:r>
            <a:r>
              <a:rPr lang="en-US" dirty="0" smtClean="0"/>
              <a:t>alimony </a:t>
            </a:r>
            <a:r>
              <a:rPr lang="en-US" dirty="0"/>
              <a:t>in future and the alimony recipient LIVES WITH A THIRD PERSON, a rebuttable presumption is raised </a:t>
            </a:r>
            <a:r>
              <a:rPr lang="en-US" dirty="0" smtClean="0"/>
              <a:t>that </a:t>
            </a:r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support </a:t>
            </a:r>
            <a:r>
              <a:rPr lang="en-US" dirty="0" smtClean="0"/>
              <a:t>previously awarded </a:t>
            </a:r>
            <a:r>
              <a:rPr lang="en-US" dirty="0"/>
              <a:t>is not needed and that the third person is contributing to the support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dirty="0"/>
              <a:t>Third person defined: adult child, recipient’s mother, roommate, a minor non relative, live in </a:t>
            </a:r>
            <a:r>
              <a:rPr lang="en-US" dirty="0" smtClean="0"/>
              <a:t>lover.  Maybee v. </a:t>
            </a:r>
            <a:r>
              <a:rPr lang="en-US" dirty="0" err="1" smtClean="0"/>
              <a:t>Maybee</a:t>
            </a:r>
            <a:r>
              <a:rPr lang="en-US" dirty="0" smtClean="0"/>
              <a:t> (Court of Appeals </a:t>
            </a:r>
            <a:r>
              <a:rPr lang="en-US" smtClean="0"/>
              <a:t>at Nashville</a:t>
            </a:r>
            <a:r>
              <a:rPr lang="en-US" dirty="0" smtClean="0"/>
              <a:t>, June 27</a:t>
            </a:r>
            <a:r>
              <a:rPr lang="en-US" smtClean="0"/>
              <a:t>, 2013) </a:t>
            </a:r>
            <a:r>
              <a:rPr lang="en-US" dirty="0" smtClean="0"/>
              <a:t>discusses cohabitation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2598812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CONTEMPT 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US" sz="1050" dirty="0" smtClean="0"/>
          </a:p>
          <a:p>
            <a:r>
              <a:rPr lang="en-US" sz="1050" dirty="0" smtClean="0"/>
              <a:t>Courts have the authority to punish contempt on cases involving willful disobedience to any lawful order, rule, decree or command of the court..</a:t>
            </a:r>
          </a:p>
          <a:p>
            <a:pPr>
              <a:buNone/>
            </a:pPr>
            <a:endParaRPr lang="en-US" sz="1050" dirty="0" smtClean="0"/>
          </a:p>
          <a:p>
            <a:r>
              <a:rPr lang="en-US" sz="1050" dirty="0" smtClean="0"/>
              <a:t>Practice point-- include the standard parental rights in Temporary Parenting Plan Order so that misconduct pending the trial can be punished. </a:t>
            </a:r>
          </a:p>
          <a:p>
            <a:endParaRPr lang="en-US" sz="1050" dirty="0" smtClean="0"/>
          </a:p>
          <a:p>
            <a:r>
              <a:rPr lang="en-US" sz="1050" dirty="0" smtClean="0"/>
              <a:t>A. One could be punished for failing to act, that is, omission to perform an act that it is yet in the power of the person to perform.</a:t>
            </a:r>
          </a:p>
          <a:p>
            <a:r>
              <a:rPr lang="en-US" sz="1050" dirty="0" smtClean="0"/>
              <a:t>B.  One could be punished for performance of a forbidden act</a:t>
            </a:r>
          </a:p>
          <a:p>
            <a:endParaRPr lang="en-US" sz="1050" dirty="0" smtClean="0"/>
          </a:p>
          <a:p>
            <a:r>
              <a:rPr lang="en-US" sz="1050" dirty="0" smtClean="0"/>
              <a:t>Our Tennessee Supreme Court in</a:t>
            </a:r>
            <a:r>
              <a:rPr lang="en-US" sz="1050" i="1" dirty="0" smtClean="0"/>
              <a:t> Baker v. State</a:t>
            </a:r>
            <a:r>
              <a:rPr lang="en-US" sz="1050" dirty="0" smtClean="0"/>
              <a:t>[9] has defined the two forms of contempt — civil and criminal contempt </a:t>
            </a:r>
          </a:p>
          <a:p>
            <a:endParaRPr lang="en-US" sz="1050" dirty="0" smtClean="0"/>
          </a:p>
          <a:p>
            <a:r>
              <a:rPr lang="en-US" sz="1050" dirty="0" smtClean="0"/>
              <a:t>The penalty for contempt is usually limited to a fine of $50 and/or 10 days of imprisonment for each contempt.</a:t>
            </a:r>
          </a:p>
          <a:p>
            <a:r>
              <a:rPr lang="en-US" sz="1050" dirty="0" smtClean="0"/>
              <a:t>civil contempt that stems from performance of a forbidden act, which could result in the contemnor paying damages, including attorney fees.  A possessory parent found in contempt of this provision of the amended statute may have to pay the non-possessory parent’s attorney fees for prosecuting the civil contempt action.</a:t>
            </a:r>
          </a:p>
          <a:p>
            <a:pPr>
              <a:buNone/>
            </a:pPr>
            <a:r>
              <a:rPr lang="en-US" sz="1050" dirty="0" smtClean="0"/>
              <a:t> </a:t>
            </a:r>
          </a:p>
          <a:p>
            <a:r>
              <a:rPr lang="en-US" sz="1050" dirty="0" smtClean="0"/>
              <a:t>The Tennessee Supreme Court has imposed punitive damages as part of the damages awarded to a prevailing party in a contempt case.</a:t>
            </a:r>
          </a:p>
          <a:p>
            <a:pPr>
              <a:buNone/>
            </a:pPr>
            <a:endParaRPr lang="en-US" sz="1050" dirty="0" smtClean="0"/>
          </a:p>
          <a:p>
            <a:r>
              <a:rPr lang="en-US" sz="1050" dirty="0" smtClean="0"/>
              <a:t> MDA - incorporated into the final decree of divorce may provide for attorney fees in an action to enforce any provision of the agreement.</a:t>
            </a:r>
            <a:endParaRPr lang="en-US" sz="105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THIS COURSE WILL COVER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 </a:t>
            </a:r>
            <a:r>
              <a:rPr lang="en-US" dirty="0" smtClean="0"/>
              <a:t>Parenting </a:t>
            </a:r>
            <a:r>
              <a:rPr lang="en-US" dirty="0"/>
              <a:t>plan </a:t>
            </a:r>
            <a:r>
              <a:rPr lang="en-US" dirty="0" smtClean="0"/>
              <a:t>as of 7/1/14</a:t>
            </a:r>
          </a:p>
          <a:p>
            <a:r>
              <a:rPr lang="en-US" dirty="0" smtClean="0"/>
              <a:t>Statutory </a:t>
            </a:r>
            <a:r>
              <a:rPr lang="en-US" dirty="0"/>
              <a:t>Parental </a:t>
            </a:r>
            <a:r>
              <a:rPr lang="en-US" dirty="0" smtClean="0"/>
              <a:t>Rights </a:t>
            </a:r>
            <a:r>
              <a:rPr lang="en-US" dirty="0"/>
              <a:t>as of 7/1/14  TCA 36-6-101 (a) (3) (</a:t>
            </a:r>
            <a:r>
              <a:rPr lang="en-US" dirty="0" smtClean="0"/>
              <a:t>A)</a:t>
            </a:r>
          </a:p>
          <a:p>
            <a:r>
              <a:rPr lang="en-US" dirty="0" smtClean="0"/>
              <a:t>Custody </a:t>
            </a:r>
            <a:r>
              <a:rPr lang="en-US" dirty="0"/>
              <a:t> Best Interests  effective 7/1/14 TCA 36-6-106 (a)</a:t>
            </a:r>
          </a:p>
          <a:p>
            <a:r>
              <a:rPr lang="en-US" dirty="0" smtClean="0"/>
              <a:t>Marital </a:t>
            </a:r>
            <a:r>
              <a:rPr lang="en-US" dirty="0"/>
              <a:t>D</a:t>
            </a:r>
            <a:r>
              <a:rPr lang="en-US" dirty="0" smtClean="0"/>
              <a:t>issolution Agreements (MDA)</a:t>
            </a:r>
          </a:p>
          <a:p>
            <a:r>
              <a:rPr lang="en-US" dirty="0" smtClean="0"/>
              <a:t>Marital </a:t>
            </a:r>
            <a:r>
              <a:rPr lang="en-US" dirty="0"/>
              <a:t>debt</a:t>
            </a:r>
          </a:p>
          <a:p>
            <a:r>
              <a:rPr lang="en-US" dirty="0"/>
              <a:t> </a:t>
            </a:r>
            <a:r>
              <a:rPr lang="en-US" dirty="0" smtClean="0"/>
              <a:t>Valuation </a:t>
            </a:r>
            <a:r>
              <a:rPr lang="en-US" dirty="0"/>
              <a:t>of </a:t>
            </a:r>
            <a:r>
              <a:rPr lang="en-US" dirty="0" smtClean="0"/>
              <a:t>assets</a:t>
            </a:r>
          </a:p>
          <a:p>
            <a:r>
              <a:rPr lang="en-US" dirty="0" smtClean="0"/>
              <a:t>Alimony</a:t>
            </a:r>
          </a:p>
          <a:p>
            <a:r>
              <a:rPr lang="en-US" dirty="0" smtClean="0"/>
              <a:t>Contempt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847158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PARENTING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 smtClean="0"/>
              <a:t> </a:t>
            </a:r>
            <a:r>
              <a:rPr lang="en-US" sz="1600" dirty="0"/>
              <a:t>PERMANENT PARENTING </a:t>
            </a:r>
            <a:r>
              <a:rPr lang="en-US" sz="1600" dirty="0" smtClean="0"/>
              <a:t>PLAN 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800" b="1" dirty="0" smtClean="0"/>
              <a:t>Use the new form 7/1/14 Administrative Office of the Courts website </a:t>
            </a:r>
            <a:r>
              <a:rPr lang="en-US" sz="1800" b="1" u="sng" dirty="0" smtClean="0">
                <a:hlinkClick r:id="rId2"/>
              </a:rPr>
              <a:t>www.tncourts.gov</a:t>
            </a:r>
            <a:r>
              <a:rPr lang="en-US" sz="1800" b="1" dirty="0" smtClean="0"/>
              <a:t> </a:t>
            </a:r>
          </a:p>
          <a:p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Child Support Guidelines </a:t>
            </a:r>
            <a:r>
              <a:rPr lang="en-US" sz="1400" dirty="0" smtClean="0">
                <a:hlinkClick r:id="rId3"/>
              </a:rPr>
              <a:t>www.tennessee.gov/humanservlis/incomeshares.htm</a:t>
            </a:r>
            <a:endParaRPr lang="en-US" sz="1400" dirty="0" smtClean="0"/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Shoestring budget:</a:t>
            </a:r>
          </a:p>
          <a:p>
            <a:pPr marL="342900" indent="-342900">
              <a:lnSpc>
                <a:spcPct val="200000"/>
              </a:lnSpc>
              <a:buNone/>
            </a:pPr>
            <a:r>
              <a:rPr lang="en-US" sz="1400" dirty="0" smtClean="0"/>
              <a:t>Send proposal to opposing party and negotiate until agreement is reached</a:t>
            </a:r>
          </a:p>
          <a:p>
            <a:pPr marL="342900" indent="-342900">
              <a:lnSpc>
                <a:spcPct val="200000"/>
              </a:lnSpc>
              <a:buNone/>
            </a:pPr>
            <a:r>
              <a:rPr lang="en-US" sz="1400" dirty="0" smtClean="0"/>
              <a:t>Informal mediation</a:t>
            </a:r>
          </a:p>
          <a:p>
            <a:pPr marL="342900" indent="-342900">
              <a:lnSpc>
                <a:spcPct val="200000"/>
              </a:lnSpc>
              <a:buNone/>
            </a:pPr>
            <a:r>
              <a:rPr lang="en-US" sz="1400" dirty="0" smtClean="0"/>
              <a:t>Formal Mediation</a:t>
            </a:r>
          </a:p>
          <a:p>
            <a:pPr marL="342900" indent="-342900">
              <a:lnSpc>
                <a:spcPct val="200000"/>
              </a:lnSpc>
              <a:buNone/>
            </a:pPr>
            <a:r>
              <a:rPr lang="en-US" sz="1400" dirty="0" smtClean="0"/>
              <a:t>Trial</a:t>
            </a:r>
            <a:endParaRPr lang="en-US" sz="1400" dirty="0"/>
          </a:p>
        </p:txBody>
      </p:sp>
      <p:sp>
        <p:nvSpPr>
          <p:cNvPr id="4" name="Rectangle 3"/>
          <p:cNvSpPr/>
          <p:nvPr/>
        </p:nvSpPr>
        <p:spPr>
          <a:xfrm>
            <a:off x="2286000" y="-356651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 </a:t>
            </a:r>
          </a:p>
          <a:p>
            <a:r>
              <a:rPr lang="en-US" dirty="0"/>
              <a:t>  </a:t>
            </a:r>
          </a:p>
        </p:txBody>
      </p:sp>
    </p:spTree>
    <p:extLst>
      <p:ext uri="{BB962C8B-B14F-4D97-AF65-F5344CB8AC3E}">
        <p14:creationId xmlns:p14="http://schemas.microsoft.com/office/powerpoint/2010/main" xmlns="" val="352115016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685800"/>
            <a:ext cx="7772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Removes legal jargon and replaces it with common, everyday terms.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Sets the framework to develop a family reorganization and works to preserve family relationships.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Encourages both parents to make their children the number one priority       and enables </a:t>
            </a:r>
            <a:r>
              <a:rPr lang="en-US" dirty="0"/>
              <a:t>both parents to remain involved in major decisions including education</a:t>
            </a:r>
            <a:r>
              <a:rPr lang="en-US" dirty="0" smtClean="0"/>
              <a:t>, religion</a:t>
            </a:r>
            <a:r>
              <a:rPr lang="en-US" dirty="0"/>
              <a:t>, and medical </a:t>
            </a:r>
            <a:r>
              <a:rPr lang="en-US" dirty="0" smtClean="0"/>
              <a:t>care.</a:t>
            </a:r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</a:t>
            </a:r>
            <a:r>
              <a:rPr lang="en-US" dirty="0" smtClean="0"/>
              <a:t>oves </a:t>
            </a:r>
            <a:r>
              <a:rPr lang="en-US" dirty="0"/>
              <a:t>away from the concepts of "custody" and "visitation" </a:t>
            </a:r>
            <a:r>
              <a:rPr lang="en-US" dirty="0" smtClean="0"/>
              <a:t>to emphasize </a:t>
            </a:r>
            <a:r>
              <a:rPr lang="en-US" dirty="0"/>
              <a:t>"parenting </a:t>
            </a:r>
            <a:r>
              <a:rPr lang="en-US" dirty="0" smtClean="0"/>
              <a:t>responsibilities." </a:t>
            </a:r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Lessens the </a:t>
            </a:r>
            <a:r>
              <a:rPr lang="en-US" dirty="0"/>
              <a:t>hostility and </a:t>
            </a:r>
            <a:r>
              <a:rPr lang="en-US" dirty="0" smtClean="0"/>
              <a:t>encourages </a:t>
            </a:r>
            <a:r>
              <a:rPr lang="en-US" dirty="0"/>
              <a:t>parents to work cooperatively in the best interest of their children.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74385452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Misconduct Toward </a:t>
            </a:r>
            <a:r>
              <a:rPr lang="en-US" b="1" dirty="0"/>
              <a:t>Other </a:t>
            </a:r>
            <a:r>
              <a:rPr lang="en-US" b="1" dirty="0" smtClean="0"/>
              <a:t>Parent is not acceptable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 </a:t>
            </a:r>
            <a:r>
              <a:rPr lang="en-US" sz="4800" dirty="0" smtClean="0"/>
              <a:t>The new statutory parental rights are found in </a:t>
            </a:r>
            <a:r>
              <a:rPr lang="en-US" sz="4800" i="1" dirty="0" smtClean="0"/>
              <a:t>Tenn. Code Ann.</a:t>
            </a:r>
            <a:r>
              <a:rPr lang="en-US" sz="4800" dirty="0" smtClean="0"/>
              <a:t> §36-6-101(a)(3)(A) July 1, 2014</a:t>
            </a:r>
          </a:p>
          <a:p>
            <a:pPr>
              <a:buNone/>
            </a:pPr>
            <a:endParaRPr lang="en-US" sz="4800" dirty="0" smtClean="0"/>
          </a:p>
          <a:p>
            <a:r>
              <a:rPr lang="en-US" sz="4800" dirty="0" smtClean="0">
                <a:latin typeface="+mn-lt"/>
              </a:rPr>
              <a:t>The expanded parental rights impose new mandatory duties, responsibilities and actions that must be performed by the possessory parent.  Because the operative word is “</a:t>
            </a:r>
            <a:r>
              <a:rPr lang="en-US" sz="4800" b="1" dirty="0" smtClean="0">
                <a:latin typeface="+mn-lt"/>
              </a:rPr>
              <a:t>shall”, </a:t>
            </a:r>
            <a:r>
              <a:rPr lang="en-US" sz="4800" dirty="0" smtClean="0">
                <a:latin typeface="+mn-lt"/>
              </a:rPr>
              <a:t>failure to do so could result in a contempt action being brought. </a:t>
            </a:r>
          </a:p>
        </p:txBody>
      </p:sp>
    </p:spTree>
    <p:extLst>
      <p:ext uri="{BB962C8B-B14F-4D97-AF65-F5344CB8AC3E}">
        <p14:creationId xmlns:p14="http://schemas.microsoft.com/office/powerpoint/2010/main" xmlns="" val="196828938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Custody </a:t>
            </a:r>
            <a:r>
              <a:rPr lang="en-US" dirty="0"/>
              <a:t> Best Interests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dirty="0"/>
              <a:t>The new factors changes child custody, Permanent </a:t>
            </a:r>
            <a:r>
              <a:rPr lang="en-US" dirty="0" smtClean="0"/>
              <a:t>parenting plan and relocation</a:t>
            </a:r>
          </a:p>
          <a:p>
            <a:endParaRPr lang="en-US" dirty="0" smtClean="0"/>
          </a:p>
          <a:p>
            <a:r>
              <a:rPr lang="en-US" dirty="0" smtClean="0"/>
              <a:t>Effective 7/1/14 TCA 36-6-106 (2015)</a:t>
            </a:r>
            <a:br>
              <a:rPr lang="en-US" dirty="0" smtClean="0"/>
            </a:b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6221235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  Marital </a:t>
            </a:r>
            <a:r>
              <a:rPr lang="en-US" dirty="0" smtClean="0"/>
              <a:t>Dissolution Agreements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MDA is </a:t>
            </a:r>
            <a:r>
              <a:rPr lang="en-US" dirty="0" smtClean="0"/>
              <a:t>contractual </a:t>
            </a:r>
            <a:r>
              <a:rPr lang="en-US" dirty="0"/>
              <a:t>agreement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Once the trial court approves the MDA it is </a:t>
            </a:r>
            <a:r>
              <a:rPr lang="en-US" dirty="0" smtClean="0"/>
              <a:t>legally </a:t>
            </a:r>
            <a:r>
              <a:rPr lang="en-US" dirty="0"/>
              <a:t>binding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Courts cannot rescue a contracting party from an agreement that later turns out to be ill advised</a:t>
            </a:r>
          </a:p>
          <a:p>
            <a:pPr>
              <a:buNone/>
            </a:pPr>
            <a:r>
              <a:rPr lang="en-US" dirty="0" smtClean="0"/>
              <a:t>    Lambert </a:t>
            </a:r>
            <a:r>
              <a:rPr lang="en-US" dirty="0"/>
              <a:t>v. Lambert, Tenn. Ct. App., </a:t>
            </a:r>
            <a:r>
              <a:rPr lang="en-US" dirty="0" smtClean="0"/>
              <a:t>Kirby, </a:t>
            </a:r>
            <a:r>
              <a:rPr lang="en-US" dirty="0"/>
              <a:t>J., July 19, 2014 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r>
              <a:rPr lang="en-US" dirty="0"/>
              <a:t> </a:t>
            </a:r>
            <a:r>
              <a:rPr lang="en-US" dirty="0" smtClean="0"/>
              <a:t>Be specific </a:t>
            </a:r>
            <a:r>
              <a:rPr lang="en-US" dirty="0"/>
              <a:t>so as to prevent future </a:t>
            </a:r>
            <a:r>
              <a:rPr lang="en-US" dirty="0" smtClean="0"/>
              <a:t>litigation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8214792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Marital </a:t>
            </a:r>
            <a:r>
              <a:rPr lang="en-US" dirty="0"/>
              <a:t>debt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All </a:t>
            </a:r>
            <a:r>
              <a:rPr lang="en-US" dirty="0"/>
              <a:t>debts </a:t>
            </a:r>
            <a:r>
              <a:rPr lang="en-US" dirty="0" smtClean="0"/>
              <a:t>incurred in marriage </a:t>
            </a:r>
            <a:r>
              <a:rPr lang="en-US" dirty="0"/>
              <a:t>are marital debt.  Alford . Alford, 120 S.W. 3d, 810.</a:t>
            </a:r>
          </a:p>
          <a:p>
            <a:endParaRPr lang="en-US" dirty="0"/>
          </a:p>
          <a:p>
            <a:r>
              <a:rPr lang="en-US" dirty="0"/>
              <a:t>Allocation of marital </a:t>
            </a:r>
            <a:r>
              <a:rPr lang="en-US" dirty="0" smtClean="0"/>
              <a:t>debt- use the </a:t>
            </a:r>
            <a:r>
              <a:rPr lang="en-US" dirty="0"/>
              <a:t>factors </a:t>
            </a:r>
            <a:r>
              <a:rPr lang="en-US" dirty="0" smtClean="0"/>
              <a:t> </a:t>
            </a:r>
            <a:r>
              <a:rPr lang="en-US" dirty="0"/>
              <a:t>Montesi V. Howard, 780 S.W. 2d 769</a:t>
            </a:r>
          </a:p>
          <a:p>
            <a:r>
              <a:rPr lang="en-US" dirty="0"/>
              <a:t>Who incurred the debt</a:t>
            </a:r>
          </a:p>
          <a:p>
            <a:r>
              <a:rPr lang="en-US" dirty="0" smtClean="0"/>
              <a:t>For what </a:t>
            </a:r>
            <a:r>
              <a:rPr lang="en-US" dirty="0"/>
              <a:t>was the debt incurred </a:t>
            </a:r>
            <a:endParaRPr lang="en-US" dirty="0" smtClean="0"/>
          </a:p>
          <a:p>
            <a:r>
              <a:rPr lang="en-US" dirty="0" smtClean="0"/>
              <a:t>Which </a:t>
            </a:r>
            <a:r>
              <a:rPr lang="en-US" dirty="0"/>
              <a:t>party benefitted form incurring the debt</a:t>
            </a:r>
          </a:p>
          <a:p>
            <a:r>
              <a:rPr lang="en-US" dirty="0" smtClean="0"/>
              <a:t>Which </a:t>
            </a:r>
            <a:r>
              <a:rPr lang="en-US" dirty="0"/>
              <a:t>party is best able to pay the debt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r>
              <a:rPr lang="en-US" dirty="0"/>
              <a:t>TCA 36-4-121 (h) has </a:t>
            </a:r>
            <a:r>
              <a:rPr lang="en-US" dirty="0" smtClean="0"/>
              <a:t>been amended </a:t>
            </a:r>
            <a:r>
              <a:rPr lang="en-US" dirty="0"/>
              <a:t>regarding fault  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r>
              <a:rPr lang="en-US" dirty="0"/>
              <a:t>If an order of protection issued in or recognized by this state has been in effect or there is a court finding of domestic abuse or any criminal conviction involving domestic abuse within the </a:t>
            </a:r>
            <a:r>
              <a:rPr lang="en-US" dirty="0" smtClean="0"/>
              <a:t>marriage </a:t>
            </a:r>
            <a:r>
              <a:rPr lang="en-US" dirty="0"/>
              <a:t>that is the subject of the proceeding for divorce, the court SHALL attribute any debt owed for any batterers’ intervention or rehabilitation programs to the abuser only.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r>
              <a:rPr lang="en-US" dirty="0"/>
              <a:t> </a:t>
            </a:r>
            <a:r>
              <a:rPr lang="en-US" dirty="0" smtClean="0"/>
              <a:t>Practice point: Tell </a:t>
            </a:r>
            <a:r>
              <a:rPr lang="en-US" dirty="0"/>
              <a:t>the Court why the allocation should </a:t>
            </a:r>
            <a:r>
              <a:rPr lang="en-US" dirty="0" smtClean="0"/>
              <a:t>not be to your client </a:t>
            </a:r>
            <a:r>
              <a:rPr lang="en-US" dirty="0"/>
              <a:t>or divided </a:t>
            </a:r>
            <a:r>
              <a:rPr lang="en-US" dirty="0" smtClean="0"/>
              <a:t>unevenly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0019766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7.       Valuation of assets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Each item </a:t>
            </a:r>
            <a:r>
              <a:rPr lang="en-US" dirty="0" smtClean="0"/>
              <a:t>should </a:t>
            </a:r>
            <a:r>
              <a:rPr lang="en-US" dirty="0"/>
              <a:t>be valued by the party</a:t>
            </a:r>
          </a:p>
          <a:p>
            <a:r>
              <a:rPr lang="en-US" dirty="0"/>
              <a:t>The court is </a:t>
            </a:r>
            <a:r>
              <a:rPr lang="en-US" dirty="0" smtClean="0"/>
              <a:t>limited </a:t>
            </a:r>
            <a:r>
              <a:rPr lang="en-US" dirty="0"/>
              <a:t>to valuing the property between the low value and the high </a:t>
            </a:r>
            <a:r>
              <a:rPr lang="en-US" dirty="0" smtClean="0"/>
              <a:t>value</a:t>
            </a:r>
            <a:endParaRPr lang="en-US" dirty="0"/>
          </a:p>
          <a:p>
            <a:r>
              <a:rPr lang="en-US" dirty="0"/>
              <a:t>Have the client testify about the </a:t>
            </a:r>
            <a:r>
              <a:rPr lang="en-US" dirty="0" smtClean="0"/>
              <a:t>value explaining:</a:t>
            </a:r>
            <a:endParaRPr lang="en-US" dirty="0"/>
          </a:p>
          <a:p>
            <a:r>
              <a:rPr lang="en-US" dirty="0"/>
              <a:t>The age</a:t>
            </a:r>
          </a:p>
          <a:p>
            <a:r>
              <a:rPr lang="en-US" dirty="0"/>
              <a:t>The condition</a:t>
            </a:r>
          </a:p>
          <a:p>
            <a:r>
              <a:rPr lang="en-US" dirty="0"/>
              <a:t>Where and when purchased</a:t>
            </a:r>
          </a:p>
          <a:p>
            <a:r>
              <a:rPr lang="en-US" dirty="0"/>
              <a:t>What you would pay for it today</a:t>
            </a:r>
          </a:p>
          <a:p>
            <a:r>
              <a:rPr lang="en-US" dirty="0" smtClean="0"/>
              <a:t>Vehicle - Number </a:t>
            </a:r>
            <a:r>
              <a:rPr lang="en-US" dirty="0"/>
              <a:t>of miles and condition, </a:t>
            </a:r>
            <a:r>
              <a:rPr lang="en-US" dirty="0" smtClean="0"/>
              <a:t>Blue Book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36650495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231</TotalTime>
  <Words>661</Words>
  <Application>Microsoft Office PowerPoint</Application>
  <PresentationFormat>On-screen Show (4:3)</PresentationFormat>
  <Paragraphs>106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Tennessee Faith &amp; Justice Alliance  Volunteer Attorney Training Monday, April 27, 2015 Lipscomb University </vt:lpstr>
      <vt:lpstr>WHAT THIS COURSE WILL COVER</vt:lpstr>
      <vt:lpstr>PARENTING PLANS</vt:lpstr>
      <vt:lpstr>Slide 4</vt:lpstr>
      <vt:lpstr>Misconduct Toward Other Parent is not acceptable</vt:lpstr>
      <vt:lpstr>Custody  Best Interests </vt:lpstr>
      <vt:lpstr>  Marital Dissolution Agreements </vt:lpstr>
      <vt:lpstr>Marital debt </vt:lpstr>
      <vt:lpstr>7.       Valuation of assets </vt:lpstr>
      <vt:lpstr>Alimony  TCA 36-5-121 (f) (2)  </vt:lpstr>
      <vt:lpstr>CONTEMPT -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Tennessee Faith &amp; Justice Alliance  Volunteer Attorney Training Monday, April 27, 2015 Lipscomb University</dc:title>
  <dc:creator>Lanis Karnes</dc:creator>
  <cp:lastModifiedBy>terry</cp:lastModifiedBy>
  <cp:revision>62</cp:revision>
  <dcterms:created xsi:type="dcterms:W3CDTF">2015-04-22T19:06:36Z</dcterms:created>
  <dcterms:modified xsi:type="dcterms:W3CDTF">2015-04-27T16:24:34Z</dcterms:modified>
</cp:coreProperties>
</file>