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12" r:id="rId4"/>
    <p:sldId id="311" r:id="rId5"/>
    <p:sldId id="308" r:id="rId6"/>
    <p:sldId id="309" r:id="rId7"/>
    <p:sldId id="310" r:id="rId8"/>
    <p:sldId id="358" r:id="rId9"/>
    <p:sldId id="380" r:id="rId10"/>
    <p:sldId id="331" r:id="rId11"/>
    <p:sldId id="332" r:id="rId12"/>
    <p:sldId id="403" r:id="rId13"/>
    <p:sldId id="359" r:id="rId14"/>
    <p:sldId id="357" r:id="rId15"/>
    <p:sldId id="378" r:id="rId16"/>
    <p:sldId id="379" r:id="rId17"/>
    <p:sldId id="346" r:id="rId18"/>
    <p:sldId id="347" r:id="rId19"/>
    <p:sldId id="348" r:id="rId20"/>
    <p:sldId id="298" r:id="rId21"/>
    <p:sldId id="376" r:id="rId22"/>
    <p:sldId id="377" r:id="rId23"/>
    <p:sldId id="363" r:id="rId24"/>
    <p:sldId id="289" r:id="rId25"/>
    <p:sldId id="290" r:id="rId26"/>
    <p:sldId id="362" r:id="rId27"/>
    <p:sldId id="291" r:id="rId28"/>
    <p:sldId id="292" r:id="rId29"/>
    <p:sldId id="296" r:id="rId30"/>
    <p:sldId id="293" r:id="rId31"/>
    <p:sldId id="396" r:id="rId32"/>
    <p:sldId id="294" r:id="rId33"/>
    <p:sldId id="295" r:id="rId34"/>
    <p:sldId id="326" r:id="rId35"/>
    <p:sldId id="327" r:id="rId36"/>
    <p:sldId id="328" r:id="rId37"/>
    <p:sldId id="329" r:id="rId38"/>
    <p:sldId id="330" r:id="rId39"/>
    <p:sldId id="364" r:id="rId40"/>
    <p:sldId id="365" r:id="rId41"/>
    <p:sldId id="402" r:id="rId42"/>
    <p:sldId id="400" r:id="rId43"/>
    <p:sldId id="371" r:id="rId44"/>
    <p:sldId id="368" r:id="rId45"/>
    <p:sldId id="370" r:id="rId46"/>
    <p:sldId id="399" r:id="rId47"/>
    <p:sldId id="369" r:id="rId48"/>
    <p:sldId id="374" r:id="rId49"/>
    <p:sldId id="372" r:id="rId50"/>
    <p:sldId id="366" r:id="rId51"/>
    <p:sldId id="367" r:id="rId52"/>
    <p:sldId id="397" r:id="rId53"/>
    <p:sldId id="373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98" r:id="rId70"/>
    <p:sldId id="360" r:id="rId71"/>
    <p:sldId id="361" r:id="rId72"/>
    <p:sldId id="339" r:id="rId73"/>
    <p:sldId id="340" r:id="rId74"/>
    <p:sldId id="341" r:id="rId75"/>
    <p:sldId id="342" r:id="rId76"/>
    <p:sldId id="343" r:id="rId77"/>
    <p:sldId id="301" r:id="rId78"/>
    <p:sldId id="335" r:id="rId79"/>
    <p:sldId id="325" r:id="rId80"/>
    <p:sldId id="302" r:id="rId81"/>
    <p:sldId id="303" r:id="rId82"/>
    <p:sldId id="304" r:id="rId83"/>
    <p:sldId id="305" r:id="rId84"/>
    <p:sldId id="404" r:id="rId85"/>
    <p:sldId id="313" r:id="rId86"/>
    <p:sldId id="375" r:id="rId87"/>
    <p:sldId id="323" r:id="rId88"/>
    <p:sldId id="324" r:id="rId89"/>
    <p:sldId id="401" r:id="rId90"/>
    <p:sldId id="314" r:id="rId91"/>
    <p:sldId id="334" r:id="rId92"/>
    <p:sldId id="306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image" Target="../media/image47.jpg"/><Relationship Id="rId4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image" Target="../media/image47.jp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C149E-18DD-4A48-A43D-E6F2B32DDDF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93DB8-DCED-4B68-AEC0-726E3EC9ED50}">
      <dgm:prSet/>
      <dgm:spPr/>
      <dgm:t>
        <a:bodyPr/>
        <a:lstStyle/>
        <a:p>
          <a:pPr rtl="0"/>
          <a:r>
            <a:rPr lang="en-US" dirty="0" smtClean="0"/>
            <a:t>Information Absorption</a:t>
          </a:r>
          <a:endParaRPr lang="en-US" dirty="0"/>
        </a:p>
      </dgm:t>
    </dgm:pt>
    <dgm:pt modelId="{012A52DD-6494-457D-A34F-6442589FCA97}" type="parTrans" cxnId="{EF7CD515-53D0-491F-A39F-55672E7652A6}">
      <dgm:prSet/>
      <dgm:spPr/>
      <dgm:t>
        <a:bodyPr/>
        <a:lstStyle/>
        <a:p>
          <a:endParaRPr lang="en-US"/>
        </a:p>
      </dgm:t>
    </dgm:pt>
    <dgm:pt modelId="{3F3EECCE-DD80-4112-96AD-4CDF29D4B011}" type="sibTrans" cxnId="{EF7CD515-53D0-491F-A39F-55672E7652A6}">
      <dgm:prSet/>
      <dgm:spPr/>
      <dgm:t>
        <a:bodyPr/>
        <a:lstStyle/>
        <a:p>
          <a:endParaRPr lang="en-US"/>
        </a:p>
      </dgm:t>
    </dgm:pt>
    <dgm:pt modelId="{E62F0443-EB3D-4480-AE0D-1B1A57081076}">
      <dgm:prSet/>
      <dgm:spPr/>
      <dgm:t>
        <a:bodyPr/>
        <a:lstStyle/>
        <a:p>
          <a:pPr rtl="0"/>
          <a:r>
            <a:rPr lang="en-US" dirty="0" smtClean="0"/>
            <a:t>Input to Memory</a:t>
          </a:r>
          <a:endParaRPr lang="en-US" dirty="0"/>
        </a:p>
      </dgm:t>
    </dgm:pt>
    <dgm:pt modelId="{B5E2D91E-868C-4214-9E5F-26BE6F2CC371}" type="parTrans" cxnId="{964E4FE3-D2A1-4E44-8BC3-9DE653F14445}">
      <dgm:prSet/>
      <dgm:spPr/>
      <dgm:t>
        <a:bodyPr/>
        <a:lstStyle/>
        <a:p>
          <a:endParaRPr lang="en-US"/>
        </a:p>
      </dgm:t>
    </dgm:pt>
    <dgm:pt modelId="{B3D1E9C8-22BD-4AEF-BA53-76F525BD8D67}" type="sibTrans" cxnId="{964E4FE3-D2A1-4E44-8BC3-9DE653F14445}">
      <dgm:prSet/>
      <dgm:spPr/>
      <dgm:t>
        <a:bodyPr/>
        <a:lstStyle/>
        <a:p>
          <a:endParaRPr lang="en-US"/>
        </a:p>
      </dgm:t>
    </dgm:pt>
    <dgm:pt modelId="{023E9B84-BB27-4990-8F28-4457B9828E16}">
      <dgm:prSet/>
      <dgm:spPr/>
      <dgm:t>
        <a:bodyPr/>
        <a:lstStyle/>
        <a:p>
          <a:pPr rtl="0"/>
          <a:r>
            <a:rPr lang="en-US" dirty="0" smtClean="0"/>
            <a:t>Retrieval from Memory</a:t>
          </a:r>
          <a:endParaRPr lang="en-US" dirty="0"/>
        </a:p>
      </dgm:t>
    </dgm:pt>
    <dgm:pt modelId="{F2B1FAD2-9130-480B-A253-A9F8527843CD}" type="parTrans" cxnId="{20FD61A7-5032-4E6A-876B-8FB18ED0E494}">
      <dgm:prSet/>
      <dgm:spPr/>
      <dgm:t>
        <a:bodyPr/>
        <a:lstStyle/>
        <a:p>
          <a:endParaRPr lang="en-US"/>
        </a:p>
      </dgm:t>
    </dgm:pt>
    <dgm:pt modelId="{7FDE9A22-2BAF-4DE1-ABB0-F582B4963EB6}" type="sibTrans" cxnId="{20FD61A7-5032-4E6A-876B-8FB18ED0E494}">
      <dgm:prSet/>
      <dgm:spPr/>
      <dgm:t>
        <a:bodyPr/>
        <a:lstStyle/>
        <a:p>
          <a:endParaRPr lang="en-US"/>
        </a:p>
      </dgm:t>
    </dgm:pt>
    <dgm:pt modelId="{07865B7A-CD9B-4D5D-9954-8E6826502854}">
      <dgm:prSet/>
      <dgm:spPr/>
      <dgm:t>
        <a:bodyPr/>
        <a:lstStyle/>
        <a:p>
          <a:pPr rtl="0"/>
          <a:r>
            <a:rPr lang="en-US" dirty="0" smtClean="0"/>
            <a:t>Application to New Situation: Problem -Solving</a:t>
          </a:r>
          <a:endParaRPr lang="en-US" dirty="0"/>
        </a:p>
      </dgm:t>
    </dgm:pt>
    <dgm:pt modelId="{03A72883-2304-4108-BC11-F5895FB46CD2}" type="parTrans" cxnId="{3427BB3E-22AA-4674-9661-BE62512E3807}">
      <dgm:prSet/>
      <dgm:spPr/>
      <dgm:t>
        <a:bodyPr/>
        <a:lstStyle/>
        <a:p>
          <a:endParaRPr lang="en-US"/>
        </a:p>
      </dgm:t>
    </dgm:pt>
    <dgm:pt modelId="{3232429B-F2F8-43D0-B38D-40439D71CF9B}" type="sibTrans" cxnId="{3427BB3E-22AA-4674-9661-BE62512E3807}">
      <dgm:prSet/>
      <dgm:spPr/>
      <dgm:t>
        <a:bodyPr/>
        <a:lstStyle/>
        <a:p>
          <a:endParaRPr lang="en-US"/>
        </a:p>
      </dgm:t>
    </dgm:pt>
    <dgm:pt modelId="{E3F34AD2-2BB0-4946-BA9D-293E6DE536ED}" type="pres">
      <dgm:prSet presAssocID="{265C149E-18DD-4A48-A43D-E6F2B32DDD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FC8A6-6ACE-408A-8AC8-8DEECB2991ED}" type="pres">
      <dgm:prSet presAssocID="{265C149E-18DD-4A48-A43D-E6F2B32DDDFD}" presName="fgShape" presStyleLbl="fgShp" presStyleIdx="0" presStyleCnt="1"/>
      <dgm:spPr/>
    </dgm:pt>
    <dgm:pt modelId="{937BE4F2-3F52-485C-B7FE-240AD5A7AAB3}" type="pres">
      <dgm:prSet presAssocID="{265C149E-18DD-4A48-A43D-E6F2B32DDDFD}" presName="linComp" presStyleCnt="0"/>
      <dgm:spPr/>
    </dgm:pt>
    <dgm:pt modelId="{EB58C0FE-6AC4-478C-A842-5425443C5F18}" type="pres">
      <dgm:prSet presAssocID="{2B293DB8-DCED-4B68-AEC0-726E3EC9ED50}" presName="compNode" presStyleCnt="0"/>
      <dgm:spPr/>
    </dgm:pt>
    <dgm:pt modelId="{237E2B0A-9237-4D17-BB7B-3B153DAAFE6B}" type="pres">
      <dgm:prSet presAssocID="{2B293DB8-DCED-4B68-AEC0-726E3EC9ED50}" presName="bkgdShape" presStyleLbl="node1" presStyleIdx="0" presStyleCnt="4"/>
      <dgm:spPr/>
      <dgm:t>
        <a:bodyPr/>
        <a:lstStyle/>
        <a:p>
          <a:endParaRPr lang="en-US"/>
        </a:p>
      </dgm:t>
    </dgm:pt>
    <dgm:pt modelId="{4301231B-BF91-4158-8052-1C58B7696722}" type="pres">
      <dgm:prSet presAssocID="{2B293DB8-DCED-4B68-AEC0-726E3EC9ED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87B1D-FA09-4929-BCF9-A928714EBBDA}" type="pres">
      <dgm:prSet presAssocID="{2B293DB8-DCED-4B68-AEC0-726E3EC9ED50}" presName="invisiNode" presStyleLbl="node1" presStyleIdx="0" presStyleCnt="4"/>
      <dgm:spPr/>
    </dgm:pt>
    <dgm:pt modelId="{49A5F0E5-C87F-4D0B-A5A8-BDE128C19F64}" type="pres">
      <dgm:prSet presAssocID="{2B293DB8-DCED-4B68-AEC0-726E3EC9ED5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0D2293-528B-4089-847C-704A474E10DF}" type="pres">
      <dgm:prSet presAssocID="{3F3EECCE-DD80-4112-96AD-4CDF29D4B0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7BA2E0-B12A-455C-B6BD-17449E34ABCF}" type="pres">
      <dgm:prSet presAssocID="{E62F0443-EB3D-4480-AE0D-1B1A57081076}" presName="compNode" presStyleCnt="0"/>
      <dgm:spPr/>
    </dgm:pt>
    <dgm:pt modelId="{55A8FF54-2BB2-4E17-8B9A-F09D2D6C61B8}" type="pres">
      <dgm:prSet presAssocID="{E62F0443-EB3D-4480-AE0D-1B1A57081076}" presName="bkgdShape" presStyleLbl="node1" presStyleIdx="1" presStyleCnt="4"/>
      <dgm:spPr/>
      <dgm:t>
        <a:bodyPr/>
        <a:lstStyle/>
        <a:p>
          <a:endParaRPr lang="en-US"/>
        </a:p>
      </dgm:t>
    </dgm:pt>
    <dgm:pt modelId="{664F90E1-5E54-4ABB-9147-8A8E161FEE52}" type="pres">
      <dgm:prSet presAssocID="{E62F0443-EB3D-4480-AE0D-1B1A5708107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86BB1-F71C-48E0-A990-E5A056928DCB}" type="pres">
      <dgm:prSet presAssocID="{E62F0443-EB3D-4480-AE0D-1B1A57081076}" presName="invisiNode" presStyleLbl="node1" presStyleIdx="1" presStyleCnt="4"/>
      <dgm:spPr/>
    </dgm:pt>
    <dgm:pt modelId="{EC9B4004-1777-4440-84A2-7A2F4DD8083E}" type="pres">
      <dgm:prSet presAssocID="{E62F0443-EB3D-4480-AE0D-1B1A57081076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48C4ABB-F5A0-4449-9B1C-6C8F3CF12E5B}" type="pres">
      <dgm:prSet presAssocID="{B3D1E9C8-22BD-4AEF-BA53-76F525BD8D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A88984-2115-431A-A23C-D86435315779}" type="pres">
      <dgm:prSet presAssocID="{023E9B84-BB27-4990-8F28-4457B9828E16}" presName="compNode" presStyleCnt="0"/>
      <dgm:spPr/>
    </dgm:pt>
    <dgm:pt modelId="{9DAE17D9-1F67-45F3-8636-1E217C3F7A49}" type="pres">
      <dgm:prSet presAssocID="{023E9B84-BB27-4990-8F28-4457B9828E16}" presName="bkgdShape" presStyleLbl="node1" presStyleIdx="2" presStyleCnt="4"/>
      <dgm:spPr/>
      <dgm:t>
        <a:bodyPr/>
        <a:lstStyle/>
        <a:p>
          <a:endParaRPr lang="en-US"/>
        </a:p>
      </dgm:t>
    </dgm:pt>
    <dgm:pt modelId="{4ECD7D26-39BA-4029-BD53-EF4C85BDC31E}" type="pres">
      <dgm:prSet presAssocID="{023E9B84-BB27-4990-8F28-4457B9828E1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D471A-0352-449C-BA71-921EE6E8C881}" type="pres">
      <dgm:prSet presAssocID="{023E9B84-BB27-4990-8F28-4457B9828E16}" presName="invisiNode" presStyleLbl="node1" presStyleIdx="2" presStyleCnt="4"/>
      <dgm:spPr/>
    </dgm:pt>
    <dgm:pt modelId="{0F95042C-1509-44A2-A618-925C3CF2148F}" type="pres">
      <dgm:prSet presAssocID="{023E9B84-BB27-4990-8F28-4457B9828E16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FA105A-73DD-47A0-AC69-16BB2C23E119}" type="pres">
      <dgm:prSet presAssocID="{7FDE9A22-2BAF-4DE1-ABB0-F582B4963E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68AE8F-0F11-45C4-A584-055F2C573CC0}" type="pres">
      <dgm:prSet presAssocID="{07865B7A-CD9B-4D5D-9954-8E6826502854}" presName="compNode" presStyleCnt="0"/>
      <dgm:spPr/>
    </dgm:pt>
    <dgm:pt modelId="{6554F321-C500-4535-802B-37897F730773}" type="pres">
      <dgm:prSet presAssocID="{07865B7A-CD9B-4D5D-9954-8E6826502854}" presName="bkgdShape" presStyleLbl="node1" presStyleIdx="3" presStyleCnt="4"/>
      <dgm:spPr/>
      <dgm:t>
        <a:bodyPr/>
        <a:lstStyle/>
        <a:p>
          <a:endParaRPr lang="en-US"/>
        </a:p>
      </dgm:t>
    </dgm:pt>
    <dgm:pt modelId="{37AD0675-ECC3-425B-BDB0-3F2572F9F0BD}" type="pres">
      <dgm:prSet presAssocID="{07865B7A-CD9B-4D5D-9954-8E682650285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87FD-7357-40D5-99B6-289C34325F6D}" type="pres">
      <dgm:prSet presAssocID="{07865B7A-CD9B-4D5D-9954-8E6826502854}" presName="invisiNode" presStyleLbl="node1" presStyleIdx="3" presStyleCnt="4"/>
      <dgm:spPr/>
    </dgm:pt>
    <dgm:pt modelId="{1BC68424-86C6-4001-BC7E-054A1C7B381B}" type="pres">
      <dgm:prSet presAssocID="{07865B7A-CD9B-4D5D-9954-8E6826502854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ABA1C179-C255-4DCA-B1A0-350A51AECF49}" type="presOf" srcId="{023E9B84-BB27-4990-8F28-4457B9828E16}" destId="{9DAE17D9-1F67-45F3-8636-1E217C3F7A49}" srcOrd="0" destOrd="0" presId="urn:microsoft.com/office/officeart/2005/8/layout/hList7"/>
    <dgm:cxn modelId="{5E4BDC86-02A3-4A61-B10C-4B2268CF9CF3}" type="presOf" srcId="{3F3EECCE-DD80-4112-96AD-4CDF29D4B011}" destId="{470D2293-528B-4089-847C-704A474E10DF}" srcOrd="0" destOrd="0" presId="urn:microsoft.com/office/officeart/2005/8/layout/hList7"/>
    <dgm:cxn modelId="{8903E947-4B55-4860-A552-A8B1ED2F70EB}" type="presOf" srcId="{023E9B84-BB27-4990-8F28-4457B9828E16}" destId="{4ECD7D26-39BA-4029-BD53-EF4C85BDC31E}" srcOrd="1" destOrd="0" presId="urn:microsoft.com/office/officeart/2005/8/layout/hList7"/>
    <dgm:cxn modelId="{DA618A67-DB46-4719-B809-CD19ECA80DD1}" type="presOf" srcId="{2B293DB8-DCED-4B68-AEC0-726E3EC9ED50}" destId="{4301231B-BF91-4158-8052-1C58B7696722}" srcOrd="1" destOrd="0" presId="urn:microsoft.com/office/officeart/2005/8/layout/hList7"/>
    <dgm:cxn modelId="{3427BB3E-22AA-4674-9661-BE62512E3807}" srcId="{265C149E-18DD-4A48-A43D-E6F2B32DDDFD}" destId="{07865B7A-CD9B-4D5D-9954-8E6826502854}" srcOrd="3" destOrd="0" parTransId="{03A72883-2304-4108-BC11-F5895FB46CD2}" sibTransId="{3232429B-F2F8-43D0-B38D-40439D71CF9B}"/>
    <dgm:cxn modelId="{826DFAE0-0913-4B15-866C-C4E06B74B0CB}" type="presOf" srcId="{07865B7A-CD9B-4D5D-9954-8E6826502854}" destId="{6554F321-C500-4535-802B-37897F730773}" srcOrd="0" destOrd="0" presId="urn:microsoft.com/office/officeart/2005/8/layout/hList7"/>
    <dgm:cxn modelId="{224BA603-3D58-498E-B2E6-A96FDFEA6ED2}" type="presOf" srcId="{B3D1E9C8-22BD-4AEF-BA53-76F525BD8D67}" destId="{B48C4ABB-F5A0-4449-9B1C-6C8F3CF12E5B}" srcOrd="0" destOrd="0" presId="urn:microsoft.com/office/officeart/2005/8/layout/hList7"/>
    <dgm:cxn modelId="{B11E5982-6151-44D6-9114-D8E58F0287AA}" type="presOf" srcId="{E62F0443-EB3D-4480-AE0D-1B1A57081076}" destId="{664F90E1-5E54-4ABB-9147-8A8E161FEE52}" srcOrd="1" destOrd="0" presId="urn:microsoft.com/office/officeart/2005/8/layout/hList7"/>
    <dgm:cxn modelId="{DCF7FBF6-CD1D-4DAC-B44E-580D462A6C42}" type="presOf" srcId="{E62F0443-EB3D-4480-AE0D-1B1A57081076}" destId="{55A8FF54-2BB2-4E17-8B9A-F09D2D6C61B8}" srcOrd="0" destOrd="0" presId="urn:microsoft.com/office/officeart/2005/8/layout/hList7"/>
    <dgm:cxn modelId="{EF7CD515-53D0-491F-A39F-55672E7652A6}" srcId="{265C149E-18DD-4A48-A43D-E6F2B32DDDFD}" destId="{2B293DB8-DCED-4B68-AEC0-726E3EC9ED50}" srcOrd="0" destOrd="0" parTransId="{012A52DD-6494-457D-A34F-6442589FCA97}" sibTransId="{3F3EECCE-DD80-4112-96AD-4CDF29D4B011}"/>
    <dgm:cxn modelId="{74AB0536-C2B4-4830-9195-66D2C68AAFBB}" type="presOf" srcId="{07865B7A-CD9B-4D5D-9954-8E6826502854}" destId="{37AD0675-ECC3-425B-BDB0-3F2572F9F0BD}" srcOrd="1" destOrd="0" presId="urn:microsoft.com/office/officeart/2005/8/layout/hList7"/>
    <dgm:cxn modelId="{B8C65CAA-6409-438C-8DD8-BCC2212AC05F}" type="presOf" srcId="{7FDE9A22-2BAF-4DE1-ABB0-F582B4963EB6}" destId="{72FA105A-73DD-47A0-AC69-16BB2C23E119}" srcOrd="0" destOrd="0" presId="urn:microsoft.com/office/officeart/2005/8/layout/hList7"/>
    <dgm:cxn modelId="{964E4FE3-D2A1-4E44-8BC3-9DE653F14445}" srcId="{265C149E-18DD-4A48-A43D-E6F2B32DDDFD}" destId="{E62F0443-EB3D-4480-AE0D-1B1A57081076}" srcOrd="1" destOrd="0" parTransId="{B5E2D91E-868C-4214-9E5F-26BE6F2CC371}" sibTransId="{B3D1E9C8-22BD-4AEF-BA53-76F525BD8D67}"/>
    <dgm:cxn modelId="{20FD61A7-5032-4E6A-876B-8FB18ED0E494}" srcId="{265C149E-18DD-4A48-A43D-E6F2B32DDDFD}" destId="{023E9B84-BB27-4990-8F28-4457B9828E16}" srcOrd="2" destOrd="0" parTransId="{F2B1FAD2-9130-480B-A253-A9F8527843CD}" sibTransId="{7FDE9A22-2BAF-4DE1-ABB0-F582B4963EB6}"/>
    <dgm:cxn modelId="{91286882-CA6C-44E5-9ABF-4287E41FAFAC}" type="presOf" srcId="{265C149E-18DD-4A48-A43D-E6F2B32DDDFD}" destId="{E3F34AD2-2BB0-4946-BA9D-293E6DE536ED}" srcOrd="0" destOrd="0" presId="urn:microsoft.com/office/officeart/2005/8/layout/hList7"/>
    <dgm:cxn modelId="{9808F287-6F24-4398-A282-FF1C80FDFB77}" type="presOf" srcId="{2B293DB8-DCED-4B68-AEC0-726E3EC9ED50}" destId="{237E2B0A-9237-4D17-BB7B-3B153DAAFE6B}" srcOrd="0" destOrd="0" presId="urn:microsoft.com/office/officeart/2005/8/layout/hList7"/>
    <dgm:cxn modelId="{D48950DF-A0DD-45FD-9D97-4168433EDE7C}" type="presParOf" srcId="{E3F34AD2-2BB0-4946-BA9D-293E6DE536ED}" destId="{318FC8A6-6ACE-408A-8AC8-8DEECB2991ED}" srcOrd="0" destOrd="0" presId="urn:microsoft.com/office/officeart/2005/8/layout/hList7"/>
    <dgm:cxn modelId="{78E81861-3EC5-4872-9AF3-6F4369C48611}" type="presParOf" srcId="{E3F34AD2-2BB0-4946-BA9D-293E6DE536ED}" destId="{937BE4F2-3F52-485C-B7FE-240AD5A7AAB3}" srcOrd="1" destOrd="0" presId="urn:microsoft.com/office/officeart/2005/8/layout/hList7"/>
    <dgm:cxn modelId="{E80664A5-0118-46B6-8235-F42F0983221E}" type="presParOf" srcId="{937BE4F2-3F52-485C-B7FE-240AD5A7AAB3}" destId="{EB58C0FE-6AC4-478C-A842-5425443C5F18}" srcOrd="0" destOrd="0" presId="urn:microsoft.com/office/officeart/2005/8/layout/hList7"/>
    <dgm:cxn modelId="{0CA16507-C122-4528-8240-A01C95718D8F}" type="presParOf" srcId="{EB58C0FE-6AC4-478C-A842-5425443C5F18}" destId="{237E2B0A-9237-4D17-BB7B-3B153DAAFE6B}" srcOrd="0" destOrd="0" presId="urn:microsoft.com/office/officeart/2005/8/layout/hList7"/>
    <dgm:cxn modelId="{4F5774A2-DF79-40F6-A782-085625E8A073}" type="presParOf" srcId="{EB58C0FE-6AC4-478C-A842-5425443C5F18}" destId="{4301231B-BF91-4158-8052-1C58B7696722}" srcOrd="1" destOrd="0" presId="urn:microsoft.com/office/officeart/2005/8/layout/hList7"/>
    <dgm:cxn modelId="{9B415EB3-4109-4EA7-8028-FB641DC968E8}" type="presParOf" srcId="{EB58C0FE-6AC4-478C-A842-5425443C5F18}" destId="{65A87B1D-FA09-4929-BCF9-A928714EBBDA}" srcOrd="2" destOrd="0" presId="urn:microsoft.com/office/officeart/2005/8/layout/hList7"/>
    <dgm:cxn modelId="{7B4C7104-6B46-4574-8E7F-9371F45FB942}" type="presParOf" srcId="{EB58C0FE-6AC4-478C-A842-5425443C5F18}" destId="{49A5F0E5-C87F-4D0B-A5A8-BDE128C19F64}" srcOrd="3" destOrd="0" presId="urn:microsoft.com/office/officeart/2005/8/layout/hList7"/>
    <dgm:cxn modelId="{BD31ED2A-DF7A-4B3F-85FE-85FA7F6BB3F5}" type="presParOf" srcId="{937BE4F2-3F52-485C-B7FE-240AD5A7AAB3}" destId="{470D2293-528B-4089-847C-704A474E10DF}" srcOrd="1" destOrd="0" presId="urn:microsoft.com/office/officeart/2005/8/layout/hList7"/>
    <dgm:cxn modelId="{CEAB2C3D-3CEC-43AE-9C65-DFFCCFE9052A}" type="presParOf" srcId="{937BE4F2-3F52-485C-B7FE-240AD5A7AAB3}" destId="{AB7BA2E0-B12A-455C-B6BD-17449E34ABCF}" srcOrd="2" destOrd="0" presId="urn:microsoft.com/office/officeart/2005/8/layout/hList7"/>
    <dgm:cxn modelId="{95D54D18-15B5-4EF5-9D4B-232BDE668E01}" type="presParOf" srcId="{AB7BA2E0-B12A-455C-B6BD-17449E34ABCF}" destId="{55A8FF54-2BB2-4E17-8B9A-F09D2D6C61B8}" srcOrd="0" destOrd="0" presId="urn:microsoft.com/office/officeart/2005/8/layout/hList7"/>
    <dgm:cxn modelId="{984328C7-648D-48D4-B218-C6D17C767D91}" type="presParOf" srcId="{AB7BA2E0-B12A-455C-B6BD-17449E34ABCF}" destId="{664F90E1-5E54-4ABB-9147-8A8E161FEE52}" srcOrd="1" destOrd="0" presId="urn:microsoft.com/office/officeart/2005/8/layout/hList7"/>
    <dgm:cxn modelId="{1576F0BF-793E-4A3B-BBC7-B3075DEF38C2}" type="presParOf" srcId="{AB7BA2E0-B12A-455C-B6BD-17449E34ABCF}" destId="{FF486BB1-F71C-48E0-A990-E5A056928DCB}" srcOrd="2" destOrd="0" presId="urn:microsoft.com/office/officeart/2005/8/layout/hList7"/>
    <dgm:cxn modelId="{5E0B155E-DF3D-4F9D-BE73-2FFA1A09CF01}" type="presParOf" srcId="{AB7BA2E0-B12A-455C-B6BD-17449E34ABCF}" destId="{EC9B4004-1777-4440-84A2-7A2F4DD8083E}" srcOrd="3" destOrd="0" presId="urn:microsoft.com/office/officeart/2005/8/layout/hList7"/>
    <dgm:cxn modelId="{33F5256A-72BB-4761-BDB1-CBF64AA574CC}" type="presParOf" srcId="{937BE4F2-3F52-485C-B7FE-240AD5A7AAB3}" destId="{B48C4ABB-F5A0-4449-9B1C-6C8F3CF12E5B}" srcOrd="3" destOrd="0" presId="urn:microsoft.com/office/officeart/2005/8/layout/hList7"/>
    <dgm:cxn modelId="{CB8E0599-47DA-4BDA-A08F-0BAA60B1207B}" type="presParOf" srcId="{937BE4F2-3F52-485C-B7FE-240AD5A7AAB3}" destId="{C9A88984-2115-431A-A23C-D86435315779}" srcOrd="4" destOrd="0" presId="urn:microsoft.com/office/officeart/2005/8/layout/hList7"/>
    <dgm:cxn modelId="{6AFA9709-678D-4FF3-9F83-BF122165E387}" type="presParOf" srcId="{C9A88984-2115-431A-A23C-D86435315779}" destId="{9DAE17D9-1F67-45F3-8636-1E217C3F7A49}" srcOrd="0" destOrd="0" presId="urn:microsoft.com/office/officeart/2005/8/layout/hList7"/>
    <dgm:cxn modelId="{89B79983-A883-40D5-B052-AF7A80E48E2E}" type="presParOf" srcId="{C9A88984-2115-431A-A23C-D86435315779}" destId="{4ECD7D26-39BA-4029-BD53-EF4C85BDC31E}" srcOrd="1" destOrd="0" presId="urn:microsoft.com/office/officeart/2005/8/layout/hList7"/>
    <dgm:cxn modelId="{D5464BF1-C56D-4AB5-B126-FB647BF6D964}" type="presParOf" srcId="{C9A88984-2115-431A-A23C-D86435315779}" destId="{228D471A-0352-449C-BA71-921EE6E8C881}" srcOrd="2" destOrd="0" presId="urn:microsoft.com/office/officeart/2005/8/layout/hList7"/>
    <dgm:cxn modelId="{A3C5295A-9A8E-4960-9DBA-52DFB7FFFE6A}" type="presParOf" srcId="{C9A88984-2115-431A-A23C-D86435315779}" destId="{0F95042C-1509-44A2-A618-925C3CF2148F}" srcOrd="3" destOrd="0" presId="urn:microsoft.com/office/officeart/2005/8/layout/hList7"/>
    <dgm:cxn modelId="{5C2E3994-6BAF-44F5-8E3E-B87628A872D4}" type="presParOf" srcId="{937BE4F2-3F52-485C-B7FE-240AD5A7AAB3}" destId="{72FA105A-73DD-47A0-AC69-16BB2C23E119}" srcOrd="5" destOrd="0" presId="urn:microsoft.com/office/officeart/2005/8/layout/hList7"/>
    <dgm:cxn modelId="{41C228ED-F318-4DB2-A67F-2DA6FDD93427}" type="presParOf" srcId="{937BE4F2-3F52-485C-B7FE-240AD5A7AAB3}" destId="{C168AE8F-0F11-45C4-A584-055F2C573CC0}" srcOrd="6" destOrd="0" presId="urn:microsoft.com/office/officeart/2005/8/layout/hList7"/>
    <dgm:cxn modelId="{B13FB880-77F8-4F26-A405-E29EE89B73E3}" type="presParOf" srcId="{C168AE8F-0F11-45C4-A584-055F2C573CC0}" destId="{6554F321-C500-4535-802B-37897F730773}" srcOrd="0" destOrd="0" presId="urn:microsoft.com/office/officeart/2005/8/layout/hList7"/>
    <dgm:cxn modelId="{99E6DC3B-D6C3-424D-9D64-3463E95E87DE}" type="presParOf" srcId="{C168AE8F-0F11-45C4-A584-055F2C573CC0}" destId="{37AD0675-ECC3-425B-BDB0-3F2572F9F0BD}" srcOrd="1" destOrd="0" presId="urn:microsoft.com/office/officeart/2005/8/layout/hList7"/>
    <dgm:cxn modelId="{2216327F-6D59-47CB-951D-2309736A2F00}" type="presParOf" srcId="{C168AE8F-0F11-45C4-A584-055F2C573CC0}" destId="{917187FD-7357-40D5-99B6-289C34325F6D}" srcOrd="2" destOrd="0" presId="urn:microsoft.com/office/officeart/2005/8/layout/hList7"/>
    <dgm:cxn modelId="{C631243F-0398-4686-9884-E5E0401E6D62}" type="presParOf" srcId="{C168AE8F-0F11-45C4-A584-055F2C573CC0}" destId="{1BC68424-86C6-4001-BC7E-054A1C7B381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21B58-5A2F-4777-A84D-1A9E375861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2B9E3-6596-4693-BD5E-EDCEF1520A8A}">
      <dgm:prSet/>
      <dgm:spPr/>
      <dgm:t>
        <a:bodyPr/>
        <a:lstStyle/>
        <a:p>
          <a:pPr rtl="0"/>
          <a:r>
            <a:rPr lang="en-US" dirty="0" smtClean="0"/>
            <a:t>Information Absorption</a:t>
          </a:r>
          <a:endParaRPr lang="en-US" dirty="0"/>
        </a:p>
      </dgm:t>
    </dgm:pt>
    <dgm:pt modelId="{5E09F695-CE9D-4CC8-9E02-55C12FC72BBF}" type="parTrans" cxnId="{D03CD3D2-A791-472D-A681-C2301CCA8F54}">
      <dgm:prSet/>
      <dgm:spPr/>
      <dgm:t>
        <a:bodyPr/>
        <a:lstStyle/>
        <a:p>
          <a:endParaRPr lang="en-US"/>
        </a:p>
      </dgm:t>
    </dgm:pt>
    <dgm:pt modelId="{DAE40D08-4DBA-49A4-91A5-5BDE37B9D8CB}" type="sibTrans" cxnId="{D03CD3D2-A791-472D-A681-C2301CCA8F54}">
      <dgm:prSet/>
      <dgm:spPr/>
      <dgm:t>
        <a:bodyPr/>
        <a:lstStyle/>
        <a:p>
          <a:endParaRPr lang="en-US"/>
        </a:p>
      </dgm:t>
    </dgm:pt>
    <dgm:pt modelId="{B115D6C2-F4FF-4EB0-ACC6-3B51FAFDAA21}">
      <dgm:prSet/>
      <dgm:spPr/>
      <dgm:t>
        <a:bodyPr/>
        <a:lstStyle/>
        <a:p>
          <a:pPr rtl="0"/>
          <a:r>
            <a:rPr lang="en-US" dirty="0" smtClean="0"/>
            <a:t>Verbal </a:t>
          </a:r>
          <a:endParaRPr lang="en-US" dirty="0"/>
        </a:p>
      </dgm:t>
    </dgm:pt>
    <dgm:pt modelId="{54277ADE-AD37-4053-93BC-2EA1D1BC9366}" type="parTrans" cxnId="{A9857606-BC01-4727-92AE-53BEA6632D87}">
      <dgm:prSet/>
      <dgm:spPr/>
      <dgm:t>
        <a:bodyPr/>
        <a:lstStyle/>
        <a:p>
          <a:endParaRPr lang="en-US"/>
        </a:p>
      </dgm:t>
    </dgm:pt>
    <dgm:pt modelId="{516F6606-CFBA-4E06-93B9-1556EFC9FFC0}" type="sibTrans" cxnId="{A9857606-BC01-4727-92AE-53BEA6632D87}">
      <dgm:prSet/>
      <dgm:spPr/>
      <dgm:t>
        <a:bodyPr/>
        <a:lstStyle/>
        <a:p>
          <a:endParaRPr lang="en-US"/>
        </a:p>
      </dgm:t>
    </dgm:pt>
    <dgm:pt modelId="{64C82537-6D7C-4076-9FBD-2929AE2B17FC}">
      <dgm:prSet/>
      <dgm:spPr/>
      <dgm:t>
        <a:bodyPr/>
        <a:lstStyle/>
        <a:p>
          <a:pPr rtl="0"/>
          <a:r>
            <a:rPr lang="en-US" dirty="0" smtClean="0"/>
            <a:t>Visual </a:t>
          </a:r>
          <a:endParaRPr lang="en-US" dirty="0"/>
        </a:p>
      </dgm:t>
    </dgm:pt>
    <dgm:pt modelId="{6774D041-A52A-42DE-9005-207D8846DEE2}" type="parTrans" cxnId="{CD5E3B96-041F-45AD-85EB-BC63EA0D745B}">
      <dgm:prSet/>
      <dgm:spPr/>
      <dgm:t>
        <a:bodyPr/>
        <a:lstStyle/>
        <a:p>
          <a:endParaRPr lang="en-US"/>
        </a:p>
      </dgm:t>
    </dgm:pt>
    <dgm:pt modelId="{58F90C0E-10E3-490F-960C-463349440BFE}" type="sibTrans" cxnId="{CD5E3B96-041F-45AD-85EB-BC63EA0D745B}">
      <dgm:prSet/>
      <dgm:spPr/>
      <dgm:t>
        <a:bodyPr/>
        <a:lstStyle/>
        <a:p>
          <a:endParaRPr lang="en-US"/>
        </a:p>
      </dgm:t>
    </dgm:pt>
    <dgm:pt modelId="{B99F0554-CDD1-46B1-9B98-48125DE165DD}">
      <dgm:prSet/>
      <dgm:spPr/>
      <dgm:t>
        <a:bodyPr/>
        <a:lstStyle/>
        <a:p>
          <a:pPr rtl="0"/>
          <a:r>
            <a:rPr lang="en-US" dirty="0" smtClean="0"/>
            <a:t>Aural </a:t>
          </a:r>
          <a:endParaRPr lang="en-US" dirty="0"/>
        </a:p>
      </dgm:t>
    </dgm:pt>
    <dgm:pt modelId="{94C861D0-1B59-4610-B4EB-44ACA1B435BC}" type="parTrans" cxnId="{BEBAC85B-D710-49E9-9B13-B1D10CA62D2C}">
      <dgm:prSet/>
      <dgm:spPr/>
      <dgm:t>
        <a:bodyPr/>
        <a:lstStyle/>
        <a:p>
          <a:endParaRPr lang="en-US"/>
        </a:p>
      </dgm:t>
    </dgm:pt>
    <dgm:pt modelId="{CDA8349E-ACDE-4BFD-B309-30B44AEF9717}" type="sibTrans" cxnId="{BEBAC85B-D710-49E9-9B13-B1D10CA62D2C}">
      <dgm:prSet/>
      <dgm:spPr/>
      <dgm:t>
        <a:bodyPr/>
        <a:lstStyle/>
        <a:p>
          <a:endParaRPr lang="en-US"/>
        </a:p>
      </dgm:t>
    </dgm:pt>
    <dgm:pt modelId="{2F4F88F3-FA1E-416E-9247-80A740211AB2}">
      <dgm:prSet/>
      <dgm:spPr/>
      <dgm:t>
        <a:bodyPr/>
        <a:lstStyle/>
        <a:p>
          <a:pPr rtl="0"/>
          <a:r>
            <a:rPr lang="en-US" dirty="0" smtClean="0"/>
            <a:t>Oral </a:t>
          </a:r>
          <a:endParaRPr lang="en-US" dirty="0"/>
        </a:p>
      </dgm:t>
    </dgm:pt>
    <dgm:pt modelId="{B0FF5ED9-23A9-4184-BEF5-DEC33E1B7D1A}" type="parTrans" cxnId="{881CF81A-DE3F-4A04-BCF8-E0BB1B745443}">
      <dgm:prSet/>
      <dgm:spPr/>
      <dgm:t>
        <a:bodyPr/>
        <a:lstStyle/>
        <a:p>
          <a:endParaRPr lang="en-US"/>
        </a:p>
      </dgm:t>
    </dgm:pt>
    <dgm:pt modelId="{EBDC2A0C-3B6D-4129-A520-F5C274202449}" type="sibTrans" cxnId="{881CF81A-DE3F-4A04-BCF8-E0BB1B745443}">
      <dgm:prSet/>
      <dgm:spPr/>
      <dgm:t>
        <a:bodyPr/>
        <a:lstStyle/>
        <a:p>
          <a:endParaRPr lang="en-US"/>
        </a:p>
      </dgm:t>
    </dgm:pt>
    <dgm:pt modelId="{51563972-9D9E-476E-B082-30CCB21F53A8}">
      <dgm:prSet/>
      <dgm:spPr/>
      <dgm:t>
        <a:bodyPr/>
        <a:lstStyle/>
        <a:p>
          <a:pPr rtl="0"/>
          <a:r>
            <a:rPr lang="en-US" dirty="0" smtClean="0"/>
            <a:t>Tactile</a:t>
          </a:r>
          <a:endParaRPr lang="en-US" dirty="0"/>
        </a:p>
      </dgm:t>
    </dgm:pt>
    <dgm:pt modelId="{41B3FB05-8EB2-4B46-9D3F-D254873EFC3E}" type="parTrans" cxnId="{2DCF1A49-8A01-4320-B7C8-6ACC77214DFB}">
      <dgm:prSet/>
      <dgm:spPr/>
      <dgm:t>
        <a:bodyPr/>
        <a:lstStyle/>
        <a:p>
          <a:endParaRPr lang="en-US"/>
        </a:p>
      </dgm:t>
    </dgm:pt>
    <dgm:pt modelId="{B7D5B3CD-3108-44CA-B457-2D0FC24B25DF}" type="sibTrans" cxnId="{2DCF1A49-8A01-4320-B7C8-6ACC77214DFB}">
      <dgm:prSet/>
      <dgm:spPr/>
      <dgm:t>
        <a:bodyPr/>
        <a:lstStyle/>
        <a:p>
          <a:endParaRPr lang="en-US"/>
        </a:p>
      </dgm:t>
    </dgm:pt>
    <dgm:pt modelId="{1B835AEE-DFD5-400D-B1E2-4EA3E2AF60AB}">
      <dgm:prSet/>
      <dgm:spPr/>
      <dgm:t>
        <a:bodyPr/>
        <a:lstStyle/>
        <a:p>
          <a:pPr rtl="0"/>
          <a:r>
            <a:rPr lang="en-US" dirty="0" smtClean="0"/>
            <a:t>Kinesthetic </a:t>
          </a:r>
          <a:endParaRPr lang="en-US" dirty="0"/>
        </a:p>
      </dgm:t>
    </dgm:pt>
    <dgm:pt modelId="{7CD069B3-149B-4CFD-9C68-297DBF745055}" type="parTrans" cxnId="{F3ADE9F5-C360-4338-A25B-439642FB71A9}">
      <dgm:prSet/>
      <dgm:spPr/>
      <dgm:t>
        <a:bodyPr/>
        <a:lstStyle/>
        <a:p>
          <a:endParaRPr lang="en-US"/>
        </a:p>
      </dgm:t>
    </dgm:pt>
    <dgm:pt modelId="{C6C8DE80-9EEA-4701-89E3-A14BEB5C8A24}" type="sibTrans" cxnId="{F3ADE9F5-C360-4338-A25B-439642FB71A9}">
      <dgm:prSet/>
      <dgm:spPr/>
      <dgm:t>
        <a:bodyPr/>
        <a:lstStyle/>
        <a:p>
          <a:endParaRPr lang="en-US"/>
        </a:p>
      </dgm:t>
    </dgm:pt>
    <dgm:pt modelId="{33C41DE6-505C-47C3-9190-EC2408199D4E}" type="pres">
      <dgm:prSet presAssocID="{8B221B58-5A2F-4777-A84D-1A9E375861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858E8-142E-4683-8086-3C1C4F469DAA}" type="pres">
      <dgm:prSet presAssocID="{3502B9E3-6596-4693-BD5E-EDCEF1520A8A}" presName="linNode" presStyleCnt="0"/>
      <dgm:spPr/>
    </dgm:pt>
    <dgm:pt modelId="{9D683667-D581-41E7-A20B-A87DE8D9BE11}" type="pres">
      <dgm:prSet presAssocID="{3502B9E3-6596-4693-BD5E-EDCEF1520A8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EEBCB-8166-4152-8439-AB3288F1A16A}" type="pres">
      <dgm:prSet presAssocID="{3502B9E3-6596-4693-BD5E-EDCEF1520A8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39BB3-F7D7-4A4B-A692-6810CD15542E}" type="presOf" srcId="{1B835AEE-DFD5-400D-B1E2-4EA3E2AF60AB}" destId="{E9AEEBCB-8166-4152-8439-AB3288F1A16A}" srcOrd="0" destOrd="5" presId="urn:microsoft.com/office/officeart/2005/8/layout/vList5"/>
    <dgm:cxn modelId="{79459C47-26D0-4816-8213-BD9ADF5196D7}" type="presOf" srcId="{3502B9E3-6596-4693-BD5E-EDCEF1520A8A}" destId="{9D683667-D581-41E7-A20B-A87DE8D9BE11}" srcOrd="0" destOrd="0" presId="urn:microsoft.com/office/officeart/2005/8/layout/vList5"/>
    <dgm:cxn modelId="{CD5E3B96-041F-45AD-85EB-BC63EA0D745B}" srcId="{3502B9E3-6596-4693-BD5E-EDCEF1520A8A}" destId="{64C82537-6D7C-4076-9FBD-2929AE2B17FC}" srcOrd="1" destOrd="0" parTransId="{6774D041-A52A-42DE-9005-207D8846DEE2}" sibTransId="{58F90C0E-10E3-490F-960C-463349440BFE}"/>
    <dgm:cxn modelId="{881CF81A-DE3F-4A04-BCF8-E0BB1B745443}" srcId="{3502B9E3-6596-4693-BD5E-EDCEF1520A8A}" destId="{2F4F88F3-FA1E-416E-9247-80A740211AB2}" srcOrd="3" destOrd="0" parTransId="{B0FF5ED9-23A9-4184-BEF5-DEC33E1B7D1A}" sibTransId="{EBDC2A0C-3B6D-4129-A520-F5C274202449}"/>
    <dgm:cxn modelId="{D8630646-01DF-480E-B44A-8321323C3FF5}" type="presOf" srcId="{B99F0554-CDD1-46B1-9B98-48125DE165DD}" destId="{E9AEEBCB-8166-4152-8439-AB3288F1A16A}" srcOrd="0" destOrd="2" presId="urn:microsoft.com/office/officeart/2005/8/layout/vList5"/>
    <dgm:cxn modelId="{2DCF1A49-8A01-4320-B7C8-6ACC77214DFB}" srcId="{3502B9E3-6596-4693-BD5E-EDCEF1520A8A}" destId="{51563972-9D9E-476E-B082-30CCB21F53A8}" srcOrd="4" destOrd="0" parTransId="{41B3FB05-8EB2-4B46-9D3F-D254873EFC3E}" sibTransId="{B7D5B3CD-3108-44CA-B457-2D0FC24B25DF}"/>
    <dgm:cxn modelId="{2C601571-4EA5-4727-9BE2-D451FC8D58C9}" type="presOf" srcId="{B115D6C2-F4FF-4EB0-ACC6-3B51FAFDAA21}" destId="{E9AEEBCB-8166-4152-8439-AB3288F1A16A}" srcOrd="0" destOrd="0" presId="urn:microsoft.com/office/officeart/2005/8/layout/vList5"/>
    <dgm:cxn modelId="{756C49C5-1E8B-4B03-A06E-B79C50A87E4F}" type="presOf" srcId="{51563972-9D9E-476E-B082-30CCB21F53A8}" destId="{E9AEEBCB-8166-4152-8439-AB3288F1A16A}" srcOrd="0" destOrd="4" presId="urn:microsoft.com/office/officeart/2005/8/layout/vList5"/>
    <dgm:cxn modelId="{A9857606-BC01-4727-92AE-53BEA6632D87}" srcId="{3502B9E3-6596-4693-BD5E-EDCEF1520A8A}" destId="{B115D6C2-F4FF-4EB0-ACC6-3B51FAFDAA21}" srcOrd="0" destOrd="0" parTransId="{54277ADE-AD37-4053-93BC-2EA1D1BC9366}" sibTransId="{516F6606-CFBA-4E06-93B9-1556EFC9FFC0}"/>
    <dgm:cxn modelId="{0426C5AF-4BA8-4A38-B2A7-41709287D525}" type="presOf" srcId="{64C82537-6D7C-4076-9FBD-2929AE2B17FC}" destId="{E9AEEBCB-8166-4152-8439-AB3288F1A16A}" srcOrd="0" destOrd="1" presId="urn:microsoft.com/office/officeart/2005/8/layout/vList5"/>
    <dgm:cxn modelId="{F3ADE9F5-C360-4338-A25B-439642FB71A9}" srcId="{3502B9E3-6596-4693-BD5E-EDCEF1520A8A}" destId="{1B835AEE-DFD5-400D-B1E2-4EA3E2AF60AB}" srcOrd="5" destOrd="0" parTransId="{7CD069B3-149B-4CFD-9C68-297DBF745055}" sibTransId="{C6C8DE80-9EEA-4701-89E3-A14BEB5C8A24}"/>
    <dgm:cxn modelId="{BEBAC85B-D710-49E9-9B13-B1D10CA62D2C}" srcId="{3502B9E3-6596-4693-BD5E-EDCEF1520A8A}" destId="{B99F0554-CDD1-46B1-9B98-48125DE165DD}" srcOrd="2" destOrd="0" parTransId="{94C861D0-1B59-4610-B4EB-44ACA1B435BC}" sibTransId="{CDA8349E-ACDE-4BFD-B309-30B44AEF9717}"/>
    <dgm:cxn modelId="{C5AD5083-18F4-4A53-A5A0-039FDC8BC97F}" type="presOf" srcId="{8B221B58-5A2F-4777-A84D-1A9E37586103}" destId="{33C41DE6-505C-47C3-9190-EC2408199D4E}" srcOrd="0" destOrd="0" presId="urn:microsoft.com/office/officeart/2005/8/layout/vList5"/>
    <dgm:cxn modelId="{F6619316-2395-4159-8EA1-26D00029AE80}" type="presOf" srcId="{2F4F88F3-FA1E-416E-9247-80A740211AB2}" destId="{E9AEEBCB-8166-4152-8439-AB3288F1A16A}" srcOrd="0" destOrd="3" presId="urn:microsoft.com/office/officeart/2005/8/layout/vList5"/>
    <dgm:cxn modelId="{D03CD3D2-A791-472D-A681-C2301CCA8F54}" srcId="{8B221B58-5A2F-4777-A84D-1A9E37586103}" destId="{3502B9E3-6596-4693-BD5E-EDCEF1520A8A}" srcOrd="0" destOrd="0" parTransId="{5E09F695-CE9D-4CC8-9E02-55C12FC72BBF}" sibTransId="{DAE40D08-4DBA-49A4-91A5-5BDE37B9D8CB}"/>
    <dgm:cxn modelId="{FAAC0B6A-6009-45E0-9A1A-C8B666F80B4F}" type="presParOf" srcId="{33C41DE6-505C-47C3-9190-EC2408199D4E}" destId="{08E858E8-142E-4683-8086-3C1C4F469DAA}" srcOrd="0" destOrd="0" presId="urn:microsoft.com/office/officeart/2005/8/layout/vList5"/>
    <dgm:cxn modelId="{0247F1FF-2198-4C0B-B65E-3A33388197A8}" type="presParOf" srcId="{08E858E8-142E-4683-8086-3C1C4F469DAA}" destId="{9D683667-D581-41E7-A20B-A87DE8D9BE11}" srcOrd="0" destOrd="0" presId="urn:microsoft.com/office/officeart/2005/8/layout/vList5"/>
    <dgm:cxn modelId="{BAD23035-9147-4696-98CC-53A4CA184446}" type="presParOf" srcId="{08E858E8-142E-4683-8086-3C1C4F469DAA}" destId="{E9AEEBCB-8166-4152-8439-AB3288F1A1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E2B0A-9237-4D17-BB7B-3B153DAAFE6B}">
      <dsp:nvSpPr>
        <dsp:cNvPr id="0" name=""/>
        <dsp:cNvSpPr/>
      </dsp:nvSpPr>
      <dsp:spPr>
        <a:xfrm>
          <a:off x="1812" y="0"/>
          <a:ext cx="189945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Information Absorption</a:t>
          </a:r>
          <a:endParaRPr lang="en-US" sz="2100" kern="1200" dirty="0"/>
        </a:p>
      </dsp:txBody>
      <dsp:txXfrm>
        <a:off x="1812" y="1828800"/>
        <a:ext cx="1899456" cy="1828800"/>
      </dsp:txXfrm>
    </dsp:sp>
    <dsp:sp modelId="{49A5F0E5-C87F-4D0B-A5A8-BDE128C19F64}">
      <dsp:nvSpPr>
        <dsp:cNvPr id="0" name=""/>
        <dsp:cNvSpPr/>
      </dsp:nvSpPr>
      <dsp:spPr>
        <a:xfrm>
          <a:off x="190302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8FF54-2BB2-4E17-8B9A-F09D2D6C61B8}">
      <dsp:nvSpPr>
        <dsp:cNvPr id="0" name=""/>
        <dsp:cNvSpPr/>
      </dsp:nvSpPr>
      <dsp:spPr>
        <a:xfrm>
          <a:off x="1958252" y="0"/>
          <a:ext cx="189945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Input to Memory</a:t>
          </a:r>
          <a:endParaRPr lang="en-US" sz="2100" kern="1200" dirty="0"/>
        </a:p>
      </dsp:txBody>
      <dsp:txXfrm>
        <a:off x="1958252" y="1828800"/>
        <a:ext cx="1899456" cy="1828800"/>
      </dsp:txXfrm>
    </dsp:sp>
    <dsp:sp modelId="{EC9B4004-1777-4440-84A2-7A2F4DD8083E}">
      <dsp:nvSpPr>
        <dsp:cNvPr id="0" name=""/>
        <dsp:cNvSpPr/>
      </dsp:nvSpPr>
      <dsp:spPr>
        <a:xfrm>
          <a:off x="2146742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E17D9-1F67-45F3-8636-1E217C3F7A49}">
      <dsp:nvSpPr>
        <dsp:cNvPr id="0" name=""/>
        <dsp:cNvSpPr/>
      </dsp:nvSpPr>
      <dsp:spPr>
        <a:xfrm>
          <a:off x="3914691" y="0"/>
          <a:ext cx="189945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Retrieval from Memory</a:t>
          </a:r>
          <a:endParaRPr lang="en-US" sz="2100" kern="1200" dirty="0"/>
        </a:p>
      </dsp:txBody>
      <dsp:txXfrm>
        <a:off x="3914691" y="1828800"/>
        <a:ext cx="1899456" cy="1828800"/>
      </dsp:txXfrm>
    </dsp:sp>
    <dsp:sp modelId="{0F95042C-1509-44A2-A618-925C3CF2148F}">
      <dsp:nvSpPr>
        <dsp:cNvPr id="0" name=""/>
        <dsp:cNvSpPr/>
      </dsp:nvSpPr>
      <dsp:spPr>
        <a:xfrm>
          <a:off x="4103181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4F321-C500-4535-802B-37897F730773}">
      <dsp:nvSpPr>
        <dsp:cNvPr id="0" name=""/>
        <dsp:cNvSpPr/>
      </dsp:nvSpPr>
      <dsp:spPr>
        <a:xfrm>
          <a:off x="5871131" y="0"/>
          <a:ext cx="189945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Application to New Situation: Problem -Solving</a:t>
          </a:r>
          <a:endParaRPr lang="en-US" sz="2100" kern="1200" dirty="0"/>
        </a:p>
      </dsp:txBody>
      <dsp:txXfrm>
        <a:off x="5871131" y="1828800"/>
        <a:ext cx="1899456" cy="1828800"/>
      </dsp:txXfrm>
    </dsp:sp>
    <dsp:sp modelId="{1BC68424-86C6-4001-BC7E-054A1C7B381B}">
      <dsp:nvSpPr>
        <dsp:cNvPr id="0" name=""/>
        <dsp:cNvSpPr/>
      </dsp:nvSpPr>
      <dsp:spPr>
        <a:xfrm>
          <a:off x="6059621" y="274320"/>
          <a:ext cx="1522476" cy="152247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FC8A6-6ACE-408A-8AC8-8DEECB2991ED}">
      <dsp:nvSpPr>
        <dsp:cNvPr id="0" name=""/>
        <dsp:cNvSpPr/>
      </dsp:nvSpPr>
      <dsp:spPr>
        <a:xfrm>
          <a:off x="310895" y="3657600"/>
          <a:ext cx="7150608" cy="685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EEBCB-8166-4152-8439-AB3288F1A16A}">
      <dsp:nvSpPr>
        <dsp:cNvPr id="0" name=""/>
        <dsp:cNvSpPr/>
      </dsp:nvSpPr>
      <dsp:spPr>
        <a:xfrm rot="5400000">
          <a:off x="3456432" y="-201168"/>
          <a:ext cx="365760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Verbal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Visual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Aural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Oral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Tactile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Kinesthetic </a:t>
          </a:r>
          <a:endParaRPr lang="en-US" sz="3300" kern="1200" dirty="0"/>
        </a:p>
      </dsp:txBody>
      <dsp:txXfrm rot="-5400000">
        <a:off x="2798065" y="635748"/>
        <a:ext cx="4795787" cy="3300502"/>
      </dsp:txXfrm>
    </dsp:sp>
    <dsp:sp modelId="{9D683667-D581-41E7-A20B-A87DE8D9BE11}">
      <dsp:nvSpPr>
        <dsp:cNvPr id="0" name=""/>
        <dsp:cNvSpPr/>
      </dsp:nvSpPr>
      <dsp:spPr>
        <a:xfrm>
          <a:off x="0" y="0"/>
          <a:ext cx="2798064" cy="45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Information Absorption</a:t>
          </a:r>
          <a:endParaRPr lang="en-US" sz="3600" kern="1200" dirty="0"/>
        </a:p>
      </dsp:txBody>
      <dsp:txXfrm>
        <a:off x="136590" y="136590"/>
        <a:ext cx="2524884" cy="4298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94299A-6CA4-4FC5-827D-34255A99BD2C}" type="datetimeFigureOut">
              <a:rPr lang="en-US" smtClean="0"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FE9C729-C22F-4526-92FC-98B47D7EC31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c.org/horizon-proje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ebinarjam.com/members/" TargetMode="External"/><Relationship Id="rId2" Type="http://schemas.openxmlformats.org/officeDocument/2006/relationships/hyperlink" Target="https://plus.google.com/s/mediation%20with%20hear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events/ccqa8q3kke5lc6p3i6jar8qv1no" TargetMode="External"/><Relationship Id="rId2" Type="http://schemas.openxmlformats.org/officeDocument/2006/relationships/hyperlink" Target="https://plus.google.com/hangou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lawvideos.wolterskluwerlb.com/protected/VideoLibrary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digitalcommons.hamline.edu/dri_mclvideo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ourts.state.va.us/courtadmin/aoc/djs/programs/drs/mediation/hom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ts.state.va.us/courtadmin/aoc/djs/programs/drs/mediation/soe.pdf" TargetMode="External"/><Relationship Id="rId2" Type="http://schemas.openxmlformats.org/officeDocument/2006/relationships/hyperlink" Target="http://www.courts.state.va.us/courtadmin/aoc/djs/programs/drs/mediation/forms/adr1004proc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apps.americanbar.org/dch/committee.cfm?com=DR018600&amp;edit=1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mericanbar.org/groups/dispute_resolution/resources/mediator_ethics_opinions.html" TargetMode="Externa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ncourts.gov/sites/default/files/docs/40_hour_civil_mediation_training_application_2014.03.2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cft.vanderbilt.edu/guides-sub-pages/flipping-the-classro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sl.academia.edu/PaulaMarieYoung" TargetMode="Externa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://lawteaching.org/" TargetMode="Externa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n.harvard.edu/research_projects/negotiation-pedagogy-program-on-negotiation/teaching-negotiation-online-spring-nppon-faculty-dinner-explores-online-learning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lawteaching.org/conferences/2013/handouts/5a-LawSchoolClassroom.pdf" TargetMode="External"/><Relationship Id="rId2" Type="http://schemas.openxmlformats.org/officeDocument/2006/relationships/hyperlink" Target="http://lawteaching.org/lawteacher/2014spring/lawteacher2014spr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wteaching.org/conferences/2013/handouts/1c-Upside-DownClassroom.pdf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lawteaching.org/searchresults/?cx=005727683035145350083:l52wlgwmnia&amp;cof=FORID:11&amp;ie=UTF-8&amp;q=flipping&amp;sa=Search&amp;siteurl=lawteaching.org/curriculum/index.php&amp;ref=lawteaching.org/articles/&amp;ss=1702j442204j8" TargetMode="External"/><Relationship Id="rId2" Type="http://schemas.openxmlformats.org/officeDocument/2006/relationships/hyperlink" Target="http://lawteaching.org/conferences/2013/workshops/session5.php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google.com/webhp?sourceid=chrome-instant&amp;ion=1&amp;espv=2&amp;ie=UTF-8#q=%22How%20to%20flip%20the%20law%20school%2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bestpracticeslegaled.albanylawblogs.org/2013/08/27/flipping-law-school-classes/" TargetMode="External"/><Relationship Id="rId2" Type="http://schemas.openxmlformats.org/officeDocument/2006/relationships/hyperlink" Target="http://blog.scholasticahq.com/post/101088277698/flipping-the-law-classroom-interview-with-michele#.VFPkivnF91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stpracticeslegaled.albanylawblogs.org/2013/04/21/the-future-of-legal-education-ted-talks-kahn-academy-and-legaled-web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tl.net/node/7788" TargetMode="External"/><Relationship Id="rId2" Type="http://schemas.openxmlformats.org/officeDocument/2006/relationships/hyperlink" Target="http://albanylawtech.wordpress.com/2014/10/13/flipping-civ-pro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381000"/>
            <a:ext cx="4495800" cy="321945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Mediation with Heart: </a:t>
            </a:r>
            <a:br>
              <a:rPr lang="en-US" sz="4800" dirty="0" smtClean="0"/>
            </a:br>
            <a:r>
              <a:rPr lang="en-US" sz="4800" dirty="0" smtClean="0"/>
              <a:t>Web-Based Training for </a:t>
            </a:r>
            <a:br>
              <a:rPr lang="en-US" sz="4800" dirty="0" smtClean="0"/>
            </a:br>
            <a:r>
              <a:rPr lang="en-US" sz="4800" dirty="0" smtClean="0"/>
              <a:t>Change Agents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7724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Presentation to the Members of the  </a:t>
            </a:r>
          </a:p>
          <a:p>
            <a:r>
              <a:rPr lang="en-US" sz="2800" dirty="0" smtClean="0"/>
              <a:t>Tennessee Supreme Court</a:t>
            </a:r>
          </a:p>
          <a:p>
            <a:r>
              <a:rPr lang="en-US" sz="2800" dirty="0" smtClean="0"/>
              <a:t>Alternative Dispute Resolution Commission</a:t>
            </a:r>
          </a:p>
          <a:p>
            <a:pPr algn="r"/>
            <a:r>
              <a:rPr lang="en-US" sz="2400" dirty="0" smtClean="0"/>
              <a:t>November 6, 2014</a:t>
            </a:r>
          </a:p>
          <a:p>
            <a:pPr algn="r"/>
            <a:r>
              <a:rPr lang="en-US" sz="2400" dirty="0" smtClean="0"/>
              <a:t>Nashville, TN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799"/>
            <a:ext cx="2819400" cy="20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Web-based coaching </a:t>
            </a:r>
            <a:r>
              <a:rPr lang="en-US" dirty="0"/>
              <a:t>p</a:t>
            </a:r>
            <a:r>
              <a:rPr lang="en-US" dirty="0" smtClean="0"/>
              <a:t>rograms of Christine Kane :</a:t>
            </a:r>
          </a:p>
          <a:p>
            <a:pPr lvl="1"/>
            <a:r>
              <a:rPr lang="en-US" dirty="0" smtClean="0"/>
              <a:t>UpLevel Your Life</a:t>
            </a:r>
          </a:p>
          <a:p>
            <a:pPr lvl="2"/>
            <a:r>
              <a:rPr lang="en-US" dirty="0" smtClean="0"/>
              <a:t>$997</a:t>
            </a:r>
          </a:p>
          <a:p>
            <a:pPr lvl="1"/>
            <a:r>
              <a:rPr lang="en-US" dirty="0" smtClean="0"/>
              <a:t>UpLevel Your Business</a:t>
            </a:r>
          </a:p>
          <a:p>
            <a:pPr lvl="2"/>
            <a:r>
              <a:rPr lang="en-US" dirty="0" smtClean="0"/>
              <a:t>$1,625</a:t>
            </a:r>
          </a:p>
          <a:p>
            <a:pPr lvl="1"/>
            <a:r>
              <a:rPr lang="en-US" dirty="0" smtClean="0"/>
              <a:t>Gold Mastermind</a:t>
            </a:r>
          </a:p>
          <a:p>
            <a:pPr lvl="2"/>
            <a:r>
              <a:rPr lang="en-US" dirty="0" smtClean="0"/>
              <a:t>$9,473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172700" cy="3004344"/>
          </a:xfrm>
        </p:spPr>
      </p:pic>
    </p:spTree>
    <p:extLst>
      <p:ext uri="{BB962C8B-B14F-4D97-AF65-F5344CB8AC3E}">
        <p14:creationId xmlns:p14="http://schemas.microsoft.com/office/powerpoint/2010/main" val="2966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Online content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Podcasts</a:t>
            </a:r>
          </a:p>
          <a:p>
            <a:pPr lvl="1"/>
            <a:r>
              <a:rPr lang="en-US" dirty="0" smtClean="0"/>
              <a:t>Transcripts</a:t>
            </a:r>
          </a:p>
          <a:p>
            <a:r>
              <a:rPr lang="en-US" dirty="0" smtClean="0"/>
              <a:t>Instructor contact</a:t>
            </a:r>
          </a:p>
          <a:p>
            <a:pPr lvl="1"/>
            <a:r>
              <a:rPr lang="en-US" dirty="0" smtClean="0"/>
              <a:t>Monthly Q&amp;A calls</a:t>
            </a:r>
          </a:p>
          <a:p>
            <a:r>
              <a:rPr lang="en-US" dirty="0" smtClean="0"/>
              <a:t>Student community</a:t>
            </a:r>
          </a:p>
          <a:p>
            <a:pPr lvl="1"/>
            <a:r>
              <a:rPr lang="en-US" dirty="0" smtClean="0"/>
              <a:t>Retreats</a:t>
            </a:r>
          </a:p>
          <a:p>
            <a:pPr lvl="1"/>
            <a:r>
              <a:rPr lang="en-US" dirty="0" smtClean="0"/>
              <a:t>Facebook group</a:t>
            </a:r>
          </a:p>
          <a:p>
            <a:r>
              <a:rPr lang="en-US" dirty="0" smtClean="0"/>
              <a:t>Readings</a:t>
            </a:r>
          </a:p>
          <a:p>
            <a:r>
              <a:rPr lang="en-US" dirty="0" smtClean="0"/>
              <a:t>Exercises</a:t>
            </a:r>
          </a:p>
          <a:p>
            <a:r>
              <a:rPr lang="en-US" dirty="0" smtClean="0"/>
              <a:t>Private coaching sessions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90600"/>
            <a:ext cx="4038600" cy="2692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Frequent calls about my law school course, but:</a:t>
            </a:r>
          </a:p>
          <a:p>
            <a:pPr lvl="1"/>
            <a:r>
              <a:rPr lang="en-US" dirty="0" smtClean="0"/>
              <a:t>Offered at remote campus.</a:t>
            </a:r>
          </a:p>
          <a:p>
            <a:pPr lvl="1"/>
            <a:r>
              <a:rPr lang="en-US" dirty="0" smtClean="0"/>
              <a:t>Twice a week for two hours.</a:t>
            </a:r>
          </a:p>
          <a:p>
            <a:pPr lvl="1"/>
            <a:r>
              <a:rPr lang="en-US" dirty="0" smtClean="0"/>
              <a:t>Over 14 weeks. </a:t>
            </a:r>
          </a:p>
          <a:p>
            <a:r>
              <a:rPr lang="en-US" dirty="0" smtClean="0"/>
              <a:t>Cannot serve second-career professionals looking for easy course access.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4" y="1770063"/>
            <a:ext cx="3017308" cy="4525962"/>
          </a:xfrm>
        </p:spPr>
      </p:pic>
    </p:spTree>
    <p:extLst>
      <p:ext uri="{BB962C8B-B14F-4D97-AF65-F5344CB8AC3E}">
        <p14:creationId xmlns:p14="http://schemas.microsoft.com/office/powerpoint/2010/main" val="2638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Blended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Course or </a:t>
            </a:r>
            <a:br>
              <a:rPr lang="en-US" dirty="0" smtClean="0"/>
            </a:br>
            <a:r>
              <a:rPr lang="en-US" dirty="0" smtClean="0"/>
              <a:t>Flipped Classroom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blended course combines online elements with face-to-face interaction. </a:t>
            </a:r>
          </a:p>
          <a:p>
            <a:pPr lvl="1"/>
            <a:r>
              <a:rPr lang="en-US" dirty="0" smtClean="0"/>
              <a:t>“Flipped</a:t>
            </a:r>
            <a:r>
              <a:rPr lang="en-US" dirty="0"/>
              <a:t>” </a:t>
            </a:r>
            <a:r>
              <a:rPr lang="en-US" dirty="0" smtClean="0"/>
              <a:t>classrooms:  </a:t>
            </a:r>
            <a:r>
              <a:rPr lang="en-US" dirty="0"/>
              <a:t>the online component provides the lecture and the face-to-face time is used for discussion, analytical exercises, simulations, and other </a:t>
            </a:r>
            <a:r>
              <a:rPr lang="en-US" dirty="0" smtClean="0"/>
              <a:t>higher cognitive learning through active learning activities. </a:t>
            </a:r>
          </a:p>
          <a:p>
            <a:pPr lvl="1"/>
            <a:r>
              <a:rPr lang="en-US" dirty="0" smtClean="0"/>
              <a:t>“[O]ne of the most important emerging trends in education technology for higher education . . . [that] </a:t>
            </a:r>
            <a:r>
              <a:rPr lang="en-US" dirty="0" err="1" smtClean="0"/>
              <a:t>creat</a:t>
            </a:r>
            <a:r>
              <a:rPr lang="en-US" dirty="0" smtClean="0"/>
              <a:t>[</a:t>
            </a:r>
            <a:r>
              <a:rPr lang="en-US" dirty="0" err="1" smtClean="0"/>
              <a:t>es</a:t>
            </a:r>
            <a:r>
              <a:rPr lang="en-US" dirty="0" smtClean="0"/>
              <a:t>] a more efficient and enriching use of class time.”  </a:t>
            </a:r>
            <a:r>
              <a:rPr lang="en-US" sz="2200" dirty="0" smtClean="0"/>
              <a:t>New Media Consortium Horizon Project, </a:t>
            </a:r>
            <a:r>
              <a:rPr lang="en-US" sz="2200" dirty="0" smtClean="0">
                <a:hlinkClick r:id="rId2"/>
              </a:rPr>
              <a:t>www.nmc.org/horizon-project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Socratic dialogue.</a:t>
            </a:r>
          </a:p>
          <a:p>
            <a:r>
              <a:rPr lang="en-US" dirty="0" smtClean="0"/>
              <a:t>Discussion.</a:t>
            </a:r>
          </a:p>
          <a:p>
            <a:r>
              <a:rPr lang="en-US" dirty="0" smtClean="0"/>
              <a:t>Writing.</a:t>
            </a:r>
          </a:p>
          <a:p>
            <a:r>
              <a:rPr lang="en-US" dirty="0" smtClean="0"/>
              <a:t>Outlining.</a:t>
            </a:r>
          </a:p>
          <a:p>
            <a:r>
              <a:rPr lang="en-US" dirty="0" smtClean="0"/>
              <a:t>Problem-solving.</a:t>
            </a:r>
          </a:p>
          <a:p>
            <a:r>
              <a:rPr lang="en-US" dirty="0" smtClean="0"/>
              <a:t>Simulations.</a:t>
            </a:r>
          </a:p>
          <a:p>
            <a:r>
              <a:rPr lang="en-US" dirty="0" smtClean="0"/>
              <a:t>Real-life experiences.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04759"/>
            <a:ext cx="4038600" cy="2856570"/>
          </a:xfrm>
        </p:spPr>
      </p:pic>
    </p:spTree>
    <p:extLst>
      <p:ext uri="{BB962C8B-B14F-4D97-AF65-F5344CB8AC3E}">
        <p14:creationId xmlns:p14="http://schemas.microsoft.com/office/powerpoint/2010/main" val="4056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Goals for Law School Courses: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Competency in:</a:t>
            </a:r>
          </a:p>
          <a:p>
            <a:pPr lvl="1"/>
            <a:r>
              <a:rPr lang="en-US" sz="2800" dirty="0" smtClean="0"/>
              <a:t>Thinking skills (analysis, synthesis, and critical thinking skills).</a:t>
            </a:r>
          </a:p>
          <a:p>
            <a:pPr lvl="1"/>
            <a:r>
              <a:rPr lang="en-US" sz="2800" dirty="0" smtClean="0"/>
              <a:t>Deep understanding of concepts and theories.</a:t>
            </a:r>
          </a:p>
          <a:p>
            <a:pPr lvl="1"/>
            <a:r>
              <a:rPr lang="en-US" sz="2800" dirty="0" smtClean="0"/>
              <a:t>Lawyering skills (interviewing, negotiation, oral advocacy, written advocacy).</a:t>
            </a:r>
          </a:p>
          <a:p>
            <a:pPr lvl="1"/>
            <a:r>
              <a:rPr lang="en-US" sz="2800" dirty="0" smtClean="0"/>
              <a:t>Professional values.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the “Flipped”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the “Flipped” Classroom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 students “first exposure” prior to class.</a:t>
            </a:r>
          </a:p>
          <a:p>
            <a:r>
              <a:rPr lang="en-US" dirty="0" smtClean="0"/>
              <a:t>Provide an incentive for students to prepare for class.</a:t>
            </a:r>
          </a:p>
          <a:p>
            <a:r>
              <a:rPr lang="en-US" dirty="0" smtClean="0"/>
              <a:t>Assess student understanding.</a:t>
            </a:r>
          </a:p>
          <a:p>
            <a:r>
              <a:rPr lang="en-US" dirty="0" smtClean="0"/>
              <a:t>Focus on higher cognitive activities during regular class time.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632994" cy="3632994"/>
          </a:xfrm>
        </p:spPr>
      </p:pic>
    </p:spTree>
    <p:extLst>
      <p:ext uri="{BB962C8B-B14F-4D97-AF65-F5344CB8AC3E}">
        <p14:creationId xmlns:p14="http://schemas.microsoft.com/office/powerpoint/2010/main" val="14268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Bloom’s Taxonomy (revised)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6229350" cy="5336477"/>
          </a:xfrm>
        </p:spPr>
      </p:pic>
    </p:spTree>
    <p:extLst>
      <p:ext uri="{BB962C8B-B14F-4D97-AF65-F5344CB8AC3E}">
        <p14:creationId xmlns:p14="http://schemas.microsoft.com/office/powerpoint/2010/main" val="148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Prof. Paula Marie Young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J.D. 1982., Wash. U.</a:t>
            </a:r>
          </a:p>
          <a:p>
            <a:r>
              <a:rPr lang="en-US" dirty="0" smtClean="0"/>
              <a:t>LL.M. in Dispute </a:t>
            </a:r>
            <a:r>
              <a:rPr lang="en-US" dirty="0"/>
              <a:t>Resolution </a:t>
            </a:r>
            <a:r>
              <a:rPr lang="en-US" dirty="0" smtClean="0"/>
              <a:t>2003, </a:t>
            </a:r>
            <a:r>
              <a:rPr lang="en-US" dirty="0" err="1" smtClean="0"/>
              <a:t>Mizzou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Professor of Law.</a:t>
            </a:r>
          </a:p>
          <a:p>
            <a:r>
              <a:rPr lang="en-US" dirty="0" smtClean="0"/>
              <a:t>Award-winning mediator.</a:t>
            </a:r>
          </a:p>
          <a:p>
            <a:r>
              <a:rPr lang="en-US" dirty="0" smtClean="0"/>
              <a:t>Past-President of the Virginia Mediation Network.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9" y="1770063"/>
            <a:ext cx="3010617" cy="4525962"/>
          </a:xfrm>
        </p:spPr>
      </p:pic>
    </p:spTree>
    <p:extLst>
      <p:ext uri="{BB962C8B-B14F-4D97-AF65-F5344CB8AC3E}">
        <p14:creationId xmlns:p14="http://schemas.microsoft.com/office/powerpoint/2010/main" val="2112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 with Heart</a:t>
            </a:r>
            <a:br>
              <a:rPr lang="en-US" dirty="0" smtClean="0"/>
            </a:br>
            <a:r>
              <a:rPr lang="en-US" dirty="0" smtClean="0"/>
              <a:t>Course Components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4203700" cy="3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MWH Components of Course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Like traditional face-to-face courses, it required thoughtful course design that adhered to the best practices for legal education.</a:t>
            </a:r>
          </a:p>
          <a:p>
            <a:r>
              <a:rPr lang="en-US" dirty="0" smtClean="0"/>
              <a:t>It is nearly identical to my law school course.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7026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MWH Components of Course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 fontScale="85000" lnSpcReduction="20000"/>
          </a:bodyPr>
          <a:lstStyle/>
          <a:p>
            <a:pPr marL="68580" lvl="0" indent="0">
              <a:buNone/>
            </a:pPr>
            <a:r>
              <a:rPr lang="en-US" dirty="0" smtClean="0"/>
              <a:t>Best-practices:</a:t>
            </a:r>
          </a:p>
          <a:p>
            <a:pPr lvl="0"/>
            <a:r>
              <a:rPr lang="en-US" dirty="0" smtClean="0"/>
              <a:t>Encourage </a:t>
            </a:r>
            <a:r>
              <a:rPr lang="en-US" dirty="0"/>
              <a:t>student-faculty contact.</a:t>
            </a:r>
          </a:p>
          <a:p>
            <a:pPr lvl="0"/>
            <a:r>
              <a:rPr lang="en-US" dirty="0"/>
              <a:t>Encourage student cooperation.</a:t>
            </a:r>
          </a:p>
          <a:p>
            <a:pPr lvl="0"/>
            <a:r>
              <a:rPr lang="en-US" dirty="0"/>
              <a:t>Encourage active learning.</a:t>
            </a:r>
          </a:p>
          <a:p>
            <a:pPr lvl="0"/>
            <a:r>
              <a:rPr lang="en-US" dirty="0"/>
              <a:t>Give prompt feedback.</a:t>
            </a:r>
          </a:p>
          <a:p>
            <a:pPr lvl="0"/>
            <a:r>
              <a:rPr lang="en-US" dirty="0"/>
              <a:t>Emphasize time on task.</a:t>
            </a:r>
          </a:p>
          <a:p>
            <a:pPr lvl="0"/>
            <a:r>
              <a:rPr lang="en-US" dirty="0"/>
              <a:t>Hold high expectations.</a:t>
            </a:r>
          </a:p>
          <a:p>
            <a:pPr lvl="0"/>
            <a:r>
              <a:rPr lang="en-US" dirty="0"/>
              <a:t>Respect diverse student talents and students’ diverse ways of learning.  </a:t>
            </a:r>
            <a:endParaRPr lang="en-US" dirty="0" smtClean="0"/>
          </a:p>
          <a:p>
            <a:pPr lvl="0"/>
            <a:endParaRPr lang="en-US" dirty="0"/>
          </a:p>
          <a:p>
            <a:pPr marL="68580" indent="0">
              <a:buNone/>
            </a:pPr>
            <a:r>
              <a:rPr lang="en-US" dirty="0" smtClean="0"/>
              <a:t>Gerald </a:t>
            </a:r>
            <a:r>
              <a:rPr lang="en-US" dirty="0"/>
              <a:t>F. Hess, </a:t>
            </a:r>
            <a:r>
              <a:rPr lang="en-US" i="1" dirty="0"/>
              <a:t>Teaching Law: Seven Guiding Principles</a:t>
            </a:r>
            <a:r>
              <a:rPr lang="en-US" dirty="0"/>
              <a:t>, </a:t>
            </a:r>
            <a:r>
              <a:rPr lang="en-US" cap="small" dirty="0"/>
              <a:t>The Law Teacher</a:t>
            </a:r>
            <a:r>
              <a:rPr lang="en-US" dirty="0"/>
              <a:t>, Spring 1999, at 7.</a:t>
            </a:r>
          </a:p>
        </p:txBody>
      </p:sp>
    </p:spTree>
    <p:extLst>
      <p:ext uri="{BB962C8B-B14F-4D97-AF65-F5344CB8AC3E}">
        <p14:creationId xmlns:p14="http://schemas.microsoft.com/office/powerpoint/2010/main" val="3496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MWH Components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any traditional, well-designed course, it had:</a:t>
            </a:r>
          </a:p>
          <a:p>
            <a:pPr lvl="1"/>
            <a:r>
              <a:rPr lang="en-US" dirty="0"/>
              <a:t>Learning objectives.</a:t>
            </a:r>
          </a:p>
          <a:p>
            <a:pPr lvl="1"/>
            <a:r>
              <a:rPr lang="en-US" dirty="0"/>
              <a:t>Learning outcomes. </a:t>
            </a:r>
          </a:p>
          <a:p>
            <a:pPr lvl="1"/>
            <a:r>
              <a:rPr lang="en-US" dirty="0" smtClean="0"/>
              <a:t>Syllabus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Class calendar.</a:t>
            </a:r>
          </a:p>
          <a:p>
            <a:pPr lvl="1"/>
            <a:r>
              <a:rPr lang="en-US" dirty="0" smtClean="0"/>
              <a:t>Class assignments.</a:t>
            </a:r>
          </a:p>
          <a:p>
            <a:pPr lvl="1"/>
            <a:r>
              <a:rPr lang="en-US" dirty="0" smtClean="0"/>
              <a:t>Deadlines.</a:t>
            </a:r>
          </a:p>
          <a:p>
            <a:pPr lvl="1"/>
            <a:r>
              <a:rPr lang="en-US" dirty="0" smtClean="0"/>
              <a:t>Incentives.</a:t>
            </a:r>
          </a:p>
          <a:p>
            <a:pPr lvl="1"/>
            <a:r>
              <a:rPr lang="en-US" dirty="0" smtClean="0"/>
              <a:t>Course evaluation.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125" name="Picture 5" descr="C:\Users\ASL\AppData\Local\Microsoft\Windows\Temporary Internet Files\Content.IE5\U3S2HB3F\MC90029529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466994" cy="32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 40 video webinar lectures with slides (30 to 70 minutes each). </a:t>
            </a:r>
          </a:p>
          <a:p>
            <a:pPr lvl="1"/>
            <a:r>
              <a:rPr lang="en-US" dirty="0" smtClean="0"/>
              <a:t>Sample: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plus.google.com/s/mediation%20with%20heart</a:t>
            </a:r>
            <a:r>
              <a:rPr lang="en-US" dirty="0" smtClean="0"/>
              <a:t> (closing the mediation)</a:t>
            </a:r>
          </a:p>
          <a:p>
            <a:pPr lvl="1"/>
            <a:r>
              <a:rPr lang="en-US" dirty="0">
                <a:hlinkClick r:id="rId3"/>
              </a:rPr>
              <a:t>http://webinarjam.com/members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(platform)</a:t>
            </a:r>
          </a:p>
          <a:p>
            <a:r>
              <a:rPr lang="en-US" dirty="0" smtClean="0"/>
              <a:t>Opportunity to pose questions to instructor while watching video. </a:t>
            </a:r>
          </a:p>
          <a:p>
            <a:r>
              <a:rPr lang="en-US" dirty="0" smtClean="0"/>
              <a:t>Lifetime </a:t>
            </a:r>
            <a:r>
              <a:rPr lang="en-US" dirty="0"/>
              <a:t>access to the </a:t>
            </a:r>
            <a:r>
              <a:rPr lang="en-US" dirty="0" smtClean="0"/>
              <a:t>videos.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45028"/>
            <a:ext cx="4038600" cy="2776031"/>
          </a:xfrm>
        </p:spPr>
      </p:pic>
    </p:spTree>
    <p:extLst>
      <p:ext uri="{BB962C8B-B14F-4D97-AF65-F5344CB8AC3E}">
        <p14:creationId xmlns:p14="http://schemas.microsoft.com/office/powerpoint/2010/main" val="13355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 45 hours of discussion, analytical exercises, and simulations in a video-based Google Hangout (19 sessions).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plus.google.com/hangouts</a:t>
            </a:r>
            <a:r>
              <a:rPr lang="en-US" dirty="0" smtClean="0"/>
              <a:t> (general info)</a:t>
            </a:r>
          </a:p>
          <a:p>
            <a:pPr lvl="1"/>
            <a:r>
              <a:rPr lang="en-US" dirty="0" smtClean="0"/>
              <a:t>Sample: </a:t>
            </a:r>
            <a:r>
              <a:rPr lang="en-US" u="sng" dirty="0">
                <a:hlinkClick r:id="rId3"/>
              </a:rPr>
              <a:t>https://plus.google.com/events/ccqa8q3kke5lc6p3i6jar8qv1no</a:t>
            </a:r>
            <a:r>
              <a:rPr lang="en-US" dirty="0"/>
              <a:t> </a:t>
            </a:r>
            <a:r>
              <a:rPr lang="en-US" dirty="0" smtClean="0"/>
              <a:t> (spotting drafting errors)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4" y="2514600"/>
            <a:ext cx="3887082" cy="2186483"/>
          </a:xfrm>
        </p:spPr>
      </p:pic>
    </p:spTree>
    <p:extLst>
      <p:ext uri="{BB962C8B-B14F-4D97-AF65-F5344CB8AC3E}">
        <p14:creationId xmlns:p14="http://schemas.microsoft.com/office/powerpoint/2010/main" val="9777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MWH Components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Instructor interaction in Hangout:</a:t>
            </a:r>
          </a:p>
          <a:p>
            <a:pPr lvl="1"/>
            <a:r>
              <a:rPr lang="en-US" dirty="0" smtClean="0"/>
              <a:t>Answering questions.</a:t>
            </a:r>
          </a:p>
          <a:p>
            <a:pPr lvl="1"/>
            <a:r>
              <a:rPr lang="en-US" dirty="0" smtClean="0"/>
              <a:t>Asking questions.</a:t>
            </a:r>
          </a:p>
          <a:p>
            <a:pPr lvl="1"/>
            <a:r>
              <a:rPr lang="en-US" dirty="0" smtClean="0"/>
              <a:t>Highlighting areas of concern.</a:t>
            </a:r>
          </a:p>
          <a:p>
            <a:pPr lvl="1"/>
            <a:r>
              <a:rPr lang="en-US" dirty="0" smtClean="0"/>
              <a:t>Clarifying misunderstandings.</a:t>
            </a:r>
          </a:p>
          <a:p>
            <a:pPr lvl="1"/>
            <a:r>
              <a:rPr lang="en-US" dirty="0" smtClean="0"/>
              <a:t>Drawing distinctions.</a:t>
            </a:r>
          </a:p>
          <a:p>
            <a:pPr lvl="1"/>
            <a:r>
              <a:rPr lang="en-US" dirty="0" smtClean="0"/>
              <a:t>Clarifying concepts.</a:t>
            </a:r>
          </a:p>
          <a:p>
            <a:pPr lvl="1"/>
            <a:r>
              <a:rPr lang="en-US" dirty="0" smtClean="0"/>
              <a:t>Elaborating on certain ideas.</a:t>
            </a:r>
          </a:p>
          <a:p>
            <a:pPr lvl="1"/>
            <a:r>
              <a:rPr lang="en-US" dirty="0" smtClean="0"/>
              <a:t>Making connections across modules.</a:t>
            </a:r>
          </a:p>
          <a:p>
            <a:pPr lvl="1"/>
            <a:r>
              <a:rPr lang="en-US" dirty="0" smtClean="0"/>
              <a:t>Jointly completing exercises.</a:t>
            </a:r>
          </a:p>
          <a:p>
            <a:pPr lvl="1"/>
            <a:r>
              <a:rPr lang="en-US" dirty="0" smtClean="0"/>
              <a:t>Providing feedback on exercises and simulations.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290094" cy="3290094"/>
          </a:xfrm>
        </p:spPr>
      </p:pic>
    </p:spTree>
    <p:extLst>
      <p:ext uri="{BB962C8B-B14F-4D97-AF65-F5344CB8AC3E}">
        <p14:creationId xmlns:p14="http://schemas.microsoft.com/office/powerpoint/2010/main" val="10707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texts, with one providing links to online video demonstrations of mediation techniques.</a:t>
            </a:r>
          </a:p>
          <a:p>
            <a:pPr lvl="1"/>
            <a:r>
              <a:rPr lang="en-US" dirty="0" smtClean="0"/>
              <a:t>Links available for a year.</a:t>
            </a:r>
          </a:p>
          <a:p>
            <a:pPr lvl="2"/>
            <a:r>
              <a:rPr lang="en-US" dirty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lawvideos.wolterskluwerlb.com/protected/VideoLibrary.aspx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Include:</a:t>
            </a:r>
          </a:p>
          <a:p>
            <a:pPr lvl="2"/>
            <a:r>
              <a:rPr lang="en-US" dirty="0" smtClean="0"/>
              <a:t>Entire mediations.</a:t>
            </a:r>
          </a:p>
          <a:p>
            <a:pPr lvl="2"/>
            <a:r>
              <a:rPr lang="en-US" dirty="0" smtClean="0"/>
              <a:t>Clips demonstrating </a:t>
            </a:r>
          </a:p>
          <a:p>
            <a:pPr marL="1031875" lvl="2" indent="-265113">
              <a:buNone/>
            </a:pPr>
            <a:r>
              <a:rPr lang="en-US" dirty="0"/>
              <a:t>	</a:t>
            </a:r>
            <a:r>
              <a:rPr lang="en-US" dirty="0" smtClean="0"/>
              <a:t>specific skills. </a:t>
            </a:r>
          </a:p>
          <a:p>
            <a:pPr lvl="2"/>
            <a:r>
              <a:rPr lang="en-US" dirty="0" smtClean="0"/>
              <a:t>Clips demonstrating different styles.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0789"/>
            <a:ext cx="5275263" cy="52752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3938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Hamline videos on ethics issues.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http://digitalcommons.hamline.edu/dri_mclvideo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\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971020"/>
            <a:ext cx="2946400" cy="4429760"/>
          </a:xfrm>
        </p:spPr>
      </p:pic>
      <p:sp>
        <p:nvSpPr>
          <p:cNvPr id="4" name="TextBox 3"/>
          <p:cNvSpPr txBox="1"/>
          <p:nvPr/>
        </p:nvSpPr>
        <p:spPr>
          <a:xfrm>
            <a:off x="7102765" y="1752600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447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Prof. Jim Coben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6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course materials, including a copy of all Power Point slides.</a:t>
            </a:r>
          </a:p>
          <a:p>
            <a:pPr lvl="1"/>
            <a:r>
              <a:rPr lang="en-US" dirty="0" smtClean="0"/>
              <a:t>Four three-ring binders.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738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Commitment to High-Quality Practice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Member, Executive Office of the Virginia Supreme Court, Mediator Ethics Committee (2007-2011).</a:t>
            </a:r>
            <a:endParaRPr lang="en-US" sz="3200" dirty="0"/>
          </a:p>
          <a:p>
            <a:pPr lvl="1"/>
            <a:r>
              <a:rPr lang="en-US" dirty="0"/>
              <a:t>Engaged in a 3-year process to revise the standards of ethics, complaint procedures, and training guidelines for Virginia certified mediators. </a:t>
            </a:r>
            <a:endParaRPr lang="en-US" sz="2800" dirty="0"/>
          </a:p>
          <a:p>
            <a:pPr lvl="1"/>
            <a:r>
              <a:rPr lang="en-US" dirty="0"/>
              <a:t>Supreme Court of Virginia approved the revisions in April 2011.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www.courts.state.va.us/courtadmin/aoc/djs/programs/drs/mediation/home.html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017308" cy="45259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87650"/>
            <a:ext cx="2099687" cy="21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Ethics packet for each state, including ADR-related statutes, lawyer professional rules, and Standards of Ethics. </a:t>
            </a:r>
          </a:p>
          <a:p>
            <a:pPr lvl="1"/>
            <a:r>
              <a:rPr lang="en-US" dirty="0" smtClean="0"/>
              <a:t>Three-ring binder.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3988819" cy="3866356"/>
          </a:xfrm>
        </p:spPr>
      </p:pic>
    </p:spTree>
    <p:extLst>
      <p:ext uri="{BB962C8B-B14F-4D97-AF65-F5344CB8AC3E}">
        <p14:creationId xmlns:p14="http://schemas.microsoft.com/office/powerpoint/2010/main" val="4435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MWH Components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Practice, in the Google Hangout, of various components of the process:</a:t>
            </a:r>
          </a:p>
          <a:p>
            <a:pPr lvl="1"/>
            <a:r>
              <a:rPr lang="en-US" dirty="0" smtClean="0"/>
              <a:t>Paraphrasing.</a:t>
            </a:r>
          </a:p>
          <a:p>
            <a:pPr lvl="1"/>
            <a:r>
              <a:rPr lang="en-US" dirty="0"/>
              <a:t>Opening orientation.</a:t>
            </a:r>
          </a:p>
          <a:p>
            <a:pPr lvl="1"/>
            <a:r>
              <a:rPr lang="en-US" dirty="0" smtClean="0"/>
              <a:t>Interest identification.</a:t>
            </a:r>
          </a:p>
          <a:p>
            <a:pPr lvl="1"/>
            <a:r>
              <a:rPr lang="en-US" dirty="0" smtClean="0"/>
              <a:t>Caucus procedures.</a:t>
            </a:r>
          </a:p>
          <a:p>
            <a:pPr lvl="1"/>
            <a:r>
              <a:rPr lang="en-US" dirty="0" smtClean="0"/>
              <a:t>Option generation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Spotting drafting </a:t>
            </a:r>
            <a:r>
              <a:rPr lang="en-US" dirty="0"/>
              <a:t>e</a:t>
            </a:r>
            <a:r>
              <a:rPr lang="en-US" dirty="0" smtClean="0"/>
              <a:t>rrors.</a:t>
            </a:r>
            <a:endParaRPr lang="en-US" dirty="0" smtClean="0"/>
          </a:p>
          <a:p>
            <a:r>
              <a:rPr lang="en-US" dirty="0" smtClean="0"/>
              <a:t>At least </a:t>
            </a:r>
            <a:r>
              <a:rPr lang="en-US" dirty="0" smtClean="0"/>
              <a:t>11 </a:t>
            </a:r>
            <a:r>
              <a:rPr lang="en-US" dirty="0" smtClean="0"/>
              <a:t>hours.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415856"/>
            <a:ext cx="4038600" cy="3234376"/>
          </a:xfrm>
        </p:spPr>
      </p:pic>
    </p:spTree>
    <p:extLst>
      <p:ext uri="{BB962C8B-B14F-4D97-AF65-F5344CB8AC3E}">
        <p14:creationId xmlns:p14="http://schemas.microsoft.com/office/powerpoint/2010/main" val="2885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practice mediations in the Google Hangout (3.5 hours each; total 10.5 hours).</a:t>
            </a:r>
          </a:p>
          <a:p>
            <a:pPr lvl="1"/>
            <a:r>
              <a:rPr lang="en-US" i="1" dirty="0" smtClean="0"/>
              <a:t>Mountain Break-up</a:t>
            </a:r>
          </a:p>
          <a:p>
            <a:pPr lvl="1"/>
            <a:r>
              <a:rPr lang="en-US" i="1" dirty="0" smtClean="0"/>
              <a:t>Elizabeth’s Directive</a:t>
            </a:r>
          </a:p>
          <a:p>
            <a:pPr lvl="1"/>
            <a:r>
              <a:rPr lang="en-US" i="1" dirty="0" smtClean="0"/>
              <a:t>Symbolic Significance</a:t>
            </a:r>
          </a:p>
          <a:p>
            <a:r>
              <a:rPr lang="en-US" dirty="0" smtClean="0"/>
              <a:t>Instructor evaluation.</a:t>
            </a:r>
          </a:p>
          <a:p>
            <a:r>
              <a:rPr lang="en-US" dirty="0" smtClean="0"/>
              <a:t>Student feedback.</a:t>
            </a:r>
          </a:p>
          <a:p>
            <a:r>
              <a:rPr lang="en-US" dirty="0" smtClean="0"/>
              <a:t>Self-evaluation.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038600" cy="2697720"/>
          </a:xfrm>
        </p:spPr>
      </p:pic>
    </p:spTree>
    <p:extLst>
      <p:ext uri="{BB962C8B-B14F-4D97-AF65-F5344CB8AC3E}">
        <p14:creationId xmlns:p14="http://schemas.microsoft.com/office/powerpoint/2010/main" val="28997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mediation, in person, with one-on-one coaching and feedback (5 hours).</a:t>
            </a:r>
          </a:p>
          <a:p>
            <a:pPr lvl="1"/>
            <a:r>
              <a:rPr lang="en-US" i="1" dirty="0" smtClean="0"/>
              <a:t>Merging Interests</a:t>
            </a:r>
          </a:p>
          <a:p>
            <a:r>
              <a:rPr lang="en-US" dirty="0"/>
              <a:t>Instructor </a:t>
            </a:r>
            <a:r>
              <a:rPr lang="en-US" dirty="0" smtClean="0"/>
              <a:t>evaluation.</a:t>
            </a:r>
            <a:endParaRPr lang="en-US" dirty="0"/>
          </a:p>
          <a:p>
            <a:r>
              <a:rPr lang="en-US" dirty="0" smtClean="0"/>
              <a:t>Role-player feedback</a:t>
            </a:r>
            <a:r>
              <a:rPr lang="en-US" dirty="0"/>
              <a:t>.</a:t>
            </a:r>
          </a:p>
          <a:p>
            <a:r>
              <a:rPr lang="en-US" dirty="0"/>
              <a:t>Self-evaluation. 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77514"/>
            <a:ext cx="4038600" cy="2711060"/>
          </a:xfrm>
        </p:spPr>
      </p:pic>
    </p:spTree>
    <p:extLst>
      <p:ext uri="{BB962C8B-B14F-4D97-AF65-F5344CB8AC3E}">
        <p14:creationId xmlns:p14="http://schemas.microsoft.com/office/powerpoint/2010/main" val="450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Pricing</a:t>
            </a:r>
          </a:p>
          <a:p>
            <a:pPr lvl="1"/>
            <a:r>
              <a:rPr lang="en-US" sz="3200" dirty="0" smtClean="0"/>
              <a:t>$1,600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86844"/>
            <a:ext cx="5722938" cy="3815292"/>
          </a:xfrm>
        </p:spPr>
      </p:pic>
    </p:spTree>
    <p:extLst>
      <p:ext uri="{BB962C8B-B14F-4D97-AF65-F5344CB8AC3E}">
        <p14:creationId xmlns:p14="http://schemas.microsoft.com/office/powerpoint/2010/main" val="3605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of Students:</a:t>
            </a:r>
          </a:p>
          <a:p>
            <a:pPr lvl="1"/>
            <a:r>
              <a:rPr lang="en-US" sz="2800" dirty="0" smtClean="0"/>
              <a:t>Google Hangouts.</a:t>
            </a:r>
          </a:p>
          <a:p>
            <a:pPr lvl="1"/>
            <a:r>
              <a:rPr lang="en-US" sz="2800" dirty="0" smtClean="0"/>
              <a:t>Emails.</a:t>
            </a:r>
          </a:p>
          <a:p>
            <a:pPr lvl="1"/>
            <a:r>
              <a:rPr lang="en-US" sz="2800" dirty="0" smtClean="0"/>
              <a:t>Six-month re-union.</a:t>
            </a:r>
          </a:p>
          <a:p>
            <a:pPr lvl="1"/>
            <a:r>
              <a:rPr lang="en-US" sz="2800" dirty="0" smtClean="0"/>
              <a:t>On-going support as students enter practice.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26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of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Meaningful Interaction with Instructor:</a:t>
            </a:r>
          </a:p>
          <a:p>
            <a:pPr lvl="1"/>
            <a:r>
              <a:rPr lang="en-US" dirty="0" smtClean="0"/>
              <a:t>Introductory lunch meeting.</a:t>
            </a:r>
          </a:p>
          <a:p>
            <a:pPr lvl="1"/>
            <a:r>
              <a:rPr lang="en-US" dirty="0" smtClean="0"/>
              <a:t>Google Hangouts.</a:t>
            </a:r>
          </a:p>
          <a:p>
            <a:pPr lvl="1"/>
            <a:r>
              <a:rPr lang="en-US" dirty="0" smtClean="0"/>
              <a:t>Emails.</a:t>
            </a:r>
          </a:p>
          <a:p>
            <a:pPr lvl="1"/>
            <a:r>
              <a:rPr lang="en-US" dirty="0" smtClean="0"/>
              <a:t>In-person final mediation.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95600"/>
            <a:ext cx="4038600" cy="3167021"/>
          </a:xfrm>
        </p:spPr>
      </p:pic>
    </p:spTree>
    <p:extLst>
      <p:ext uri="{BB962C8B-B14F-4D97-AF65-F5344CB8AC3E}">
        <p14:creationId xmlns:p14="http://schemas.microsoft.com/office/powerpoint/2010/main" val="4082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</a:t>
            </a:r>
            <a:r>
              <a:rPr lang="en-US" dirty="0"/>
              <a:t>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Accountability:</a:t>
            </a:r>
          </a:p>
          <a:p>
            <a:pPr lvl="1"/>
            <a:r>
              <a:rPr lang="en-US" dirty="0" smtClean="0"/>
              <a:t>Reading assignments.</a:t>
            </a:r>
          </a:p>
          <a:p>
            <a:pPr lvl="1"/>
            <a:r>
              <a:rPr lang="en-US" dirty="0" smtClean="0"/>
              <a:t>Watching webinars and other videos.</a:t>
            </a:r>
          </a:p>
          <a:p>
            <a:pPr lvl="1"/>
            <a:r>
              <a:rPr lang="en-US" dirty="0" smtClean="0"/>
              <a:t>Exercises and role-plays.</a:t>
            </a:r>
          </a:p>
          <a:p>
            <a:pPr lvl="1"/>
            <a:r>
              <a:rPr lang="en-US" dirty="0" smtClean="0"/>
              <a:t>Attending Google Hangout. </a:t>
            </a:r>
            <a:endParaRPr lang="en-US" dirty="0"/>
          </a:p>
        </p:txBody>
      </p:sp>
      <p:pic>
        <p:nvPicPr>
          <p:cNvPr id="1026" name="Picture 2" descr="C:\Users\ASL\AppData\Local\Microsoft\Windows\Temporary Internet Files\Content.IE5\97XSO4QG\MP9004022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496288" cy="29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MWH Components </a:t>
            </a:r>
            <a:r>
              <a:rPr lang="en-US" dirty="0"/>
              <a:t>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Written Exercises.</a:t>
            </a:r>
          </a:p>
          <a:p>
            <a:pPr lvl="1"/>
            <a:r>
              <a:rPr lang="en-US" dirty="0" smtClean="0"/>
              <a:t>Google Hangouts.</a:t>
            </a:r>
          </a:p>
          <a:p>
            <a:pPr lvl="1"/>
            <a:r>
              <a:rPr lang="en-US" dirty="0" smtClean="0"/>
              <a:t>Practice Mediations.</a:t>
            </a:r>
          </a:p>
          <a:p>
            <a:pPr lvl="1"/>
            <a:r>
              <a:rPr lang="en-US" dirty="0" smtClean="0"/>
              <a:t>Final Mediation.</a:t>
            </a:r>
          </a:p>
          <a:p>
            <a:pPr lvl="1"/>
            <a:r>
              <a:rPr lang="en-US" dirty="0" smtClean="0"/>
              <a:t>Instructor Evaluations.</a:t>
            </a:r>
          </a:p>
          <a:p>
            <a:pPr lvl="1"/>
            <a:r>
              <a:rPr lang="en-US" dirty="0" smtClean="0"/>
              <a:t>Student Evaluations.</a:t>
            </a:r>
          </a:p>
          <a:p>
            <a:pPr lvl="1"/>
            <a:r>
              <a:rPr lang="en-US" dirty="0" smtClean="0"/>
              <a:t>Self-evaluations.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261005"/>
            <a:ext cx="4038600" cy="3544077"/>
          </a:xfrm>
        </p:spPr>
      </p:pic>
    </p:spTree>
    <p:extLst>
      <p:ext uri="{BB962C8B-B14F-4D97-AF65-F5344CB8AC3E}">
        <p14:creationId xmlns:p14="http://schemas.microsoft.com/office/powerpoint/2010/main" val="14803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Commitment to High-Quality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3-term Member</a:t>
            </a:r>
            <a:r>
              <a:rPr lang="en-US" dirty="0"/>
              <a:t>, Virginia Mediator Review Board (2005-2007; 2011-2012).</a:t>
            </a:r>
            <a:endParaRPr lang="en-US" sz="3200" dirty="0"/>
          </a:p>
          <a:p>
            <a:pPr lvl="1"/>
            <a:r>
              <a:rPr lang="en-US" dirty="0"/>
              <a:t>Highest state disciplinary body for mediators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www.courts.state.va.us/courtadmin/aoc/djs/programs/drs/mediation/forms/adr1004proc.pdf</a:t>
            </a:r>
            <a:r>
              <a:rPr lang="en-US" sz="2200" dirty="0" smtClean="0"/>
              <a:t> (complaint form)</a:t>
            </a:r>
          </a:p>
          <a:p>
            <a:pPr lvl="1"/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www.courts.state.va.us/courtadmin/aoc/djs/programs/drs/mediation/soe.pdf</a:t>
            </a:r>
            <a:r>
              <a:rPr lang="en-US" sz="2200" dirty="0" smtClean="0"/>
              <a:t> (SOEs)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7679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 have waited my entire teaching career for these resources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I am so very proud of what I created and the learning outcomes  the students achieved. </a:t>
            </a:r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6232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Elevated </a:t>
            </a:r>
            <a:r>
              <a:rPr lang="en-US" sz="2400" dirty="0" smtClean="0"/>
              <a:t>my teaching </a:t>
            </a:r>
            <a:r>
              <a:rPr lang="en-US" sz="2400" dirty="0"/>
              <a:t>a</a:t>
            </a:r>
            <a:r>
              <a:rPr lang="en-US" sz="2400" dirty="0" smtClean="0"/>
              <a:t>cross all teaching </a:t>
            </a:r>
            <a:r>
              <a:rPr lang="en-US" sz="2400" dirty="0" smtClean="0"/>
              <a:t>forums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r>
              <a:rPr lang="en-US" sz="2000" dirty="0" smtClean="0"/>
              <a:t>Law school.</a:t>
            </a:r>
          </a:p>
          <a:p>
            <a:pPr lvl="1"/>
            <a:r>
              <a:rPr lang="en-US" sz="2000" dirty="0" smtClean="0"/>
              <a:t>Webinar.</a:t>
            </a:r>
          </a:p>
          <a:p>
            <a:pPr lvl="1"/>
            <a:r>
              <a:rPr lang="en-US" sz="2000" dirty="0" smtClean="0"/>
              <a:t>CLE.</a:t>
            </a:r>
          </a:p>
          <a:p>
            <a:pPr lvl="1"/>
            <a:r>
              <a:rPr lang="en-US" sz="2000" dirty="0" smtClean="0"/>
              <a:t>CME.</a:t>
            </a:r>
          </a:p>
          <a:p>
            <a:pPr lvl="1"/>
            <a:r>
              <a:rPr lang="en-US" sz="2000" dirty="0" smtClean="0"/>
              <a:t>Faculty workshops</a:t>
            </a:r>
            <a:r>
              <a:rPr lang="en-US" sz="2000" dirty="0" smtClean="0"/>
              <a:t>.</a:t>
            </a:r>
          </a:p>
          <a:p>
            <a:r>
              <a:rPr lang="en-US" sz="2400" dirty="0"/>
              <a:t>Technology is a tool, not a toy.</a:t>
            </a:r>
          </a:p>
          <a:p>
            <a:pPr lvl="1"/>
            <a:endParaRPr lang="en-US" sz="20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7748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Required significant time to create the materials and master the technology.</a:t>
            </a:r>
          </a:p>
          <a:p>
            <a:pPr lvl="1"/>
            <a:r>
              <a:rPr lang="en-US" sz="2000" dirty="0" smtClean="0"/>
              <a:t>Over 160 hours.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4999434" cy="3332956"/>
          </a:xfrm>
        </p:spPr>
      </p:pic>
    </p:spTree>
    <p:extLst>
      <p:ext uri="{BB962C8B-B14F-4D97-AF65-F5344CB8AC3E}">
        <p14:creationId xmlns:p14="http://schemas.microsoft.com/office/powerpoint/2010/main" val="1327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Required financial investment in the technology. </a:t>
            </a:r>
            <a:endParaRPr lang="en-US" dirty="0" smtClean="0"/>
          </a:p>
          <a:p>
            <a:pPr lvl="1"/>
            <a:r>
              <a:rPr lang="en-US" dirty="0" smtClean="0"/>
              <a:t>Webinar application.</a:t>
            </a:r>
          </a:p>
          <a:p>
            <a:pPr lvl="1"/>
            <a:r>
              <a:rPr lang="en-US" dirty="0" smtClean="0"/>
              <a:t>Professional mike or headset.</a:t>
            </a:r>
          </a:p>
          <a:p>
            <a:pPr lvl="1"/>
            <a:r>
              <a:rPr lang="en-US" dirty="0" smtClean="0"/>
              <a:t>Video camera.</a:t>
            </a:r>
          </a:p>
          <a:p>
            <a:pPr lvl="1"/>
            <a:r>
              <a:rPr lang="en-US" dirty="0" err="1" smtClean="0"/>
              <a:t>Thinkstock</a:t>
            </a:r>
            <a:r>
              <a:rPr lang="en-US" dirty="0" smtClean="0"/>
              <a:t> subscription for licensed use of photos in slides.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SL\AppData\Local\Microsoft\Windows\Temporary Internet Files\Content.IE5\U3S2HB3F\MC90032480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19" y="1600200"/>
            <a:ext cx="4307294" cy="43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Enhances </a:t>
            </a:r>
            <a:r>
              <a:rPr lang="en-US" sz="2000" dirty="0"/>
              <a:t>options for appealing to various learning styles in the lower forms of cognitive work (gaining knowledge and comprehension).</a:t>
            </a:r>
          </a:p>
          <a:p>
            <a:pPr lvl="1"/>
            <a:r>
              <a:rPr lang="en-US" sz="2000" dirty="0"/>
              <a:t>No longer limited to outside reading assignments and in-class lecture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Gives option to students.</a:t>
            </a:r>
          </a:p>
          <a:p>
            <a:pPr lvl="2"/>
            <a:r>
              <a:rPr lang="en-US" dirty="0" smtClean="0"/>
              <a:t>Read text first; then watch webinar.</a:t>
            </a:r>
          </a:p>
          <a:p>
            <a:pPr lvl="2"/>
            <a:r>
              <a:rPr lang="en-US" dirty="0" smtClean="0"/>
              <a:t>Watch webinar; then read text.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1" name="Picture 3" descr="C:\Users\ASL\AppData\Local\Microsoft\Windows\Temporary Internet Files\Content.IE5\97XSO4QG\MC9003907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886809" cy="50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Creates more time in class for the higher forms of cognitive work (application, analysis, synthesis, and problem-solving).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208264"/>
            <a:ext cx="4038600" cy="3649560"/>
          </a:xfrm>
        </p:spPr>
      </p:pic>
    </p:spTree>
    <p:extLst>
      <p:ext uri="{BB962C8B-B14F-4D97-AF65-F5344CB8AC3E}">
        <p14:creationId xmlns:p14="http://schemas.microsoft.com/office/powerpoint/2010/main" val="5531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Online simulations in Google Hangout did not lose non-verbal communication to any extent that undermined skill development. </a:t>
            </a:r>
          </a:p>
          <a:p>
            <a:pPr lvl="1"/>
            <a:r>
              <a:rPr lang="en-US" dirty="0" smtClean="0"/>
              <a:t>I specifically monitored for this concern.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313634" cy="2875756"/>
          </a:xfrm>
        </p:spPr>
      </p:pic>
    </p:spTree>
    <p:extLst>
      <p:ext uri="{BB962C8B-B14F-4D97-AF65-F5344CB8AC3E}">
        <p14:creationId xmlns:p14="http://schemas.microsoft.com/office/powerpoint/2010/main" val="3964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Students can re-watch webinar and other videos during assigned week, after the Google Hangout, or any time in the future when issues come up in practice. </a:t>
            </a:r>
          </a:p>
          <a:p>
            <a:pPr lvl="1"/>
            <a:r>
              <a:rPr lang="en-US" sz="2000" dirty="0" smtClean="0"/>
              <a:t>Lecture information is simply not available in the traditional 40-hour course after the course ends or to review during the course!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461521"/>
            <a:ext cx="4038600" cy="3143046"/>
          </a:xfrm>
        </p:spPr>
      </p:pic>
    </p:spTree>
    <p:extLst>
      <p:ext uri="{BB962C8B-B14F-4D97-AF65-F5344CB8AC3E}">
        <p14:creationId xmlns:p14="http://schemas.microsoft.com/office/powerpoint/2010/main" val="34421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 “back bench.”</a:t>
            </a:r>
          </a:p>
          <a:p>
            <a:pPr lvl="1"/>
            <a:r>
              <a:rPr lang="en-US" dirty="0" smtClean="0"/>
              <a:t>Higher student engagement.</a:t>
            </a:r>
          </a:p>
          <a:p>
            <a:r>
              <a:rPr lang="en-US" dirty="0" smtClean="0"/>
              <a:t>No perceived differences in skill level at end of course.</a:t>
            </a:r>
          </a:p>
          <a:p>
            <a:r>
              <a:rPr lang="en-US" dirty="0"/>
              <a:t>Students really liked it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SL\AppData\Local\Microsoft\Windows\Temporary Internet Files\Content.IE5\PTH8YJRL\MP9003987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6" y="1600200"/>
            <a:ext cx="3588775" cy="50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Scale likely limited to 10 to 20 students. </a:t>
            </a:r>
          </a:p>
          <a:p>
            <a:pPr lvl="1"/>
            <a:r>
              <a:rPr lang="en-US" dirty="0" smtClean="0"/>
              <a:t>Mostly an assessment issue.</a:t>
            </a:r>
          </a:p>
          <a:p>
            <a:r>
              <a:rPr lang="en-US" dirty="0" smtClean="0"/>
              <a:t>As currently designed, course requires significant instructor time and interaction.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038600" cy="2520271"/>
          </a:xfrm>
        </p:spPr>
      </p:pic>
    </p:spTree>
    <p:extLst>
      <p:ext uri="{BB962C8B-B14F-4D97-AF65-F5344CB8AC3E}">
        <p14:creationId xmlns:p14="http://schemas.microsoft.com/office/powerpoint/2010/main" val="2626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Commitment to High-Quality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3-term Member</a:t>
            </a:r>
            <a:r>
              <a:rPr lang="en-US" dirty="0"/>
              <a:t>, Am. Bar Ass’n Section of Dispute Resolution, Standing Committee on Ethical Guidance for Mediators (2006-2011).</a:t>
            </a:r>
            <a:endParaRPr lang="en-US" sz="3200" dirty="0"/>
          </a:p>
          <a:p>
            <a:pPr lvl="1"/>
            <a:r>
              <a:rPr lang="en-US" sz="2600" dirty="0"/>
              <a:t>Highest national mediation ethics committee or board</a:t>
            </a:r>
            <a:r>
              <a:rPr lang="en-US" dirty="0" smtClean="0"/>
              <a:t>.</a:t>
            </a:r>
          </a:p>
          <a:p>
            <a:pPr lvl="1"/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apps.americanbar.org/dch/committee.cfm?com=DR018600&amp;edit=1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980161" cy="2242344"/>
          </a:xfrm>
        </p:spPr>
      </p:pic>
    </p:spTree>
    <p:extLst>
      <p:ext uri="{BB962C8B-B14F-4D97-AF65-F5344CB8AC3E}">
        <p14:creationId xmlns:p14="http://schemas.microsoft.com/office/powerpoint/2010/main" val="4873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Quality of learning  experience, whether face-to-face or online, depends on:</a:t>
            </a:r>
          </a:p>
          <a:p>
            <a:pPr lvl="1"/>
            <a:r>
              <a:rPr lang="en-US" dirty="0" smtClean="0"/>
              <a:t>Instructor’s ability.</a:t>
            </a:r>
          </a:p>
          <a:p>
            <a:pPr lvl="1"/>
            <a:r>
              <a:rPr lang="en-US" dirty="0" smtClean="0"/>
              <a:t>Instructor’s preparation and commitment to the teaching platform.</a:t>
            </a:r>
          </a:p>
          <a:p>
            <a:pPr lvl="1"/>
            <a:r>
              <a:rPr lang="en-US" dirty="0" smtClean="0"/>
              <a:t>Instructor’s mastery of subject matter.</a:t>
            </a:r>
          </a:p>
          <a:p>
            <a:pPr lvl="1"/>
            <a:r>
              <a:rPr lang="en-US" dirty="0" smtClean="0"/>
              <a:t>Student engagement.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 descr="C:\Users\ASL\AppData\Local\Microsoft\Windows\Temporary Internet Files\Content.IE5\SZVSBLQY\MP9004313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97" y="1676400"/>
            <a:ext cx="3885933" cy="25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Possible </a:t>
            </a:r>
            <a:r>
              <a:rPr lang="en-US" dirty="0"/>
              <a:t>I</a:t>
            </a:r>
            <a:r>
              <a:rPr lang="en-US" dirty="0" smtClean="0"/>
              <a:t>mprovements -- Additions:</a:t>
            </a:r>
          </a:p>
          <a:p>
            <a:pPr lvl="1"/>
            <a:r>
              <a:rPr lang="en-US" dirty="0" smtClean="0"/>
              <a:t>Create a “student hub.”</a:t>
            </a:r>
          </a:p>
          <a:p>
            <a:pPr lvl="1"/>
            <a:r>
              <a:rPr lang="en-US" dirty="0" smtClean="0"/>
              <a:t>Create a Facebook private group. </a:t>
            </a:r>
          </a:p>
          <a:p>
            <a:pPr lvl="1"/>
            <a:r>
              <a:rPr lang="en-US" dirty="0" smtClean="0"/>
              <a:t>Use quizzes to ensure students have read assigned readings and/or watched webinars. </a:t>
            </a:r>
          </a:p>
          <a:p>
            <a:pPr lvl="1"/>
            <a:r>
              <a:rPr lang="en-US" dirty="0" smtClean="0"/>
              <a:t>Create transcripts of webinars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Additional state specific webinars.</a:t>
            </a:r>
            <a:endParaRPr lang="en-US" dirty="0" smtClean="0"/>
          </a:p>
          <a:p>
            <a:pPr marL="454914" lvl="1" indent="0">
              <a:buNone/>
            </a:pPr>
            <a:endParaRPr lang="en-US" dirty="0"/>
          </a:p>
          <a:p>
            <a:pPr marL="454914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969310"/>
            <a:ext cx="4038600" cy="4127468"/>
          </a:xfrm>
        </p:spPr>
      </p:pic>
    </p:spTree>
    <p:extLst>
      <p:ext uri="{BB962C8B-B14F-4D97-AF65-F5344CB8AC3E}">
        <p14:creationId xmlns:p14="http://schemas.microsoft.com/office/powerpoint/2010/main" val="27097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Possible </a:t>
            </a:r>
            <a:r>
              <a:rPr lang="en-US" dirty="0"/>
              <a:t>I</a:t>
            </a:r>
            <a:r>
              <a:rPr lang="en-US" dirty="0" smtClean="0"/>
              <a:t>mprovements -- Redesign:</a:t>
            </a:r>
          </a:p>
          <a:p>
            <a:pPr lvl="1"/>
            <a:r>
              <a:rPr lang="en-US" dirty="0" smtClean="0"/>
              <a:t>Slow pace </a:t>
            </a:r>
            <a:r>
              <a:rPr lang="en-US" dirty="0"/>
              <a:t>of course to reflect that during Module 3, students preferred one class a week with a Hangout that </a:t>
            </a:r>
            <a:r>
              <a:rPr lang="en-US" dirty="0" smtClean="0"/>
              <a:t>focuses </a:t>
            </a:r>
            <a:r>
              <a:rPr lang="en-US" dirty="0"/>
              <a:t>on skill practice. </a:t>
            </a:r>
          </a:p>
          <a:p>
            <a:pPr lvl="1"/>
            <a:r>
              <a:rPr lang="en-US" dirty="0" smtClean="0"/>
              <a:t>Re-record some webinars, especially those I recorded when fatigued.</a:t>
            </a:r>
          </a:p>
          <a:p>
            <a:pPr lvl="1"/>
            <a:r>
              <a:rPr lang="en-US" dirty="0" smtClean="0"/>
              <a:t>Proofread slides to eliminate all typos.  </a:t>
            </a:r>
          </a:p>
          <a:p>
            <a:pPr lvl="1"/>
            <a:r>
              <a:rPr lang="en-US" dirty="0" smtClean="0"/>
              <a:t>Eliminate some non-essential classes to shorten course.</a:t>
            </a:r>
          </a:p>
          <a:p>
            <a:pPr marL="454914" lvl="1" indent="0">
              <a:buNone/>
            </a:pPr>
            <a:endParaRPr lang="en-US" dirty="0"/>
          </a:p>
          <a:p>
            <a:pPr marL="454914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969310"/>
            <a:ext cx="4038600" cy="4127468"/>
          </a:xfrm>
        </p:spPr>
      </p:pic>
    </p:spTree>
    <p:extLst>
      <p:ext uri="{BB962C8B-B14F-4D97-AF65-F5344CB8AC3E}">
        <p14:creationId xmlns:p14="http://schemas.microsoft.com/office/powerpoint/2010/main" val="2797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Cannot look at course in isolation.</a:t>
            </a:r>
          </a:p>
          <a:p>
            <a:pPr lvl="1"/>
            <a:r>
              <a:rPr lang="en-US" dirty="0" smtClean="0"/>
              <a:t>Must consider its limitations in comparison to the limitations of a traditional 40-hour face-to-face training course. </a:t>
            </a:r>
          </a:p>
          <a:p>
            <a:pPr lvl="1"/>
            <a:r>
              <a:rPr lang="en-US" dirty="0" smtClean="0"/>
              <a:t>Must consider how much technology is being used in higher education at this point.</a:t>
            </a:r>
          </a:p>
          <a:p>
            <a:pPr lvl="1"/>
            <a:r>
              <a:rPr lang="en-US" dirty="0" smtClean="0"/>
              <a:t>Must consider audience of digital natives.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84184"/>
            <a:ext cx="4038600" cy="2697720"/>
          </a:xfrm>
        </p:spPr>
      </p:pic>
    </p:spTree>
    <p:extLst>
      <p:ext uri="{BB962C8B-B14F-4D97-AF65-F5344CB8AC3E}">
        <p14:creationId xmlns:p14="http://schemas.microsoft.com/office/powerpoint/2010/main" val="13005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Unsolicited Testimonials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</a:t>
            </a:r>
            <a:r>
              <a:rPr lang="en-US" dirty="0" smtClean="0"/>
              <a:t>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has been an amazing experience. </a:t>
            </a:r>
            <a:r>
              <a:rPr lang="en-US" dirty="0" smtClean="0"/>
              <a:t>:)</a:t>
            </a:r>
            <a:endParaRPr lang="en-US" dirty="0"/>
          </a:p>
          <a:p>
            <a:r>
              <a:rPr lang="en-US" dirty="0" smtClean="0"/>
              <a:t>Thanks </a:t>
            </a:r>
            <a:r>
              <a:rPr lang="en-US" dirty="0"/>
              <a:t>for blazing the path before me and making this so easy </a:t>
            </a:r>
            <a:r>
              <a:rPr lang="en-US" dirty="0" smtClean="0"/>
              <a:t>:)</a:t>
            </a:r>
            <a:endParaRPr lang="en-US" dirty="0"/>
          </a:p>
          <a:p>
            <a:r>
              <a:rPr lang="en-US" dirty="0"/>
              <a:t>And cheers to Paula for giving me the skills to make it happen!</a:t>
            </a:r>
          </a:p>
          <a:p>
            <a:pPr algn="r"/>
            <a:r>
              <a:rPr lang="en-US" dirty="0" smtClean="0"/>
              <a:t>Amanda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</a:t>
            </a:r>
            <a:r>
              <a:rPr lang="en-US" dirty="0" smtClean="0"/>
              <a:t>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class is sure doing a lot for me</a:t>
            </a:r>
            <a:r>
              <a:rPr lang="en-US" dirty="0" smtClean="0"/>
              <a:t>.</a:t>
            </a:r>
          </a:p>
          <a:p>
            <a:r>
              <a:rPr lang="en-US" dirty="0"/>
              <a:t>Matter of fact, I was talking yesterday with a longtime friend who is dealing with one of her adult daughters over paying for the daughter’s car and her school tuition. I find myself talking to her about identifying interests, and the techniques we discuss in class ;rather than saying,’ Well, just tell her….’ </a:t>
            </a:r>
          </a:p>
          <a:p>
            <a:r>
              <a:rPr lang="en-US" dirty="0"/>
              <a:t>Thank You for all your work, effort , and knowledge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J.D.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Unsolicited 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format we have used is much more  effective than the traditional classroom. Staying engaged is much easier because everyone is involved in the discussion at every point.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the first serial webinar class I’ve ever taken, and I have been surprised and encouraged how each of us is continuously engaged in the work at </a:t>
            </a:r>
            <a:r>
              <a:rPr lang="en-US" dirty="0" smtClean="0"/>
              <a:t>hand.</a:t>
            </a:r>
          </a:p>
          <a:p>
            <a:pPr algn="r"/>
            <a:r>
              <a:rPr lang="en-US" dirty="0" smtClean="0"/>
              <a:t>J.D.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</a:t>
            </a:r>
            <a:r>
              <a:rPr lang="en-US" dirty="0" smtClean="0"/>
              <a:t>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had an interest in this training for about 5 </a:t>
            </a:r>
            <a:r>
              <a:rPr lang="en-US" dirty="0" smtClean="0"/>
              <a:t>years, </a:t>
            </a:r>
            <a:r>
              <a:rPr lang="en-US" dirty="0"/>
              <a:t>primarily to help me be better prepared in church issues that can be helped by </a:t>
            </a:r>
            <a:r>
              <a:rPr lang="en-US" dirty="0" smtClean="0"/>
              <a:t>mediation, </a:t>
            </a:r>
            <a:r>
              <a:rPr lang="en-US" dirty="0"/>
              <a:t>without ever finding a program that was not a crash course.  Yours goes to a depth that I can feel like I am going </a:t>
            </a:r>
            <a:r>
              <a:rPr lang="en-US" dirty="0" smtClean="0"/>
              <a:t>in[to] [practice] </a:t>
            </a:r>
            <a:r>
              <a:rPr lang="en-US" dirty="0"/>
              <a:t>with far more tools </a:t>
            </a:r>
            <a:r>
              <a:rPr lang="en-US" dirty="0" smtClean="0"/>
              <a:t>than the one </a:t>
            </a:r>
            <a:r>
              <a:rPr lang="en-US" dirty="0"/>
              <a:t>week </a:t>
            </a:r>
            <a:r>
              <a:rPr lang="en-US" dirty="0" smtClean="0"/>
              <a:t>courses that are difficult to retain.</a:t>
            </a:r>
            <a:endParaRPr lang="en-US" dirty="0"/>
          </a:p>
          <a:p>
            <a:pPr algn="r"/>
            <a:r>
              <a:rPr lang="en-US" dirty="0" smtClean="0"/>
              <a:t>Mike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</a:t>
            </a:r>
            <a:r>
              <a:rPr lang="en-US" dirty="0" smtClean="0"/>
              <a:t>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Today was very helpful.  </a:t>
            </a:r>
            <a:r>
              <a:rPr lang="en-US" dirty="0" smtClean="0"/>
              <a:t>You </a:t>
            </a:r>
            <a:r>
              <a:rPr lang="en-US" dirty="0"/>
              <a:t>worked like a coach.  The difference in the </a:t>
            </a:r>
            <a:r>
              <a:rPr lang="en-US" dirty="0" smtClean="0"/>
              <a:t>week-long </a:t>
            </a:r>
            <a:r>
              <a:rPr lang="en-US" dirty="0"/>
              <a:t>courses that we have talked about and the depth and length to which you </a:t>
            </a:r>
            <a:r>
              <a:rPr lang="en-US" dirty="0" smtClean="0"/>
              <a:t>present [the material] </a:t>
            </a:r>
            <a:r>
              <a:rPr lang="en-US" dirty="0"/>
              <a:t>reminds me of a quote that I have seen.   </a:t>
            </a:r>
          </a:p>
          <a:p>
            <a:pPr marL="117475" indent="-49213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9525">
              <a:buNone/>
            </a:pPr>
            <a:r>
              <a:rPr lang="en-US" dirty="0" smtClean="0"/>
              <a:t>It </a:t>
            </a:r>
            <a:r>
              <a:rPr lang="en-US" dirty="0"/>
              <a:t>seems that, when US President </a:t>
            </a:r>
            <a:r>
              <a:rPr lang="en-US" dirty="0" smtClean="0"/>
              <a:t>Garfield was </a:t>
            </a:r>
            <a:r>
              <a:rPr lang="en-US" dirty="0"/>
              <a:t>President of a university, the father of a son </a:t>
            </a:r>
            <a:r>
              <a:rPr lang="en-US" dirty="0" smtClean="0"/>
              <a:t>tried to convince </a:t>
            </a:r>
            <a:r>
              <a:rPr lang="en-US" dirty="0"/>
              <a:t>him to rush the son through the college program at a faster rate, than normal.  The President said that he could, but that it depended upon whether the father wanted a giant oak tree or a squash.</a:t>
            </a:r>
          </a:p>
          <a:p>
            <a:pPr marL="6858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has been a lot of work, but we will be much better prepared and successful in the future than if it was a light touch.</a:t>
            </a:r>
          </a:p>
          <a:p>
            <a:pPr algn="r"/>
            <a:r>
              <a:rPr lang="en-US" dirty="0"/>
              <a:t>Mike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Commitment to High-Quality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Co-Chair, Am. Bar Ass’n Section of Dispute Resolution Mediator Ethical Opinions Database Sub-Committee of the Standing Committee on Ethical Guidance for Mediators (2006-2008).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http://www.americanbar.org/groups/dispute_resolution/resources/mediator_ethics_opinions.html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468194"/>
            <a:ext cx="4038600" cy="3129700"/>
          </a:xfrm>
        </p:spPr>
      </p:pic>
    </p:spTree>
    <p:extLst>
      <p:ext uri="{BB962C8B-B14F-4D97-AF65-F5344CB8AC3E}">
        <p14:creationId xmlns:p14="http://schemas.microsoft.com/office/powerpoint/2010/main" val="3028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Unsolicited Testimonials: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know that I learn best this way and it takes time and experience to get confident and capable and I know that we are headed in a great direction.  Thank you for great instructive leadership</a:t>
            </a:r>
            <a:r>
              <a:rPr lang="en-US" dirty="0" smtClean="0"/>
              <a:t>.</a:t>
            </a:r>
          </a:p>
          <a:p>
            <a:r>
              <a:rPr lang="en-US" dirty="0"/>
              <a:t>A lot of good learning and I am encouraged with what we are doing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[T]hanks </a:t>
            </a:r>
            <a:r>
              <a:rPr lang="en-US" dirty="0"/>
              <a:t>to Paula for being a true teacher.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Mike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Testimonials: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for your support and </a:t>
            </a:r>
            <a:r>
              <a:rPr lang="en-US" dirty="0" smtClean="0"/>
              <a:t>comments. </a:t>
            </a:r>
            <a:r>
              <a:rPr lang="en-US" dirty="0"/>
              <a:t> As a compliment for all that you are exposing us to in the way of practice, I am reminded that if we were in the one week crash course, we would not be talking about more practice sessions, which will make us more capable.  I continue to appreciate the "hard work".  We will be better for it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Mike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31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2. Definitions. </a:t>
            </a:r>
          </a:p>
          <a:p>
            <a:pPr lvl="1"/>
            <a:r>
              <a:rPr lang="en-US" b="1" dirty="0" smtClean="0"/>
              <a:t>(o</a:t>
            </a:r>
            <a:r>
              <a:rPr lang="en-US" b="1" dirty="0"/>
              <a:t>)</a:t>
            </a:r>
            <a:r>
              <a:rPr lang="en-US" dirty="0"/>
              <a:t> A "Rule 31 Mediator" is any person listed by the ADRC as a mediator pursuant to section 17 herein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Section 17. Rule 31 Mediators.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person shall act as a Rule 31 Mediator without first being listed by the ADRC. To be listed, Rule 31 Mediators must </a:t>
            </a:r>
            <a:r>
              <a:rPr lang="en-US" dirty="0" smtClean="0"/>
              <a:t> . . .  comply </a:t>
            </a:r>
            <a:r>
              <a:rPr lang="en-US" dirty="0"/>
              <a:t>with </a:t>
            </a:r>
            <a:r>
              <a:rPr lang="en-US" dirty="0" smtClean="0"/>
              <a:t>the . . .  </a:t>
            </a:r>
            <a:r>
              <a:rPr lang="en-US" dirty="0"/>
              <a:t>training requirements set forth in this section. </a:t>
            </a:r>
            <a:r>
              <a:rPr lang="en-US" dirty="0" smtClean="0"/>
              <a:t> All </a:t>
            </a:r>
            <a:r>
              <a:rPr lang="en-US" dirty="0"/>
              <a:t>training must have been approved by the ADRC as set for in section (f) </a:t>
            </a:r>
            <a:r>
              <a:rPr lang="en-US" dirty="0" smtClean="0"/>
              <a:t>below .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fontAlgn="base">
              <a:buNone/>
            </a:pPr>
            <a:r>
              <a:rPr lang="en-US" dirty="0"/>
              <a:t>Section 17. Rule 31 Mediators</a:t>
            </a:r>
            <a:r>
              <a:rPr lang="en-US" dirty="0" smtClean="0"/>
              <a:t>.</a:t>
            </a:r>
          </a:p>
          <a:p>
            <a:pPr marL="854964" lvl="1" indent="-457200" fontAlgn="base">
              <a:buFont typeface="Wingdings" panose="05000000000000000000" pitchFamily="2" charset="2"/>
              <a:buChar char="§"/>
            </a:pPr>
            <a:r>
              <a:rPr lang="en-US" dirty="0" smtClean="0"/>
              <a:t>(a) Rule 31 Mediators in General Civil Cases.</a:t>
            </a:r>
          </a:p>
          <a:p>
            <a:pPr marL="1110996" lvl="2" indent="-457200" fontAlgn="base">
              <a:buFont typeface="Wingdings" panose="05000000000000000000" pitchFamily="2" charset="2"/>
              <a:buChar char="§"/>
            </a:pPr>
            <a:r>
              <a:rPr lang="en-US" dirty="0" smtClean="0"/>
              <a:t>(1) To be listed by the ADRC as a Rule 31 Mediator in general civil cases, one must . . . . </a:t>
            </a:r>
          </a:p>
          <a:p>
            <a:pPr marL="1376172" lvl="3" indent="-457200" fontAlgn="base"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C) complete 40 hours of general mediation training which includes the curriculum components specified by the ADRC for Rule 31 Mediators in general civil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17. Rule 31 Mediators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c) Content of Training Programs for Rule 31 Mediators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 smtClean="0"/>
              <a:t>1</a:t>
            </a:r>
            <a:r>
              <a:rPr lang="en-US" dirty="0"/>
              <a:t>) Before being listed either as Rule 31 General Civil </a:t>
            </a:r>
            <a:r>
              <a:rPr lang="en-US" dirty="0" smtClean="0"/>
              <a:t>Mediators  . . . </a:t>
            </a:r>
            <a:r>
              <a:rPr lang="en-US" dirty="0"/>
              <a:t>applicants shall complete a course of training consisting of not less than 40 hours, including the following subjects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fontAlgn="base">
              <a:buNone/>
            </a:pPr>
            <a:r>
              <a:rPr lang="en-US" sz="2000" dirty="0" smtClean="0"/>
              <a:t>(</a:t>
            </a:r>
            <a:r>
              <a:rPr lang="en-US" sz="2000" dirty="0"/>
              <a:t>A) Rule 31 and procedures and standards adopted thereunder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(B) conflict resolution concepts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(C) negotiation dynamics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(D) court process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(E) mediation process and techniques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(F) communication skills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(G) standards of conduct and ethics for Rule 31 Neutrals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(H) community resources and referral process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(I) cultural and personal background factors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(J) attorneys and mediation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(K) the unrepresented party and mediation; </a:t>
            </a:r>
            <a:r>
              <a:rPr lang="en-US" sz="2000" dirty="0" smtClean="0"/>
              <a:t>and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(L) confidentiality requirements, and any exceptions thereto as required by law.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41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17. Rule 31 Mediators.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f) Trainer Procedure for Obtaining Curriculum Approval. </a:t>
            </a:r>
            <a:endParaRPr lang="en-US" dirty="0" smtClean="0"/>
          </a:p>
          <a:p>
            <a:pPr lvl="2"/>
            <a:r>
              <a:rPr lang="en-US" dirty="0" smtClean="0"/>
              <a:t>Prior </a:t>
            </a:r>
            <a:r>
              <a:rPr lang="en-US" dirty="0"/>
              <a:t>to offering their courses for initial listing </a:t>
            </a:r>
            <a:r>
              <a:rPr lang="en-US" dirty="0" smtClean="0"/>
              <a:t>training . . .  </a:t>
            </a:r>
            <a:r>
              <a:rPr lang="en-US" dirty="0"/>
              <a:t>all trainers are required to obtain ADRC approval of their curricula. The trainers shall apply to the ADRC for curricula approval on forms approved by the ADRC.</a:t>
            </a:r>
          </a:p>
        </p:txBody>
      </p:sp>
    </p:spTree>
    <p:extLst>
      <p:ext uri="{BB962C8B-B14F-4D97-AF65-F5344CB8AC3E}">
        <p14:creationId xmlns:p14="http://schemas.microsoft.com/office/powerpoint/2010/main" val="1873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17 designates coverage of approved courses, but not pedagogical approach.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31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 for Approval of 40-Hour Civil Mediation </a:t>
            </a:r>
            <a:r>
              <a:rPr lang="en-US" dirty="0"/>
              <a:t>Training Course,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www.tncourts.gov/sites/default/files/docs/40_hour_civil_mediation_training_application_2014.03.24.pdf</a:t>
            </a:r>
            <a:endParaRPr lang="en-US" dirty="0" smtClean="0"/>
          </a:p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/>
              <a:t>Student participation in role-plays as a mediator and a party.</a:t>
            </a:r>
          </a:p>
          <a:p>
            <a:pPr lvl="1"/>
            <a:r>
              <a:rPr lang="en-US" dirty="0" smtClean="0"/>
              <a:t>Trainer to view no more than two role-plays simultaneously.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ole-play evaluations. </a:t>
            </a:r>
          </a:p>
          <a:p>
            <a:pPr lvl="1"/>
            <a:r>
              <a:rPr lang="en-US" dirty="0" smtClean="0"/>
              <a:t>Way to ensure student attendance at all sessions of course.</a:t>
            </a:r>
          </a:p>
          <a:p>
            <a:r>
              <a:rPr lang="en-US" dirty="0" smtClean="0"/>
              <a:t>Asks about teaching techniques used:</a:t>
            </a:r>
          </a:p>
          <a:p>
            <a:pPr lvl="1"/>
            <a:r>
              <a:rPr lang="en-US" dirty="0" smtClean="0"/>
              <a:t>Lecture * Written Exercises * Group Discussion * Mediation Simulation * Readings * Other</a:t>
            </a:r>
          </a:p>
          <a:p>
            <a:pPr lvl="1"/>
            <a:r>
              <a:rPr lang="en-US" dirty="0" smtClean="0"/>
              <a:t>Asks for hours spent in lecture </a:t>
            </a:r>
            <a:r>
              <a:rPr lang="en-US" u="sng" dirty="0" smtClean="0"/>
              <a:t>and</a:t>
            </a:r>
            <a:r>
              <a:rPr lang="en-US" dirty="0" smtClean="0"/>
              <a:t> exercises on listed topics.</a:t>
            </a:r>
          </a:p>
          <a:p>
            <a:pPr lvl="1"/>
            <a:r>
              <a:rPr lang="en-US" dirty="0" smtClean="0"/>
              <a:t>Asks to confirm ethics coverage.</a:t>
            </a:r>
          </a:p>
          <a:p>
            <a:r>
              <a:rPr lang="en-US" dirty="0" smtClean="0"/>
              <a:t>Does not require a minimum number of hours engaged in role-plays or other active learning exercises.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Commitment to High-Quality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Chair, Bar </a:t>
            </a:r>
            <a:r>
              <a:rPr lang="en-US" dirty="0"/>
              <a:t>Exam Committee of the Am. Bar Ass’n Taskforce on Legal Education, ADR, and Problem-Solving (2010-2011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4038600" cy="2697720"/>
          </a:xfrm>
        </p:spPr>
      </p:pic>
    </p:spTree>
    <p:extLst>
      <p:ext uri="{BB962C8B-B14F-4D97-AF65-F5344CB8AC3E}">
        <p14:creationId xmlns:p14="http://schemas.microsoft.com/office/powerpoint/2010/main" val="4663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Concerns?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and limits on enrollment.</a:t>
            </a:r>
          </a:p>
          <a:p>
            <a:r>
              <a:rPr lang="en-US" dirty="0" smtClean="0"/>
              <a:t>Effective transfer of mediation skills.</a:t>
            </a:r>
          </a:p>
          <a:p>
            <a:pPr lvl="1"/>
            <a:r>
              <a:rPr lang="en-US" dirty="0" smtClean="0"/>
              <a:t>Picking up on non-verbal communication in online simulations.</a:t>
            </a:r>
          </a:p>
          <a:p>
            <a:r>
              <a:rPr lang="en-US" dirty="0" smtClean="0"/>
              <a:t>Time spent on skill building in role-plays and other interactive exercises.</a:t>
            </a:r>
          </a:p>
        </p:txBody>
      </p:sp>
    </p:spTree>
    <p:extLst>
      <p:ext uri="{BB962C8B-B14F-4D97-AF65-F5344CB8AC3E}">
        <p14:creationId xmlns:p14="http://schemas.microsoft.com/office/powerpoint/2010/main" val="17483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686640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9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2154936"/>
          </a:xfrm>
        </p:spPr>
        <p:txBody>
          <a:bodyPr/>
          <a:lstStyle/>
          <a:p>
            <a:r>
              <a:rPr lang="en-US" dirty="0" smtClean="0"/>
              <a:t>Absorption of Information –Learning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654706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9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Anatomy and Function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0" y="1784350"/>
            <a:ext cx="5966460" cy="4572000"/>
          </a:xfrm>
        </p:spPr>
      </p:pic>
    </p:spTree>
    <p:extLst>
      <p:ext uri="{BB962C8B-B14F-4D97-AF65-F5344CB8AC3E}">
        <p14:creationId xmlns:p14="http://schemas.microsoft.com/office/powerpoint/2010/main" val="35545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Research on Online Courses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Vanderbilt Center for Teaching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Cynthia J. </a:t>
            </a:r>
            <a:r>
              <a:rPr lang="en-US" dirty="0" err="1" smtClean="0"/>
              <a:t>Brame</a:t>
            </a:r>
            <a:r>
              <a:rPr lang="en-US" dirty="0" smtClean="0"/>
              <a:t>, CFT Assistant Director</a:t>
            </a:r>
          </a:p>
          <a:p>
            <a:r>
              <a:rPr lang="en-US" i="1" dirty="0" smtClean="0"/>
              <a:t>Flipping the Classroom</a:t>
            </a:r>
            <a:r>
              <a:rPr lang="en-US" dirty="0" smtClean="0"/>
              <a:t>,</a:t>
            </a:r>
          </a:p>
          <a:p>
            <a:r>
              <a:rPr lang="en-US" dirty="0">
                <a:hlinkClick r:id="rId2"/>
              </a:rPr>
              <a:t>http://cft.vanderbilt.edu/guides-sub-pages/flipping-the-classroom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Study of application to physics classes. </a:t>
            </a:r>
          </a:p>
          <a:p>
            <a:pPr lvl="1"/>
            <a:r>
              <a:rPr lang="en-US" dirty="0" smtClean="0"/>
              <a:t>Resource list.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6172200"/>
            <a:ext cx="4038600" cy="4378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724275" cy="46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573729" cy="2338290"/>
          </a:xfrm>
        </p:spPr>
      </p:pic>
    </p:spTree>
    <p:extLst>
      <p:ext uri="{BB962C8B-B14F-4D97-AF65-F5344CB8AC3E}">
        <p14:creationId xmlns:p14="http://schemas.microsoft.com/office/powerpoint/2010/main" val="30352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Commitment to High-Quality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Author on following topics:</a:t>
            </a:r>
          </a:p>
          <a:p>
            <a:pPr lvl="1"/>
            <a:r>
              <a:rPr lang="en-US" dirty="0" smtClean="0"/>
              <a:t>Model Standards of Conduct for Mediators</a:t>
            </a:r>
          </a:p>
          <a:p>
            <a:pPr lvl="1"/>
            <a:r>
              <a:rPr lang="en-US" dirty="0" smtClean="0"/>
              <a:t>Grievances filed against mediators.</a:t>
            </a:r>
          </a:p>
          <a:p>
            <a:pPr lvl="1"/>
            <a:r>
              <a:rPr lang="en-US" dirty="0" smtClean="0"/>
              <a:t>UPL in the context of mediation.</a:t>
            </a:r>
          </a:p>
          <a:p>
            <a:pPr lvl="1"/>
            <a:r>
              <a:rPr lang="en-US" dirty="0" smtClean="0"/>
              <a:t>Teaching ethics using active learning techniques.</a:t>
            </a:r>
          </a:p>
          <a:p>
            <a:pPr lvl="1"/>
            <a:r>
              <a:rPr lang="en-US" dirty="0" smtClean="0"/>
              <a:t>Teaching mediation ethics using active learning techniques. </a:t>
            </a:r>
          </a:p>
          <a:p>
            <a:pPr lvl="1"/>
            <a:r>
              <a:rPr lang="en-US" dirty="0" smtClean="0"/>
              <a:t>Malpractice coverage for mediators. </a:t>
            </a:r>
          </a:p>
          <a:p>
            <a:pPr marL="454914" lvl="1" indent="0" algn="r">
              <a:buNone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asl.academia.edu/PaulaMarieYoung</a:t>
            </a:r>
            <a:endParaRPr lang="en-US" sz="1600" dirty="0" smtClean="0"/>
          </a:p>
          <a:p>
            <a:pPr marL="454914" lvl="1" indent="0" algn="r">
              <a:buNone/>
            </a:pP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02" y="1770063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38980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Guru on Law Teaching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Gerald F. Hess, </a:t>
            </a:r>
            <a:r>
              <a:rPr lang="en-US" i="1" dirty="0" smtClean="0"/>
              <a:t>Blended Courses in Law School: The Best of Online and Face-to-Face Learning</a:t>
            </a:r>
            <a:r>
              <a:rPr lang="en-US" dirty="0" smtClean="0"/>
              <a:t>, 45 </a:t>
            </a:r>
            <a:r>
              <a:rPr lang="en-US" cap="small" dirty="0" smtClean="0"/>
              <a:t>McGeorge L. Rev</a:t>
            </a:r>
            <a:r>
              <a:rPr lang="en-US" dirty="0" smtClean="0"/>
              <a:t>. 51 (2013).</a:t>
            </a:r>
          </a:p>
          <a:p>
            <a:pPr lvl="1"/>
            <a:r>
              <a:rPr lang="en-US" dirty="0" smtClean="0"/>
              <a:t>Founder of the Institute for Law Teaching &amp; Learning (ILTL)</a:t>
            </a:r>
          </a:p>
          <a:p>
            <a:pPr lvl="2"/>
            <a:r>
              <a:rPr lang="en-US" dirty="0">
                <a:hlinkClick r:id="rId2"/>
              </a:rPr>
              <a:t>http://lawteaching.org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3138488" cy="4366592"/>
          </a:xfrm>
        </p:spPr>
      </p:pic>
    </p:spTree>
    <p:extLst>
      <p:ext uri="{BB962C8B-B14F-4D97-AF65-F5344CB8AC3E}">
        <p14:creationId xmlns:p14="http://schemas.microsoft.com/office/powerpoint/2010/main" val="38205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of Leading Books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505366" cy="35576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941638" cy="2941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2796616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studies conducted in 2005 and 2010 of online and “blended” courses.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4806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Findings: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Online </a:t>
            </a:r>
            <a:r>
              <a:rPr lang="en-US" dirty="0"/>
              <a:t>or blended courses “produce stronger student learning outcomes than classes with solely face-to-face instruction . . . 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“[</a:t>
            </a:r>
            <a:r>
              <a:rPr lang="en-US" dirty="0"/>
              <a:t>O]nline instruction was significantly more effective than face-to-face instruction . . . . regardless of the type of learner . . .  or the subject matter . . . . regardless of the type of learning involved – declarative knowledge, the ability to perform a skill, or strategic  knowledge.” </a:t>
            </a:r>
            <a:endParaRPr lang="en-US" dirty="0" smtClean="0"/>
          </a:p>
          <a:p>
            <a:pPr lvl="1"/>
            <a:r>
              <a:rPr lang="en-US" dirty="0" smtClean="0"/>
              <a:t>At  68-69.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Law Review Resources: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500" dirty="0"/>
              <a:t>Sean F. Nolan, </a:t>
            </a:r>
            <a:r>
              <a:rPr lang="en-US" sz="3500" i="1" dirty="0"/>
              <a:t>Using Distance Learning to Teach Environmental Problem-Solving Skills and Theory</a:t>
            </a:r>
            <a:r>
              <a:rPr lang="en-US" sz="3500" dirty="0"/>
              <a:t>, 28 </a:t>
            </a:r>
            <a:r>
              <a:rPr lang="en-US" sz="3500" cap="small" dirty="0"/>
              <a:t>J. Envt'l Law &amp; Litigation </a:t>
            </a:r>
            <a:r>
              <a:rPr lang="en-US" sz="3500" dirty="0"/>
              <a:t>211 (2013</a:t>
            </a:r>
            <a:r>
              <a:rPr lang="en-US" sz="3500" dirty="0" smtClean="0"/>
              <a:t>) (group facilitation/negotiation course).</a:t>
            </a:r>
            <a:endParaRPr lang="en-US" sz="3500" dirty="0"/>
          </a:p>
          <a:p>
            <a:r>
              <a:rPr lang="en-US" sz="3500" dirty="0" smtClean="0"/>
              <a:t>Steven </a:t>
            </a:r>
            <a:r>
              <a:rPr lang="en-US" sz="3500" dirty="0"/>
              <a:t>C. Bennett, </a:t>
            </a:r>
            <a:r>
              <a:rPr lang="en-US" sz="3500" i="1" dirty="0"/>
              <a:t>Distance Learning in Law</a:t>
            </a:r>
            <a:r>
              <a:rPr lang="en-US" sz="3500" dirty="0"/>
              <a:t>, 38 </a:t>
            </a:r>
            <a:r>
              <a:rPr lang="en-US" sz="3500" cap="small" dirty="0"/>
              <a:t>Seton Hall Legis. J. </a:t>
            </a:r>
            <a:r>
              <a:rPr lang="en-US" sz="3500" dirty="0"/>
              <a:t>1 (2013).</a:t>
            </a:r>
          </a:p>
          <a:p>
            <a:r>
              <a:rPr lang="en-US" sz="3500" dirty="0"/>
              <a:t>Dale Dewhurst, </a:t>
            </a:r>
            <a:r>
              <a:rPr lang="en-US" sz="3500" i="1" dirty="0"/>
              <a:t>The Case Method, Law School Learning Objectives and Distance Education</a:t>
            </a:r>
            <a:r>
              <a:rPr lang="en-US" sz="3500" dirty="0"/>
              <a:t>, 6 </a:t>
            </a:r>
            <a:r>
              <a:rPr lang="en-US" sz="3500" cap="small" dirty="0"/>
              <a:t>Can. Legal Educ. Ann. Rev. </a:t>
            </a:r>
            <a:r>
              <a:rPr lang="en-US" sz="3500" dirty="0"/>
              <a:t>59 (2012</a:t>
            </a:r>
            <a:r>
              <a:rPr lang="en-US" sz="3500" dirty="0" smtClean="0"/>
              <a:t>).</a:t>
            </a:r>
          </a:p>
          <a:p>
            <a:r>
              <a:rPr lang="en-US" sz="3500" dirty="0" smtClean="0"/>
              <a:t>Joseph A. Rosenberg, </a:t>
            </a:r>
            <a:r>
              <a:rPr lang="en-US" sz="3500" i="1" dirty="0" smtClean="0"/>
              <a:t>Confronting </a:t>
            </a:r>
            <a:r>
              <a:rPr lang="en-US" sz="3500" i="1" dirty="0" err="1" smtClean="0"/>
              <a:t>Cliches</a:t>
            </a:r>
            <a:r>
              <a:rPr lang="en-US" sz="3500" i="1" dirty="0" smtClean="0"/>
              <a:t> in Online Instruction: Using a Hybrid Model to Teach Lawyering Skills</a:t>
            </a:r>
            <a:r>
              <a:rPr lang="en-US" sz="3500" dirty="0" smtClean="0"/>
              <a:t>, 12 </a:t>
            </a:r>
            <a:r>
              <a:rPr lang="en-US" sz="3500" cap="small" dirty="0" smtClean="0"/>
              <a:t>SMU Sci. &amp; Tech. L. Rev</a:t>
            </a:r>
            <a:r>
              <a:rPr lang="en-US" sz="3500" dirty="0" smtClean="0"/>
              <a:t>. 19 (2008).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Law Review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Joshua N. Weiss, </a:t>
            </a:r>
            <a:r>
              <a:rPr lang="en-US" i="1" dirty="0" smtClean="0"/>
              <a:t>A View Through the Bubble: Some Insights from Teaching Negotiation Online</a:t>
            </a:r>
            <a:r>
              <a:rPr lang="en-US" dirty="0" smtClean="0"/>
              <a:t>, 21 </a:t>
            </a:r>
            <a:r>
              <a:rPr lang="en-US" cap="small" dirty="0" smtClean="0"/>
              <a:t>Negotiation J.</a:t>
            </a:r>
            <a:r>
              <a:rPr lang="en-US" dirty="0" smtClean="0"/>
              <a:t> 71 (2005).</a:t>
            </a:r>
          </a:p>
          <a:p>
            <a:r>
              <a:rPr lang="en-US" dirty="0" smtClean="0"/>
              <a:t>Lori Abrams, Peter </a:t>
            </a:r>
            <a:r>
              <a:rPr lang="en-US" dirty="0" err="1" smtClean="0"/>
              <a:t>McAteer</a:t>
            </a:r>
            <a:r>
              <a:rPr lang="en-US" dirty="0" smtClean="0"/>
              <a:t>, David </a:t>
            </a:r>
            <a:r>
              <a:rPr lang="en-US" dirty="0" err="1" smtClean="0"/>
              <a:t>Fairman</a:t>
            </a:r>
            <a:r>
              <a:rPr lang="en-US" dirty="0" smtClean="0"/>
              <a:t> &amp; Lawrence Susskind, Negotiation Pedagogy Faculty Dinner Seminar on Teaching Negotiation Online, PON, Harvard Law School (Apr. 17, 2012).</a:t>
            </a:r>
          </a:p>
          <a:p>
            <a:pPr lvl="1"/>
            <a:r>
              <a:rPr lang="en-US" dirty="0" smtClean="0"/>
              <a:t>“[M]</a:t>
            </a:r>
            <a:r>
              <a:rPr lang="en-US" dirty="0" err="1" smtClean="0"/>
              <a:t>elding</a:t>
            </a:r>
            <a:r>
              <a:rPr lang="en-US" dirty="0" smtClean="0"/>
              <a:t> of the ‘technical’ and the ‘relational,’ using technology as an enabler, but not eliminating more traditional classroom or </a:t>
            </a:r>
            <a:r>
              <a:rPr lang="en-US" smtClean="0"/>
              <a:t>cohort interaction.”</a:t>
            </a:r>
            <a:endParaRPr lang="en-US" dirty="0" smtClean="0"/>
          </a:p>
          <a:p>
            <a:pPr lvl="1"/>
            <a:r>
              <a:rPr lang="en-US" dirty="0" smtClean="0"/>
              <a:t>Summary available at:</a:t>
            </a:r>
          </a:p>
          <a:p>
            <a:pPr lvl="2"/>
            <a:r>
              <a:rPr lang="en-US" dirty="0">
                <a:hlinkClick r:id="rId2"/>
              </a:rPr>
              <a:t>http://www.pon.harvard.edu/research_projects/negotiation-pedagogy-program-on-negotiation/teaching-negotiation-online-spring-nppon-faculty-dinner-explores-online-learning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8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ILTL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Alex </a:t>
            </a:r>
            <a:r>
              <a:rPr lang="en-US" dirty="0"/>
              <a:t>Berrio </a:t>
            </a:r>
            <a:r>
              <a:rPr lang="en-US" dirty="0" smtClean="0"/>
              <a:t>Matamoros, </a:t>
            </a:r>
            <a:r>
              <a:rPr lang="en-US" i="1" dirty="0" smtClean="0"/>
              <a:t>How </a:t>
            </a:r>
            <a:r>
              <a:rPr lang="en-US" i="1" dirty="0"/>
              <a:t>Flipping the Classroom Made My </a:t>
            </a:r>
            <a:r>
              <a:rPr lang="en-US" i="1" dirty="0" smtClean="0"/>
              <a:t>Students </a:t>
            </a:r>
            <a:r>
              <a:rPr lang="en-US" i="1" dirty="0"/>
              <a:t>Better Legal Researchers and </a:t>
            </a:r>
            <a:r>
              <a:rPr lang="en-US" i="1" dirty="0" smtClean="0"/>
              <a:t>Me </a:t>
            </a:r>
            <a:r>
              <a:rPr lang="en-US" i="1" dirty="0"/>
              <a:t>a Better </a:t>
            </a:r>
            <a:r>
              <a:rPr lang="en-US" i="1" dirty="0" smtClean="0"/>
              <a:t>Teacher</a:t>
            </a:r>
            <a:r>
              <a:rPr lang="en-US" dirty="0" smtClean="0"/>
              <a:t>, </a:t>
            </a:r>
            <a:r>
              <a:rPr lang="en-US" cap="small" dirty="0" smtClean="0"/>
              <a:t>The Law Teacher </a:t>
            </a:r>
            <a:r>
              <a:rPr lang="en-US" dirty="0" smtClean="0"/>
              <a:t>(Spring 2014) at 16,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lawteaching.org/lawteacher/2014spring/lawteacher2014spring.pdf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Angela Upchurch, </a:t>
            </a:r>
            <a:r>
              <a:rPr lang="en-US" i="1" dirty="0" smtClean="0"/>
              <a:t>Flipping </a:t>
            </a:r>
            <a:r>
              <a:rPr lang="en-US" i="1" dirty="0"/>
              <a:t>the Law School Classroom: Optimizing the </a:t>
            </a:r>
            <a:r>
              <a:rPr lang="en-US" i="1" dirty="0" smtClean="0"/>
              <a:t>Law </a:t>
            </a:r>
            <a:r>
              <a:rPr lang="en-US" i="1" dirty="0"/>
              <a:t>School Classroom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lawteaching.org/conferences/2013/handouts/5a-LawSchoolClassroom.pdf</a:t>
            </a:r>
            <a:r>
              <a:rPr lang="en-US" dirty="0" smtClean="0"/>
              <a:t>  (ILTL workshop outline).</a:t>
            </a:r>
          </a:p>
          <a:p>
            <a:r>
              <a:rPr lang="en-US" dirty="0" smtClean="0"/>
              <a:t>Michael Hook Dewey, </a:t>
            </a:r>
            <a:r>
              <a:rPr lang="en-US" i="1" dirty="0" smtClean="0"/>
              <a:t>The </a:t>
            </a:r>
            <a:r>
              <a:rPr lang="en-US" i="1" dirty="0"/>
              <a:t>Upside-Down Classroom: </a:t>
            </a:r>
            <a:r>
              <a:rPr lang="en-US" i="1" dirty="0" smtClean="0"/>
              <a:t>How </a:t>
            </a:r>
            <a:r>
              <a:rPr lang="en-US" i="1" dirty="0"/>
              <a:t>the flipped lecture model can be used in legal </a:t>
            </a:r>
            <a:r>
              <a:rPr lang="en-US" i="1" dirty="0" smtClean="0"/>
              <a:t>education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lawteaching.org/conferences/2013/handouts/1c-Upside-DownClassroom.pdf</a:t>
            </a:r>
            <a:r>
              <a:rPr lang="en-US" dirty="0" smtClean="0"/>
              <a:t> </a:t>
            </a:r>
            <a:r>
              <a:rPr lang="en-US" dirty="0"/>
              <a:t>(ILTL workshop outline</a:t>
            </a:r>
            <a:r>
              <a:rPr lang="en-US" dirty="0" smtClean="0"/>
              <a:t>). 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ILTL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Aaron Dewald, </a:t>
            </a:r>
            <a:r>
              <a:rPr lang="en-US" i="1" dirty="0" smtClean="0"/>
              <a:t>Considerations </a:t>
            </a:r>
            <a:r>
              <a:rPr lang="en-US" i="1" dirty="0"/>
              <a:t>in Designing and Implementing a Hybrid Course in Legal Education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lawteaching.org/conferences/2013/workshops/session5.php</a:t>
            </a:r>
            <a:r>
              <a:rPr lang="en-US" dirty="0" smtClean="0"/>
              <a:t> (</a:t>
            </a:r>
            <a:r>
              <a:rPr lang="en-US" dirty="0"/>
              <a:t>ILTI Workshop June 2013</a:t>
            </a:r>
            <a:r>
              <a:rPr lang="en-US" dirty="0" smtClean="0"/>
              <a:t>).</a:t>
            </a:r>
          </a:p>
          <a:p>
            <a:r>
              <a:rPr lang="en-US" dirty="0"/>
              <a:t>For More: </a:t>
            </a:r>
            <a:r>
              <a:rPr lang="en-US" dirty="0">
                <a:hlinkClick r:id="rId3"/>
              </a:rPr>
              <a:t>http://lawteaching.org/searchresults/?</a:t>
            </a:r>
            <a:r>
              <a:rPr lang="en-US" dirty="0" smtClean="0">
                <a:hlinkClick r:id="rId3"/>
              </a:rPr>
              <a:t>cx=005727683035145350083%3Al52wlgwmnia&amp;cof=FORID%3A11&amp;ie=UTF-8&amp;q=flipping&amp;sa=Search&amp;siteurl=lawteaching.org%2Fcurriculum%2Findex.php&amp;ref=lawteaching.org%2Farticles%2F&amp;ss=1702j442204j8</a:t>
            </a:r>
            <a:r>
              <a:rPr lang="en-US" dirty="0" smtClean="0"/>
              <a:t> 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Resources on Web Relating to Law School “Flipped” Courses: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https://www.google.com/webhp?sourceid=chrome-instant&amp;ion=1&amp;espv=2&amp;ie=UTF-8#q=%</a:t>
            </a:r>
            <a:r>
              <a:rPr lang="en-US" dirty="0" smtClean="0">
                <a:hlinkClick r:id="rId2"/>
              </a:rPr>
              <a:t>22How%20to%20flip%20the%20law%20school%22</a:t>
            </a:r>
            <a:r>
              <a:rPr lang="en-US" dirty="0" smtClean="0"/>
              <a:t> 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2471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for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Posts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Flipping the Classroom: Interview of Michele Pistone, Founder of LegalED</a:t>
            </a:r>
            <a:r>
              <a:rPr lang="en-US" dirty="0"/>
              <a:t> </a:t>
            </a:r>
            <a:r>
              <a:rPr lang="en-US" dirty="0" smtClean="0"/>
              <a:t>(Oct. 29, 2014),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://blog.scholasticahq.com/post/101088277698/flipping-the-law-classroom-interview-with-michele#.</a:t>
            </a:r>
            <a:r>
              <a:rPr lang="en-US" dirty="0" smtClean="0">
                <a:hlinkClick r:id="rId2"/>
              </a:rPr>
              <a:t>VFPkivnF91b</a:t>
            </a:r>
            <a:endParaRPr lang="en-US" dirty="0" smtClean="0"/>
          </a:p>
          <a:p>
            <a:r>
              <a:rPr lang="en-US" dirty="0" smtClean="0"/>
              <a:t>Mary Lynch, </a:t>
            </a:r>
            <a:r>
              <a:rPr lang="en-US" i="1" dirty="0" smtClean="0"/>
              <a:t>Flipping Law School Classes, Best Practices for </a:t>
            </a:r>
            <a:r>
              <a:rPr lang="en-US" i="1" dirty="0"/>
              <a:t>Legal Education </a:t>
            </a:r>
            <a:r>
              <a:rPr lang="en-US" dirty="0" smtClean="0"/>
              <a:t>(April 27, 2013), </a:t>
            </a:r>
            <a:r>
              <a:rPr lang="en-US" dirty="0">
                <a:hlinkClick r:id="rId3"/>
              </a:rPr>
              <a:t>http://bestpracticeslegaled.albanylawblogs.org/2013/08/27/flipping-law-school-classes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</a:p>
          <a:p>
            <a:r>
              <a:rPr lang="en-US" dirty="0"/>
              <a:t>Mary Lynch, </a:t>
            </a:r>
            <a:r>
              <a:rPr lang="en-US" i="1" dirty="0"/>
              <a:t>Future of Legal Ed: TedTalks, Kahn Academy, and </a:t>
            </a:r>
            <a:r>
              <a:rPr lang="en-US" i="1" dirty="0" err="1" smtClean="0"/>
              <a:t>LegalED</a:t>
            </a:r>
            <a:r>
              <a:rPr lang="en-US" i="1" dirty="0" smtClean="0"/>
              <a:t> </a:t>
            </a:r>
            <a:r>
              <a:rPr lang="en-US" i="1" dirty="0"/>
              <a:t>Web</a:t>
            </a:r>
            <a:r>
              <a:rPr lang="en-US" dirty="0"/>
              <a:t> (April 21, 2013), </a:t>
            </a:r>
            <a:r>
              <a:rPr lang="en-US" dirty="0">
                <a:hlinkClick r:id="rId4"/>
              </a:rPr>
              <a:t>http://bestpracticeslegaled.albanylawblogs.org/2013/04/21/the-future-of-legal-education-ted-talks-kahn-academy-and-legaled-web/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5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Flipping </a:t>
            </a:r>
            <a:r>
              <a:rPr lang="en-US" i="1" dirty="0" err="1" smtClean="0"/>
              <a:t>Civ</a:t>
            </a:r>
            <a:r>
              <a:rPr lang="en-US" i="1" dirty="0"/>
              <a:t> Pro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http://albanylawtech.wordpress.com/2014/10/13/flipping-civ-pro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(references to other blog posts on topic and resources to enhance experience).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Flipped Classroom FAQ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www.cirtl.net/node/7788</a:t>
            </a:r>
            <a:r>
              <a:rPr lang="en-US" dirty="0" smtClean="0"/>
              <a:t> (Center for the Integration of Research, Teaching and Learning) (description and links to other resources).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97" y="1784350"/>
            <a:ext cx="5903406" cy="4572000"/>
          </a:xfrm>
        </p:spPr>
      </p:pic>
    </p:spTree>
    <p:extLst>
      <p:ext uri="{BB962C8B-B14F-4D97-AF65-F5344CB8AC3E}">
        <p14:creationId xmlns:p14="http://schemas.microsoft.com/office/powerpoint/2010/main" val="4260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1177</TotalTime>
  <Words>2847</Words>
  <Application>Microsoft Office PowerPoint</Application>
  <PresentationFormat>On-screen Show (4:3)</PresentationFormat>
  <Paragraphs>422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Metro</vt:lpstr>
      <vt:lpstr>Mediation with Heart:  Web-Based Training for  Change Agents</vt:lpstr>
      <vt:lpstr>Prof. Paula Marie Young</vt:lpstr>
      <vt:lpstr>Commitment to High-Quality Practice</vt:lpstr>
      <vt:lpstr>Commitment to High-Quality Practice</vt:lpstr>
      <vt:lpstr>Commitment to High-Quality Practice</vt:lpstr>
      <vt:lpstr>Commitment to High-Quality Practice</vt:lpstr>
      <vt:lpstr>Commitment to High-Quality Practice</vt:lpstr>
      <vt:lpstr>Commitment to High-Quality Practice</vt:lpstr>
      <vt:lpstr>Inspiration for Course</vt:lpstr>
      <vt:lpstr>Inspiration</vt:lpstr>
      <vt:lpstr>Components</vt:lpstr>
      <vt:lpstr>Inspiration</vt:lpstr>
      <vt:lpstr>Introduction to Blended Courses</vt:lpstr>
      <vt:lpstr>Blended Course or  Flipped Classroom</vt:lpstr>
      <vt:lpstr>Active Learning Activities</vt:lpstr>
      <vt:lpstr>Goals for Law School Courses:</vt:lpstr>
      <vt:lpstr>Key Elements of the “Flipped” Classroom</vt:lpstr>
      <vt:lpstr>Key Elements of the “Flipped” Classroom</vt:lpstr>
      <vt:lpstr>Bloom’s Taxonomy (revised)</vt:lpstr>
      <vt:lpstr>Mediation with Heart Course Components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MWH Components of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Reflections on Course</vt:lpstr>
      <vt:lpstr>Unsolicited Testimonials</vt:lpstr>
      <vt:lpstr>Unsolicited Testimonials:</vt:lpstr>
      <vt:lpstr>Unsolicited Testimonials:</vt:lpstr>
      <vt:lpstr>Unsolicited Testimonials:</vt:lpstr>
      <vt:lpstr>Unsolicited Testimonials:</vt:lpstr>
      <vt:lpstr>Unsolicited Testimonials:</vt:lpstr>
      <vt:lpstr>Unsolicited Testimonials:</vt:lpstr>
      <vt:lpstr>Unsolicited Testimonials:</vt:lpstr>
      <vt:lpstr>Rule 31 Requirements</vt:lpstr>
      <vt:lpstr>Rule 31 Requirements</vt:lpstr>
      <vt:lpstr>Rule 31 Requirements</vt:lpstr>
      <vt:lpstr>Rule 31 Requirements</vt:lpstr>
      <vt:lpstr>Rule 31 Requirements</vt:lpstr>
      <vt:lpstr>Rule 31 Requirements</vt:lpstr>
      <vt:lpstr>Rule 31 Requirements</vt:lpstr>
      <vt:lpstr>Rule 31 Requirements</vt:lpstr>
      <vt:lpstr>Potential Concerns</vt:lpstr>
      <vt:lpstr>Potential Concerns?</vt:lpstr>
      <vt:lpstr>Cycle of Learning</vt:lpstr>
      <vt:lpstr>The Learning Cycle</vt:lpstr>
      <vt:lpstr>Absorption of Information –Learning Styles </vt:lpstr>
      <vt:lpstr>PowerPoint Presentation</vt:lpstr>
      <vt:lpstr>Brain Anatomy and Function</vt:lpstr>
      <vt:lpstr>Empirical Research on Online Courses </vt:lpstr>
      <vt:lpstr>Vanderbilt Center for Teaching</vt:lpstr>
      <vt:lpstr>PowerPoint Presentation</vt:lpstr>
      <vt:lpstr>Guru on Law Teaching</vt:lpstr>
      <vt:lpstr>Author of Leading Books</vt:lpstr>
      <vt:lpstr>Research:</vt:lpstr>
      <vt:lpstr>Research Findings:</vt:lpstr>
      <vt:lpstr>Other Resources</vt:lpstr>
      <vt:lpstr>Other Law Review Resources: </vt:lpstr>
      <vt:lpstr>Other Law Review Resources</vt:lpstr>
      <vt:lpstr>ILTL Resources</vt:lpstr>
      <vt:lpstr>ILTL Resources</vt:lpstr>
      <vt:lpstr>Resources on Web Relating to Law School “Flipped” Courses:</vt:lpstr>
      <vt:lpstr>Blog Posts </vt:lpstr>
      <vt:lpstr>Blog Posts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with Heart:  Web-Based Training for  Change Agents</dc:title>
  <dc:creator>ASL</dc:creator>
  <cp:lastModifiedBy>ASL</cp:lastModifiedBy>
  <cp:revision>83</cp:revision>
  <dcterms:created xsi:type="dcterms:W3CDTF">2014-10-31T16:53:11Z</dcterms:created>
  <dcterms:modified xsi:type="dcterms:W3CDTF">2014-11-03T18:58:21Z</dcterms:modified>
</cp:coreProperties>
</file>