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259" r:id="rId3"/>
    <p:sldId id="265" r:id="rId4"/>
    <p:sldId id="294" r:id="rId5"/>
    <p:sldId id="266" r:id="rId6"/>
    <p:sldId id="295" r:id="rId7"/>
    <p:sldId id="263" r:id="rId8"/>
    <p:sldId id="296" r:id="rId9"/>
    <p:sldId id="289" r:id="rId10"/>
    <p:sldId id="305" r:id="rId11"/>
    <p:sldId id="268" r:id="rId12"/>
    <p:sldId id="297" r:id="rId13"/>
    <p:sldId id="267" r:id="rId14"/>
    <p:sldId id="269" r:id="rId15"/>
    <p:sldId id="270" r:id="rId16"/>
    <p:sldId id="273" r:id="rId17"/>
    <p:sldId id="274" r:id="rId18"/>
    <p:sldId id="275" r:id="rId19"/>
    <p:sldId id="298" r:id="rId20"/>
    <p:sldId id="299" r:id="rId21"/>
    <p:sldId id="271" r:id="rId22"/>
    <p:sldId id="300" r:id="rId23"/>
    <p:sldId id="301" r:id="rId24"/>
    <p:sldId id="278" r:id="rId25"/>
    <p:sldId id="272" r:id="rId26"/>
    <p:sldId id="302" r:id="rId27"/>
    <p:sldId id="303" r:id="rId28"/>
    <p:sldId id="30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 Ellis" initials="D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23EF27-D573-8841-BC81-8C3CD132146A}" type="datetimeFigureOut">
              <a:rPr lang="en-US" smtClean="0"/>
              <a:pPr/>
              <a:t>3/29/2016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B74C15-D45B-1D45-AD63-74FFC8466FDA}" type="slidenum">
              <a:rPr lang="en-US" smtClean="0"/>
              <a:pPr/>
              <a:t>‹#›</a:t>
            </a:fld>
            <a:endParaRPr lang="en-US"/>
          </a:p>
        </p:txBody>
      </p:sp>
    </p:spTree>
    <p:extLst>
      <p:ext uri="{BB962C8B-B14F-4D97-AF65-F5344CB8AC3E}">
        <p14:creationId xmlns:p14="http://schemas.microsoft.com/office/powerpoint/2010/main" val="2103641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D95A33-A596-D747-B835-9D890DDF8D27}" type="datetimeFigureOut">
              <a:rPr lang="en-US" smtClean="0"/>
              <a:pPr/>
              <a:t>3/29/2016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5A0115-882A-A14D-AF52-5A38F6746F49}" type="slidenum">
              <a:rPr lang="en-US" smtClean="0"/>
              <a:pPr/>
              <a:t>‹#›</a:t>
            </a:fld>
            <a:endParaRPr lang="en-US"/>
          </a:p>
        </p:txBody>
      </p:sp>
    </p:spTree>
    <p:extLst>
      <p:ext uri="{BB962C8B-B14F-4D97-AF65-F5344CB8AC3E}">
        <p14:creationId xmlns:p14="http://schemas.microsoft.com/office/powerpoint/2010/main" val="17890914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A0115-882A-A14D-AF52-5A38F6746F49}" type="slidenum">
              <a:rPr lang="en-US" smtClean="0"/>
              <a:pPr/>
              <a:t>1</a:t>
            </a:fld>
            <a:endParaRPr lang="en-US"/>
          </a:p>
        </p:txBody>
      </p:sp>
    </p:spTree>
    <p:extLst>
      <p:ext uri="{BB962C8B-B14F-4D97-AF65-F5344CB8AC3E}">
        <p14:creationId xmlns:p14="http://schemas.microsoft.com/office/powerpoint/2010/main" val="1261230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dirty="0"/>
          </a:p>
        </p:txBody>
      </p:sp>
      <p:sp>
        <p:nvSpPr>
          <p:cNvPr id="4" name="Slide Number Placeholder 3"/>
          <p:cNvSpPr>
            <a:spLocks noGrp="1"/>
          </p:cNvSpPr>
          <p:nvPr>
            <p:ph type="sldNum" sz="quarter" idx="10"/>
          </p:nvPr>
        </p:nvSpPr>
        <p:spPr/>
        <p:txBody>
          <a:bodyPr/>
          <a:lstStyle/>
          <a:p>
            <a:fld id="{525A0115-882A-A14D-AF52-5A38F6746F49}"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A0115-882A-A14D-AF52-5A38F6746F49}"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3" indent="0" algn="l" defTabSz="457200" rtl="0" eaLnBrk="1" fontAlgn="auto" latinLnBrk="0" hangingPunct="1">
              <a:lnSpc>
                <a:spcPct val="100000"/>
              </a:lnSpc>
              <a:spcBef>
                <a:spcPts val="0"/>
              </a:spcBef>
              <a:spcAft>
                <a:spcPts val="0"/>
              </a:spcAft>
              <a:buClrTx/>
              <a:buSzTx/>
              <a:buFontTx/>
              <a:buNone/>
              <a:tabLst/>
              <a:defRPr/>
            </a:pPr>
            <a:endParaRPr lang="en-US" sz="2800" dirty="0" smtClean="0"/>
          </a:p>
        </p:txBody>
      </p:sp>
      <p:sp>
        <p:nvSpPr>
          <p:cNvPr id="4" name="Slide Number Placeholder 3"/>
          <p:cNvSpPr>
            <a:spLocks noGrp="1"/>
          </p:cNvSpPr>
          <p:nvPr>
            <p:ph type="sldNum" sz="quarter" idx="10"/>
          </p:nvPr>
        </p:nvSpPr>
        <p:spPr/>
        <p:txBody>
          <a:bodyPr/>
          <a:lstStyle/>
          <a:p>
            <a:fld id="{525A0115-882A-A14D-AF52-5A38F6746F49}"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525A0115-882A-A14D-AF52-5A38F6746F49}"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A0115-882A-A14D-AF52-5A38F6746F49}" type="slidenum">
              <a:rPr lang="en-US" smtClean="0"/>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A0115-882A-A14D-AF52-5A38F6746F49}"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A0115-882A-A14D-AF52-5A38F6746F49}" type="slidenum">
              <a:rPr lang="en-US" smtClean="0"/>
              <a:pPr/>
              <a:t>7</a:t>
            </a:fld>
            <a:endParaRPr lang="en-US"/>
          </a:p>
        </p:txBody>
      </p:sp>
    </p:spTree>
    <p:extLst>
      <p:ext uri="{BB962C8B-B14F-4D97-AF65-F5344CB8AC3E}">
        <p14:creationId xmlns:p14="http://schemas.microsoft.com/office/powerpoint/2010/main" val="3757866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A0115-882A-A14D-AF52-5A38F6746F49}"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 name="Shape 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A0115-882A-A14D-AF52-5A38F6746F49}"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A0115-882A-A14D-AF52-5A38F6746F49}"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A0115-882A-A14D-AF52-5A38F6746F49}"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525A0115-882A-A14D-AF52-5A38F6746F49}"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FE7D661-1836-44F7-8FAF-35E8F866ECD3}" type="datetime1">
              <a:rPr lang="en-US" smtClean="0"/>
              <a:pPr/>
              <a:t>3/29/2016</a:t>
            </a:fld>
            <a:endParaRPr lang="en-US" dirty="0"/>
          </a:p>
        </p:txBody>
      </p:sp>
      <p:sp>
        <p:nvSpPr>
          <p:cNvPr id="8" name="Slide Number Placeholder 7"/>
          <p:cNvSpPr>
            <a:spLocks noGrp="1"/>
          </p:cNvSpPr>
          <p:nvPr>
            <p:ph type="sldNum" sz="quarter" idx="11"/>
          </p:nvPr>
        </p:nvSpPr>
        <p:spPr/>
        <p:txBody>
          <a:bodyPr/>
          <a:lstStyle/>
          <a:p>
            <a:fld id="{CE8079A4-7AA8-4A4F-87E2-7781EC5097DD}"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F71CE-B899-4B2B-848D-9F12F0C901B6}" type="datetimeFigureOut">
              <a:rPr lang="en-US" smtClean="0"/>
              <a:pPr/>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97606D-E5C4-4C2F-8241-EC2663EF1CD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CF1CA-F464-4B29-B867-EAF8A9B936E3}" type="datetime1">
              <a:rPr lang="en-US" smtClean="0"/>
              <a:pPr/>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5" name="Shape 15"/>
          <p:cNvSpPr txBox="1">
            <a:spLocks noGrp="1"/>
          </p:cNvSpPr>
          <p:nvPr>
            <p:ph type="body" idx="1"/>
          </p:nvPr>
        </p:nvSpPr>
        <p:spPr>
          <a:xfrm>
            <a:off x="457200" y="1600200"/>
            <a:ext cx="8229600" cy="4967573"/>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6" name="Shape 16"/>
          <p:cNvSpPr txBox="1">
            <a:spLocks noGrp="1"/>
          </p:cNvSpPr>
          <p:nvPr>
            <p:ph type="sldNum" idx="12"/>
          </p:nvPr>
        </p:nvSpPr>
        <p:spPr>
          <a:xfrm>
            <a:off x="8556792" y="6333133"/>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extLst>
      <p:ext uri="{BB962C8B-B14F-4D97-AF65-F5344CB8AC3E}">
        <p14:creationId xmlns:p14="http://schemas.microsoft.com/office/powerpoint/2010/main" val="2402835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8CB827-F132-4DF6-9FB9-4035A4C798EF}" type="datetime1">
              <a:rPr lang="en-US" smtClean="0"/>
              <a:pPr/>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92A601-7D32-4ED7-AD1A-974B6DDBDCDC}" type="datetime1">
              <a:rPr lang="en-US" smtClean="0"/>
              <a:pPr/>
              <a:t>3/29/2016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dirty="0"/>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3A17B41-4A0C-4639-A132-E5C8F99A4BE8}" type="datetime1">
              <a:rPr lang="en-US" smtClean="0"/>
              <a:pPr/>
              <a:t>3/29/2016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E8079A4-7AA8-4A4F-87E2-7781EC5097DD}" type="slidenum">
              <a:rPr lang="en-US" smtClean="0"/>
              <a:pPr/>
              <a:t>‹#›</a:t>
            </a:fld>
            <a:endParaRPr lang="en-US" dirty="0"/>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9967FD-6084-4075-993E-77EC8038773F}" type="datetime1">
              <a:rPr lang="en-US" smtClean="0"/>
              <a:pPr/>
              <a:t>3/29/2016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8079A4-7AA8-4A4F-87E2-7781EC5097D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88B47-74BA-4873-ADAE-EB0120124E83}" type="datetime1">
              <a:rPr lang="en-US" smtClean="0"/>
              <a:pPr/>
              <a:t>3/29/2016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8079A4-7AA8-4A4F-87E2-7781EC5097D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CF52C1-9A39-494C-9977-BBEFAB872C1F}" type="datetime1">
              <a:rPr lang="en-US" smtClean="0"/>
              <a:pPr/>
              <a:t>3/29/2016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1EACE2-EA00-4376-9A66-47ABB8B02CF5}" type="datetime1">
              <a:rPr lang="en-US" smtClean="0"/>
              <a:pPr/>
              <a:t>3/29/2016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DA47DADC-55EA-4839-91C8-5BCC0EC06F5C}" type="datetime1">
              <a:rPr lang="en-US" smtClean="0"/>
              <a:pPr/>
              <a:t>3/29/2016</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CE8079A4-7AA8-4A4F-87E2-7781EC5097DD}" type="slidenum">
              <a:rPr lang="en-US" smtClean="0"/>
              <a:pPr/>
              <a:t>‹#›</a:t>
            </a:fld>
            <a:endParaRPr lang="en-US" dirty="0"/>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1" r:id="rId11"/>
    <p:sldLayoutId id="2147483673" r:id="rId12"/>
  </p:sldLayoutIdLst>
  <p:hf sldNum="0"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instantcheckmate.com/?src=GLE&amp;mdm=search&amp;cmp=TAKBS&amp;cnt=SPI&amp;s4=criminal+background+check+fre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585" y="2516624"/>
            <a:ext cx="7733691" cy="2595025"/>
          </a:xfrm>
        </p:spPr>
        <p:txBody>
          <a:bodyPr/>
          <a:lstStyle/>
          <a:p>
            <a:r>
              <a:rPr lang="en-US" dirty="0" err="1" smtClean="0"/>
              <a:t>Expungement</a:t>
            </a:r>
            <a:r>
              <a:rPr lang="en-US" dirty="0" smtClean="0"/>
              <a:t> in Tennessee </a:t>
            </a:r>
            <a:br>
              <a:rPr lang="en-US" dirty="0" smtClean="0"/>
            </a:br>
            <a:endParaRPr lang="en-US" dirty="0"/>
          </a:p>
        </p:txBody>
      </p:sp>
      <p:sp>
        <p:nvSpPr>
          <p:cNvPr id="3" name="Subtitle 2"/>
          <p:cNvSpPr>
            <a:spLocks noGrp="1"/>
          </p:cNvSpPr>
          <p:nvPr>
            <p:ph type="subTitle" idx="1"/>
          </p:nvPr>
        </p:nvSpPr>
        <p:spPr>
          <a:xfrm>
            <a:off x="685585" y="5166530"/>
            <a:ext cx="7315200" cy="1144632"/>
          </a:xfrm>
        </p:spPr>
        <p:txBody>
          <a:bodyPr>
            <a:normAutofit lnSpcReduction="10000"/>
          </a:bodyPr>
          <a:lstStyle/>
          <a:p>
            <a:r>
              <a:rPr lang="en-US" dirty="0" smtClean="0"/>
              <a:t>Volunteer Attorney Training: </a:t>
            </a:r>
            <a:r>
              <a:rPr lang="en-US" smtClean="0"/>
              <a:t>Expungement</a:t>
            </a:r>
            <a:endParaRPr lang="en-US" dirty="0" smtClean="0"/>
          </a:p>
          <a:p>
            <a:r>
              <a:rPr lang="en-US" dirty="0" smtClean="0"/>
              <a:t>March 31, 2016</a:t>
            </a:r>
          </a:p>
          <a:p>
            <a:r>
              <a:rPr lang="en-US" dirty="0" smtClean="0"/>
              <a:t>11:15 a.m. – 12:00 p.m.</a:t>
            </a:r>
            <a:endParaRPr lang="en-US" dirty="0"/>
          </a:p>
        </p:txBody>
      </p:sp>
    </p:spTree>
    <p:extLst>
      <p:ext uri="{BB962C8B-B14F-4D97-AF65-F5344CB8AC3E}">
        <p14:creationId xmlns:p14="http://schemas.microsoft.com/office/powerpoint/2010/main" val="1352857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Tennessee’s </a:t>
            </a:r>
            <a:r>
              <a:rPr lang="en-US" dirty="0" err="1" smtClean="0"/>
              <a:t>Expungement</a:t>
            </a:r>
            <a:r>
              <a:rPr lang="en-US" dirty="0" smtClean="0"/>
              <a:t> Statute</a:t>
            </a:r>
            <a:br>
              <a:rPr lang="en-US" dirty="0" smtClean="0"/>
            </a:br>
            <a:endParaRPr lang="en-US" sz="3700" dirty="0"/>
          </a:p>
        </p:txBody>
      </p:sp>
      <p:sp>
        <p:nvSpPr>
          <p:cNvPr id="3" name="Text Placeholder 2"/>
          <p:cNvSpPr>
            <a:spLocks noGrp="1"/>
          </p:cNvSpPr>
          <p:nvPr>
            <p:ph type="body" idx="1"/>
          </p:nvPr>
        </p:nvSpPr>
        <p:spPr/>
        <p:txBody>
          <a:bodyPr/>
          <a:lstStyle/>
          <a:p>
            <a:endParaRPr lang="en-US" dirty="0" smtClean="0"/>
          </a:p>
          <a:p>
            <a:r>
              <a:rPr lang="en-US" dirty="0"/>
              <a:t> </a:t>
            </a:r>
            <a:r>
              <a:rPr lang="en-US" sz="3200" dirty="0" smtClean="0"/>
              <a:t>Tenn. Code Ann. § 40-32-101</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96194"/>
            <a:ext cx="7315200" cy="862763"/>
          </a:xfrm>
        </p:spPr>
        <p:txBody>
          <a:bodyPr/>
          <a:lstStyle/>
          <a:p>
            <a:r>
              <a:rPr lang="en-US" dirty="0" smtClean="0"/>
              <a:t>What’s Expunged?</a:t>
            </a:r>
            <a:endParaRPr lang="en-US" dirty="0"/>
          </a:p>
        </p:txBody>
      </p:sp>
      <p:sp>
        <p:nvSpPr>
          <p:cNvPr id="3" name="Content Placeholder 2"/>
          <p:cNvSpPr>
            <a:spLocks noGrp="1"/>
          </p:cNvSpPr>
          <p:nvPr>
            <p:ph idx="1"/>
          </p:nvPr>
        </p:nvSpPr>
        <p:spPr>
          <a:xfrm>
            <a:off x="914400" y="1811131"/>
            <a:ext cx="7315200" cy="4498230"/>
          </a:xfrm>
        </p:spPr>
        <p:txBody>
          <a:bodyPr>
            <a:normAutofit/>
          </a:bodyPr>
          <a:lstStyle/>
          <a:p>
            <a:r>
              <a:rPr lang="en-US" sz="4000" dirty="0" smtClean="0"/>
              <a:t>All public records</a:t>
            </a:r>
          </a:p>
          <a:p>
            <a:pPr marL="45720" indent="0">
              <a:buNone/>
            </a:pPr>
            <a:endParaRPr lang="en-US" sz="4000" dirty="0" smtClean="0"/>
          </a:p>
          <a:p>
            <a:r>
              <a:rPr lang="en-US" sz="4000" dirty="0" smtClean="0"/>
              <a:t>Does a public record include:</a:t>
            </a:r>
          </a:p>
          <a:p>
            <a:pPr lvl="2"/>
            <a:r>
              <a:rPr lang="en-US" sz="3600" dirty="0" smtClean="0"/>
              <a:t>Files of the DA?</a:t>
            </a:r>
          </a:p>
          <a:p>
            <a:pPr lvl="2"/>
            <a:r>
              <a:rPr lang="en-US" sz="3600" dirty="0" smtClean="0"/>
              <a:t>Fingerprints?</a:t>
            </a:r>
          </a:p>
          <a:p>
            <a:pPr lvl="2"/>
            <a:endParaRPr lang="en-US" sz="3600" dirty="0" smtClean="0"/>
          </a:p>
        </p:txBody>
      </p:sp>
    </p:spTree>
    <p:extLst>
      <p:ext uri="{BB962C8B-B14F-4D97-AF65-F5344CB8AC3E}">
        <p14:creationId xmlns:p14="http://schemas.microsoft.com/office/powerpoint/2010/main" val="214148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“Public Record”? </a:t>
            </a:r>
            <a:endParaRPr lang="en-US" dirty="0"/>
          </a:p>
        </p:txBody>
      </p:sp>
      <p:sp>
        <p:nvSpPr>
          <p:cNvPr id="3" name="Text Placeholder 2"/>
          <p:cNvSpPr>
            <a:spLocks noGrp="1"/>
          </p:cNvSpPr>
          <p:nvPr>
            <p:ph type="body" idx="1"/>
          </p:nvPr>
        </p:nvSpPr>
        <p:spPr/>
        <p:txBody>
          <a:bodyPr>
            <a:normAutofit fontScale="85000" lnSpcReduction="10000"/>
          </a:bodyPr>
          <a:lstStyle/>
          <a:p>
            <a:pPr>
              <a:buNone/>
            </a:pPr>
            <a:r>
              <a:rPr lang="en-US" dirty="0" smtClean="0"/>
              <a:t>For Adults (not Juveniles) a Public Record is defined under Tenn. Code Ann. Section 40-32-101(b)(1) and (2) as: </a:t>
            </a:r>
          </a:p>
          <a:p>
            <a:pPr>
              <a:buNone/>
            </a:pPr>
            <a:endParaRPr lang="en-US" dirty="0" smtClean="0"/>
          </a:p>
          <a:p>
            <a:r>
              <a:rPr lang="en-US" dirty="0" smtClean="0"/>
              <a:t>(b)(1) “Public records,” for the purpose of expunction only, does not include arrest histories, investigative reports, intelligence information of law enforcement agencies, or files of district attorneys general that are maintained as confidential records for law enforcement purposes and are not open for inspection by members of the public and shall also not include records of the department of children’s services or department of human services that are confidential under state or federal law and that are required to be maintained by state or federal law for audit or other purposes. Whenever an order of expunction issues under this section directed to the department of children’s services or department of human services, the department shall notify the defendant if there are records required to be maintained as directed above and the basis therefore. The department shall delete identifying information in these records whenever permitted by state or federal law. These records are to be expunged whenever their maintenance is no longer required by state or federal law.</a:t>
            </a:r>
            <a:br>
              <a:rPr lang="en-US" dirty="0" smtClean="0"/>
            </a:br>
            <a:r>
              <a:rPr lang="en-US" dirty="0" smtClean="0"/>
              <a:t> </a:t>
            </a:r>
          </a:p>
          <a:p>
            <a:r>
              <a:rPr lang="en-US" dirty="0" smtClean="0"/>
              <a:t>(2) “Public records”, for the purpose of expunction only, does not include appellate court records or appellate court opinions.</a:t>
            </a:r>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406"/>
            <a:ext cx="7315200" cy="1154097"/>
          </a:xfrm>
        </p:spPr>
        <p:txBody>
          <a:bodyPr>
            <a:normAutofit fontScale="90000"/>
          </a:bodyPr>
          <a:lstStyle/>
          <a:p>
            <a:r>
              <a:rPr lang="en-US" dirty="0" smtClean="0"/>
              <a:t>GROUP ACTIVITY: </a:t>
            </a:r>
            <a:br>
              <a:rPr lang="en-US" dirty="0" smtClean="0"/>
            </a:br>
            <a:r>
              <a:rPr lang="en-US" dirty="0" smtClean="0"/>
              <a:t>Tenn. Code Ann. § 40-32-101</a:t>
            </a:r>
            <a:endParaRPr lang="en-US" dirty="0"/>
          </a:p>
        </p:txBody>
      </p:sp>
      <p:sp>
        <p:nvSpPr>
          <p:cNvPr id="3" name="Content Placeholder 2"/>
          <p:cNvSpPr>
            <a:spLocks noGrp="1"/>
          </p:cNvSpPr>
          <p:nvPr>
            <p:ph idx="1"/>
          </p:nvPr>
        </p:nvSpPr>
        <p:spPr>
          <a:xfrm>
            <a:off x="914400" y="1515201"/>
            <a:ext cx="7315200" cy="4608664"/>
          </a:xfrm>
        </p:spPr>
        <p:txBody>
          <a:bodyPr>
            <a:normAutofit/>
          </a:bodyPr>
          <a:lstStyle/>
          <a:p>
            <a:pPr marL="45720" indent="0">
              <a:buNone/>
            </a:pPr>
            <a:r>
              <a:rPr lang="en-US" sz="3600" dirty="0" smtClean="0"/>
              <a:t>Diving into the Statute -Read:</a:t>
            </a:r>
          </a:p>
          <a:p>
            <a:pPr lvl="1"/>
            <a:r>
              <a:rPr lang="en-US" sz="3400" dirty="0" smtClean="0"/>
              <a:t>(</a:t>
            </a:r>
            <a:r>
              <a:rPr lang="en-US" sz="3400" dirty="0"/>
              <a:t>a)(1)(A</a:t>
            </a:r>
            <a:r>
              <a:rPr lang="en-US" sz="3400" dirty="0" smtClean="0"/>
              <a:t>)</a:t>
            </a:r>
          </a:p>
          <a:p>
            <a:pPr lvl="1"/>
            <a:r>
              <a:rPr lang="en-US" sz="3400" dirty="0" smtClean="0"/>
              <a:t>(a)(1)(B)</a:t>
            </a:r>
          </a:p>
          <a:p>
            <a:pPr lvl="1"/>
            <a:r>
              <a:rPr lang="en-US" sz="3400" dirty="0" smtClean="0"/>
              <a:t>(a)(1)(C) – deleted</a:t>
            </a:r>
          </a:p>
          <a:p>
            <a:pPr lvl="1"/>
            <a:r>
              <a:rPr lang="en-US" sz="3400" dirty="0" smtClean="0"/>
              <a:t>(</a:t>
            </a:r>
            <a:r>
              <a:rPr lang="en-US" sz="3400" dirty="0"/>
              <a:t>a)(1)</a:t>
            </a:r>
            <a:r>
              <a:rPr lang="en-US" sz="3400" dirty="0" smtClean="0"/>
              <a:t>(D)</a:t>
            </a:r>
            <a:endParaRPr lang="en-US" sz="3400" dirty="0"/>
          </a:p>
          <a:p>
            <a:pPr lvl="1"/>
            <a:r>
              <a:rPr lang="en-US" sz="3400" dirty="0"/>
              <a:t>(a)(1)(E</a:t>
            </a:r>
            <a:r>
              <a:rPr lang="en-US" sz="3400" dirty="0" smtClean="0"/>
              <a:t>)</a:t>
            </a:r>
          </a:p>
          <a:p>
            <a:pPr lvl="1"/>
            <a:r>
              <a:rPr lang="en-US" sz="3400" dirty="0" smtClean="0"/>
              <a:t>(</a:t>
            </a:r>
            <a:r>
              <a:rPr lang="en-US" sz="3400" dirty="0"/>
              <a:t>a)(1</a:t>
            </a:r>
            <a:r>
              <a:rPr lang="en-US" sz="3400" dirty="0" smtClean="0"/>
              <a:t>)(F)</a:t>
            </a:r>
          </a:p>
          <a:p>
            <a:endParaRPr lang="en-US" dirty="0"/>
          </a:p>
        </p:txBody>
      </p:sp>
    </p:spTree>
    <p:extLst>
      <p:ext uri="{BB962C8B-B14F-4D97-AF65-F5344CB8AC3E}">
        <p14:creationId xmlns:p14="http://schemas.microsoft.com/office/powerpoint/2010/main" val="1217379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58957"/>
            <a:ext cx="7315200" cy="4671392"/>
          </a:xfrm>
        </p:spPr>
        <p:txBody>
          <a:bodyPr/>
          <a:lstStyle/>
          <a:p>
            <a:pPr marL="45720" indent="0" algn="ctr">
              <a:buNone/>
            </a:pPr>
            <a:endParaRPr lang="en-US" sz="4400" dirty="0" smtClean="0"/>
          </a:p>
          <a:p>
            <a:pPr marL="45720" indent="0" algn="ctr">
              <a:buNone/>
            </a:pPr>
            <a:r>
              <a:rPr lang="en-US" sz="3600" dirty="0" smtClean="0"/>
              <a:t>40-32-101 </a:t>
            </a:r>
            <a:r>
              <a:rPr lang="en-US" sz="3600" dirty="0"/>
              <a:t>(</a:t>
            </a:r>
            <a:r>
              <a:rPr lang="en-US" sz="3600" dirty="0" smtClean="0"/>
              <a:t>b)</a:t>
            </a:r>
            <a:r>
              <a:rPr lang="en-US" sz="3600" dirty="0"/>
              <a:t> </a:t>
            </a:r>
            <a:r>
              <a:rPr lang="en-US" sz="3600" dirty="0" smtClean="0"/>
              <a:t>– Public Records</a:t>
            </a:r>
          </a:p>
          <a:p>
            <a:pPr marL="45720" indent="0" algn="ctr">
              <a:buNone/>
            </a:pPr>
            <a:endParaRPr lang="en-US" sz="3600" dirty="0" smtClean="0"/>
          </a:p>
          <a:p>
            <a:pPr marL="45720" indent="0">
              <a:buNone/>
            </a:pPr>
            <a:r>
              <a:rPr lang="en-US" sz="3600" dirty="0" smtClean="0"/>
              <a:t>   40-32-101 (c) – Penalties </a:t>
            </a:r>
            <a:br>
              <a:rPr lang="en-US" sz="3600" dirty="0" smtClean="0"/>
            </a:br>
            <a:endParaRPr lang="en-US" sz="3600" dirty="0" smtClean="0"/>
          </a:p>
          <a:p>
            <a:pPr marL="45720" indent="0" algn="ctr">
              <a:buNone/>
            </a:pPr>
            <a:r>
              <a:rPr lang="en-US" sz="3500" dirty="0" smtClean="0"/>
              <a:t>   40-32-101 (d) – Process and Cost</a:t>
            </a:r>
            <a:endParaRPr lang="en-US" sz="3500" dirty="0"/>
          </a:p>
          <a:p>
            <a:pPr algn="ctr"/>
            <a:endParaRPr lang="en-US" dirty="0"/>
          </a:p>
        </p:txBody>
      </p:sp>
      <p:sp>
        <p:nvSpPr>
          <p:cNvPr id="4" name="Title 1"/>
          <p:cNvSpPr txBox="1">
            <a:spLocks/>
          </p:cNvSpPr>
          <p:nvPr/>
        </p:nvSpPr>
        <p:spPr>
          <a:xfrm>
            <a:off x="914400" y="396194"/>
            <a:ext cx="7315200" cy="862763"/>
          </a:xfrm>
          <a:prstGeom prst="rect">
            <a:avLst/>
          </a:prstGeom>
        </p:spPr>
        <p:txBody>
          <a:bodyPr vert="horz" lIns="91440" tIns="45720" rIns="91440" bIns="45720" rtlCol="0" anchor="b">
            <a:normAutofit fontScale="77500" lnSpcReduction="20000"/>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The Tennessee Statute </a:t>
            </a:r>
            <a:br>
              <a:rPr lang="en-US" dirty="0" smtClean="0"/>
            </a:br>
            <a:r>
              <a:rPr lang="en-US" dirty="0" smtClean="0"/>
              <a:t>Tenn. Code Ann. § 40-32-101:</a:t>
            </a:r>
            <a:endParaRPr lang="en-US" dirty="0"/>
          </a:p>
        </p:txBody>
      </p:sp>
    </p:spTree>
    <p:extLst>
      <p:ext uri="{BB962C8B-B14F-4D97-AF65-F5344CB8AC3E}">
        <p14:creationId xmlns:p14="http://schemas.microsoft.com/office/powerpoint/2010/main" val="594193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866349"/>
            <a:ext cx="7315200" cy="4443012"/>
          </a:xfrm>
        </p:spPr>
        <p:txBody>
          <a:bodyPr>
            <a:normAutofit/>
          </a:bodyPr>
          <a:lstStyle/>
          <a:p>
            <a:pPr marL="502920" indent="-457200">
              <a:buAutoNum type="alphaUcPeriod"/>
            </a:pPr>
            <a:r>
              <a:rPr lang="en-US" sz="2800" dirty="0" smtClean="0"/>
              <a:t>Nothing</a:t>
            </a:r>
          </a:p>
          <a:p>
            <a:pPr marL="502920" indent="-457200">
              <a:buAutoNum type="alphaUcPeriod"/>
            </a:pPr>
            <a:r>
              <a:rPr lang="en-US" sz="2800" dirty="0" smtClean="0"/>
              <a:t>Fine of $1000</a:t>
            </a:r>
          </a:p>
          <a:p>
            <a:pPr marL="502920" indent="-457200">
              <a:buAutoNum type="alphaUcPeriod"/>
            </a:pPr>
            <a:r>
              <a:rPr lang="en-US" sz="2800" dirty="0" smtClean="0"/>
              <a:t>A Class A Misdemeanor</a:t>
            </a:r>
          </a:p>
          <a:p>
            <a:pPr marL="502920" indent="-457200">
              <a:buAutoNum type="alphaUcPeriod"/>
            </a:pPr>
            <a:r>
              <a:rPr lang="en-US" sz="2800" dirty="0" smtClean="0"/>
              <a:t>A felony</a:t>
            </a:r>
            <a:endParaRPr lang="en-US" sz="2800" dirty="0"/>
          </a:p>
        </p:txBody>
      </p:sp>
      <p:sp>
        <p:nvSpPr>
          <p:cNvPr id="4" name="Title 1"/>
          <p:cNvSpPr>
            <a:spLocks noGrp="1"/>
          </p:cNvSpPr>
          <p:nvPr>
            <p:ph type="title"/>
          </p:nvPr>
        </p:nvSpPr>
        <p:spPr>
          <a:xfrm>
            <a:off x="914400" y="552174"/>
            <a:ext cx="7315200" cy="1004956"/>
          </a:xfrm>
        </p:spPr>
        <p:txBody>
          <a:bodyPr>
            <a:normAutofit fontScale="90000"/>
          </a:bodyPr>
          <a:lstStyle/>
          <a:p>
            <a:r>
              <a:rPr lang="en-US" dirty="0" smtClean="0"/>
              <a:t>What happens if you do release them?  </a:t>
            </a:r>
            <a:r>
              <a:rPr lang="en-US" sz="2700" dirty="0" smtClean="0"/>
              <a:t>(Check: Tenn. Code Ann. §40-32-101(c) )</a:t>
            </a:r>
            <a:endParaRPr lang="en-US" sz="2700" dirty="0"/>
          </a:p>
        </p:txBody>
      </p:sp>
    </p:spTree>
    <p:extLst>
      <p:ext uri="{BB962C8B-B14F-4D97-AF65-F5344CB8AC3E}">
        <p14:creationId xmlns:p14="http://schemas.microsoft.com/office/powerpoint/2010/main" val="3526768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844261"/>
            <a:ext cx="7315200" cy="4465099"/>
          </a:xfrm>
        </p:spPr>
        <p:txBody>
          <a:bodyPr>
            <a:normAutofit fontScale="85000" lnSpcReduction="20000"/>
          </a:bodyPr>
          <a:lstStyle/>
          <a:p>
            <a:r>
              <a:rPr lang="en-US" sz="3000" dirty="0" smtClean="0"/>
              <a:t>Dismissal, No True Bill, Arrested and Released – (a)(1)(A) </a:t>
            </a:r>
          </a:p>
          <a:p>
            <a:pPr lvl="2"/>
            <a:r>
              <a:rPr lang="en-US" sz="2600" dirty="0" smtClean="0"/>
              <a:t>– “without cost to the person”</a:t>
            </a:r>
          </a:p>
          <a:p>
            <a:endParaRPr lang="en-US" sz="3000" dirty="0" smtClean="0"/>
          </a:p>
          <a:p>
            <a:r>
              <a:rPr lang="en-US" sz="3000" dirty="0" smtClean="0"/>
              <a:t>Successfully Completed Diversion – (d)(2)(A) </a:t>
            </a:r>
          </a:p>
          <a:p>
            <a:pPr lvl="2"/>
            <a:r>
              <a:rPr lang="en-US" sz="2600" dirty="0" smtClean="0"/>
              <a:t>- $350.00 fee </a:t>
            </a:r>
          </a:p>
          <a:p>
            <a:endParaRPr lang="en-US" sz="3000" dirty="0" smtClean="0"/>
          </a:p>
          <a:p>
            <a:r>
              <a:rPr lang="en-US" sz="3000" dirty="0" smtClean="0"/>
              <a:t>Expunging a Criminal Conviction – (g)(10)</a:t>
            </a:r>
          </a:p>
          <a:p>
            <a:pPr>
              <a:buNone/>
            </a:pPr>
            <a:r>
              <a:rPr lang="en-US" sz="3000" dirty="0" smtClean="0"/>
              <a:t> </a:t>
            </a:r>
          </a:p>
          <a:p>
            <a:r>
              <a:rPr lang="en-US" sz="3000" dirty="0" smtClean="0"/>
              <a:t>Acquittal, </a:t>
            </a:r>
            <a:r>
              <a:rPr lang="en-US" sz="3000" dirty="0" err="1" smtClean="0"/>
              <a:t>nolle</a:t>
            </a:r>
            <a:r>
              <a:rPr lang="en-US" sz="3000" dirty="0" smtClean="0"/>
              <a:t> </a:t>
            </a:r>
            <a:r>
              <a:rPr lang="en-US" sz="3000" dirty="0" err="1" smtClean="0"/>
              <a:t>prosequi</a:t>
            </a:r>
            <a:r>
              <a:rPr lang="en-US" sz="3000" dirty="0" smtClean="0"/>
              <a:t>, or dismissal for failure to prosecute (d)(2)(C) </a:t>
            </a:r>
          </a:p>
          <a:p>
            <a:endParaRPr lang="en-US" sz="3000" dirty="0" smtClean="0"/>
          </a:p>
        </p:txBody>
      </p:sp>
      <p:sp>
        <p:nvSpPr>
          <p:cNvPr id="4" name="Title 1"/>
          <p:cNvSpPr txBox="1">
            <a:spLocks/>
          </p:cNvSpPr>
          <p:nvPr/>
        </p:nvSpPr>
        <p:spPr>
          <a:xfrm>
            <a:off x="914400" y="396194"/>
            <a:ext cx="7315200" cy="862763"/>
          </a:xfrm>
          <a:prstGeom prst="rect">
            <a:avLst/>
          </a:prstGeom>
        </p:spPr>
        <p:txBody>
          <a:bodyPr vert="horz" lIns="91440" tIns="45720" rIns="91440" bIns="45720" rtlCol="0" anchor="b">
            <a:normAutofit fontScale="92500"/>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The Cost of Expunging a Charge</a:t>
            </a:r>
            <a:endParaRPr lang="en-US" dirty="0"/>
          </a:p>
        </p:txBody>
      </p:sp>
    </p:spTree>
    <p:extLst>
      <p:ext uri="{BB962C8B-B14F-4D97-AF65-F5344CB8AC3E}">
        <p14:creationId xmlns:p14="http://schemas.microsoft.com/office/powerpoint/2010/main" val="1097899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10523"/>
            <a:ext cx="7315200" cy="4398838"/>
          </a:xfrm>
        </p:spPr>
        <p:txBody>
          <a:bodyPr>
            <a:normAutofit/>
          </a:bodyPr>
          <a:lstStyle/>
          <a:p>
            <a:r>
              <a:rPr lang="en-US" sz="3100" dirty="0" smtClean="0"/>
              <a:t>Tenn. Code Ann. § 40-32-101(g)(1)(A)</a:t>
            </a:r>
          </a:p>
          <a:p>
            <a:pPr lvl="1"/>
            <a:r>
              <a:rPr lang="en-US" sz="2700" dirty="0" smtClean="0"/>
              <a:t>-The List of Class E felonies that are eligible for expungment, if sentenced to imprisonment for term of three (3) years or less. </a:t>
            </a:r>
          </a:p>
          <a:p>
            <a:r>
              <a:rPr lang="en-US" sz="3100" dirty="0" smtClean="0"/>
              <a:t>Tenn. Code Ann. § 40-32-101(g</a:t>
            </a:r>
            <a:r>
              <a:rPr lang="en-US" sz="3100" dirty="0"/>
              <a:t>)(1)</a:t>
            </a:r>
            <a:r>
              <a:rPr lang="en-US" sz="3100" dirty="0" smtClean="0"/>
              <a:t>(B)</a:t>
            </a:r>
          </a:p>
          <a:p>
            <a:pPr lvl="1"/>
            <a:r>
              <a:rPr lang="en-US" sz="2900" dirty="0" smtClean="0"/>
              <a:t>List of Misdemeanors </a:t>
            </a:r>
            <a:r>
              <a:rPr lang="en-US" sz="2900" u="sng" dirty="0" smtClean="0"/>
              <a:t>NOT</a:t>
            </a:r>
            <a:r>
              <a:rPr lang="en-US" sz="2900" dirty="0" smtClean="0"/>
              <a:t> eligible for expungment</a:t>
            </a:r>
          </a:p>
          <a:p>
            <a:endParaRPr lang="en-US" dirty="0"/>
          </a:p>
          <a:p>
            <a:endParaRPr lang="en-US" dirty="0"/>
          </a:p>
          <a:p>
            <a:endParaRPr lang="en-US" dirty="0"/>
          </a:p>
        </p:txBody>
      </p:sp>
      <p:sp>
        <p:nvSpPr>
          <p:cNvPr id="4" name="Title 1"/>
          <p:cNvSpPr txBox="1">
            <a:spLocks/>
          </p:cNvSpPr>
          <p:nvPr/>
        </p:nvSpPr>
        <p:spPr>
          <a:xfrm>
            <a:off x="914400" y="396194"/>
            <a:ext cx="7315200" cy="862763"/>
          </a:xfrm>
          <a:prstGeom prst="rect">
            <a:avLst/>
          </a:prstGeom>
        </p:spPr>
        <p:txBody>
          <a:bodyPr vert="horz" lIns="91440" tIns="45720" rIns="91440" bIns="45720" rtlCol="0" anchor="b">
            <a:normAutofit fontScale="92500"/>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Expunging a Conviction (Slide 1)</a:t>
            </a:r>
            <a:endParaRPr lang="en-US" dirty="0"/>
          </a:p>
        </p:txBody>
      </p:sp>
    </p:spTree>
    <p:extLst>
      <p:ext uri="{BB962C8B-B14F-4D97-AF65-F5344CB8AC3E}">
        <p14:creationId xmlns:p14="http://schemas.microsoft.com/office/powerpoint/2010/main" val="31600347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58957"/>
            <a:ext cx="7315200" cy="5190433"/>
          </a:xfrm>
        </p:spPr>
        <p:txBody>
          <a:bodyPr>
            <a:normAutofit lnSpcReduction="10000"/>
          </a:bodyPr>
          <a:lstStyle/>
          <a:p>
            <a:endParaRPr lang="en-US" dirty="0" smtClean="0"/>
          </a:p>
          <a:p>
            <a:r>
              <a:rPr lang="en-US" dirty="0" smtClean="0"/>
              <a:t>Aggravated Criminal Littering</a:t>
            </a:r>
          </a:p>
          <a:p>
            <a:r>
              <a:rPr lang="en-US" dirty="0" smtClean="0"/>
              <a:t>Vandalism</a:t>
            </a:r>
          </a:p>
          <a:p>
            <a:r>
              <a:rPr lang="en-US" dirty="0"/>
              <a:t>DUI</a:t>
            </a:r>
          </a:p>
          <a:p>
            <a:r>
              <a:rPr lang="en-US" dirty="0" smtClean="0"/>
              <a:t>Selling Glue for an unlawful purpose</a:t>
            </a:r>
          </a:p>
          <a:p>
            <a:r>
              <a:rPr lang="en-US" dirty="0" smtClean="0"/>
              <a:t>Violation of a protective order</a:t>
            </a:r>
          </a:p>
          <a:p>
            <a:r>
              <a:rPr lang="en-US" dirty="0" smtClean="0"/>
              <a:t>Simple possession</a:t>
            </a:r>
          </a:p>
          <a:p>
            <a:r>
              <a:rPr lang="en-US" dirty="0" smtClean="0"/>
              <a:t>Disorderly conduct at a funeral</a:t>
            </a:r>
          </a:p>
          <a:p>
            <a:r>
              <a:rPr lang="en-US" dirty="0" smtClean="0"/>
              <a:t>Indecent Exposure</a:t>
            </a:r>
          </a:p>
          <a:p>
            <a:r>
              <a:rPr lang="en-US" dirty="0" smtClean="0"/>
              <a:t>Manufacturing of a schedule VII drug</a:t>
            </a:r>
          </a:p>
          <a:p>
            <a:r>
              <a:rPr lang="en-US" dirty="0" smtClean="0"/>
              <a:t>Allowing a person ages 18-21 to consume alcohol on your premises</a:t>
            </a:r>
          </a:p>
          <a:p>
            <a:r>
              <a:rPr lang="en-US" dirty="0" smtClean="0"/>
              <a:t>Child Abuse</a:t>
            </a:r>
          </a:p>
          <a:p>
            <a:r>
              <a:rPr lang="en-US" dirty="0" smtClean="0"/>
              <a:t>Failure to Appear</a:t>
            </a:r>
          </a:p>
          <a:p>
            <a:r>
              <a:rPr lang="en-US" dirty="0" smtClean="0"/>
              <a:t>Stalking</a:t>
            </a:r>
          </a:p>
          <a:p>
            <a:endParaRPr lang="en-US" dirty="0" smtClean="0"/>
          </a:p>
          <a:p>
            <a:endParaRPr lang="en-US" dirty="0"/>
          </a:p>
        </p:txBody>
      </p:sp>
      <p:sp>
        <p:nvSpPr>
          <p:cNvPr id="4" name="Title 1"/>
          <p:cNvSpPr txBox="1">
            <a:spLocks/>
          </p:cNvSpPr>
          <p:nvPr/>
        </p:nvSpPr>
        <p:spPr>
          <a:xfrm>
            <a:off x="914400" y="396194"/>
            <a:ext cx="7315200" cy="862763"/>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Which convictions?</a:t>
            </a:r>
            <a:endParaRPr lang="en-US" dirty="0"/>
          </a:p>
        </p:txBody>
      </p:sp>
    </p:spTree>
    <p:extLst>
      <p:ext uri="{BB962C8B-B14F-4D97-AF65-F5344CB8AC3E}">
        <p14:creationId xmlns:p14="http://schemas.microsoft.com/office/powerpoint/2010/main" val="3056966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72656"/>
            <a:ext cx="7315200" cy="609600"/>
          </a:xfrm>
        </p:spPr>
        <p:txBody>
          <a:bodyPr>
            <a:normAutofit fontScale="90000"/>
          </a:bodyPr>
          <a:lstStyle/>
          <a:p>
            <a:r>
              <a:rPr lang="en-US" dirty="0" smtClean="0"/>
              <a:t>Expunging a Conviction (Slide 2)</a:t>
            </a:r>
            <a:endParaRPr lang="en-US" dirty="0"/>
          </a:p>
        </p:txBody>
      </p:sp>
      <p:sp>
        <p:nvSpPr>
          <p:cNvPr id="3" name="Content Placeholder 2"/>
          <p:cNvSpPr>
            <a:spLocks noGrp="1"/>
          </p:cNvSpPr>
          <p:nvPr>
            <p:ph idx="1"/>
          </p:nvPr>
        </p:nvSpPr>
        <p:spPr>
          <a:xfrm>
            <a:off x="914400" y="1440873"/>
            <a:ext cx="7315200" cy="4868487"/>
          </a:xfrm>
        </p:spPr>
        <p:txBody>
          <a:bodyPr>
            <a:normAutofit/>
          </a:bodyPr>
          <a:lstStyle/>
          <a:p>
            <a:r>
              <a:rPr lang="en-US" sz="3100" dirty="0" smtClean="0"/>
              <a:t>Tenn. Code Ann. § 40-32-101(g)(1)(C) </a:t>
            </a:r>
          </a:p>
          <a:p>
            <a:pPr lvl="3"/>
            <a:r>
              <a:rPr lang="en-US" sz="2500" dirty="0" smtClean="0"/>
              <a:t>Pre November 1, 1989 Conviction Expungments</a:t>
            </a:r>
          </a:p>
          <a:p>
            <a:pPr lvl="3"/>
            <a:endParaRPr lang="en-US" sz="2500" dirty="0" smtClean="0"/>
          </a:p>
          <a:p>
            <a:r>
              <a:rPr lang="en-US" sz="3100" dirty="0" smtClean="0"/>
              <a:t>Tenn. Code Ann. § 40-32-101(g)(1)(D)</a:t>
            </a:r>
          </a:p>
          <a:p>
            <a:pPr lvl="3"/>
            <a:r>
              <a:rPr lang="en-US" sz="2500" dirty="0" smtClean="0"/>
              <a:t>Expunging Drug Fraud, Sentenced 4 years or less, after 1989, if at least 10 years have elapsed since completion of the sentence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2648" y="616344"/>
            <a:ext cx="7006963" cy="911028"/>
          </a:xfrm>
        </p:spPr>
        <p:txBody>
          <a:bodyPr>
            <a:normAutofit fontScale="90000"/>
          </a:bodyPr>
          <a:lstStyle/>
          <a:p>
            <a:r>
              <a:rPr lang="en-US" dirty="0" smtClean="0"/>
              <a:t>The Proliferation of the Criminal Record</a:t>
            </a:r>
            <a:endParaRPr lang="en-US" dirty="0"/>
          </a:p>
        </p:txBody>
      </p:sp>
      <p:pic>
        <p:nvPicPr>
          <p:cNvPr id="10" name="Content Placeholder 9" descr="criminal-history_kai-1.cremata_screenshot.gif">
            <a:hlinkClick r:id="rId2"/>
          </p:cNvPr>
          <p:cNvPicPr>
            <a:picLocks noGrp="1" noChangeAspect="1"/>
          </p:cNvPicPr>
          <p:nvPr>
            <p:ph sz="quarter" idx="1"/>
          </p:nvPr>
        </p:nvPicPr>
        <p:blipFill>
          <a:blip r:embed="rId3" cstate="print">
            <a:extLst>
              <a:ext uri="{28A0092B-C50C-407E-A947-70E740481C1C}">
                <a14:useLocalDpi xmlns:a14="http://schemas.microsoft.com/office/drawing/2010/main" val="0"/>
              </a:ext>
            </a:extLst>
          </a:blip>
          <a:srcRect t="14968" b="14968"/>
          <a:stretch>
            <a:fillRect/>
          </a:stretch>
        </p:blipFill>
        <p:spPr>
          <a:xfrm>
            <a:off x="743376" y="1687211"/>
            <a:ext cx="7519219" cy="4883659"/>
          </a:xfrm>
        </p:spPr>
      </p:pic>
    </p:spTree>
    <p:extLst>
      <p:ext uri="{BB962C8B-B14F-4D97-AF65-F5344CB8AC3E}">
        <p14:creationId xmlns:p14="http://schemas.microsoft.com/office/powerpoint/2010/main" val="933713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7783"/>
            <a:ext cx="7315200" cy="1025235"/>
          </a:xfrm>
        </p:spPr>
        <p:txBody>
          <a:bodyPr>
            <a:normAutofit fontScale="90000"/>
          </a:bodyPr>
          <a:lstStyle/>
          <a:p>
            <a:r>
              <a:rPr lang="en-US" dirty="0" smtClean="0"/>
              <a:t>Expunging a Conviction (Slide 3)</a:t>
            </a:r>
            <a:endParaRPr lang="en-US" dirty="0"/>
          </a:p>
        </p:txBody>
      </p:sp>
      <p:sp>
        <p:nvSpPr>
          <p:cNvPr id="3" name="Content Placeholder 2"/>
          <p:cNvSpPr>
            <a:spLocks noGrp="1"/>
          </p:cNvSpPr>
          <p:nvPr>
            <p:ph idx="1"/>
          </p:nvPr>
        </p:nvSpPr>
        <p:spPr>
          <a:xfrm>
            <a:off x="914400" y="1173019"/>
            <a:ext cx="7315200" cy="5136342"/>
          </a:xfrm>
        </p:spPr>
        <p:txBody>
          <a:bodyPr>
            <a:normAutofit fontScale="92500"/>
          </a:bodyPr>
          <a:lstStyle/>
          <a:p>
            <a:r>
              <a:rPr lang="en-US" sz="3100" dirty="0" smtClean="0"/>
              <a:t>Tenn. Code Ann. § 40-32-101(g)(1)(E)</a:t>
            </a:r>
          </a:p>
          <a:p>
            <a:pPr lvl="3"/>
            <a:r>
              <a:rPr lang="en-US" sz="2500" dirty="0" smtClean="0"/>
              <a:t>Multiple Convictions – can be expunged </a:t>
            </a:r>
          </a:p>
          <a:p>
            <a:pPr lvl="3">
              <a:buNone/>
            </a:pPr>
            <a:r>
              <a:rPr lang="en-US" sz="2500" dirty="0" smtClean="0"/>
              <a:t>IF: </a:t>
            </a:r>
          </a:p>
          <a:p>
            <a:pPr lvl="3">
              <a:buNone/>
            </a:pPr>
            <a:r>
              <a:rPr lang="en-US" sz="2500" dirty="0" smtClean="0"/>
              <a:t>	- </a:t>
            </a:r>
            <a:r>
              <a:rPr lang="en-US" sz="2800" dirty="0" smtClean="0"/>
              <a:t>if the conduct upon which each conviction is based occurred contemporaneously, occurred at the same location, represented a single continuous criminal episode with a single criminal intent, and all such convictions are eligible for expunction under this part. </a:t>
            </a:r>
          </a:p>
          <a:p>
            <a:pPr lvl="3">
              <a:buNone/>
            </a:pPr>
            <a:r>
              <a:rPr lang="en-US" sz="2800" dirty="0" smtClean="0"/>
              <a:t>	- if all other requirements are met under (g)(2)</a:t>
            </a:r>
            <a:endParaRPr lang="en-US" sz="2500"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83932"/>
            <a:ext cx="7315200" cy="1602677"/>
          </a:xfrm>
        </p:spPr>
        <p:txBody>
          <a:bodyPr>
            <a:normAutofit fontScale="90000"/>
          </a:bodyPr>
          <a:lstStyle/>
          <a:p>
            <a:r>
              <a:rPr lang="en-US" dirty="0" smtClean="0"/>
              <a:t/>
            </a:r>
            <a:br>
              <a:rPr lang="en-US" dirty="0" smtClean="0"/>
            </a:br>
            <a:r>
              <a:rPr lang="en-US" dirty="0" smtClean="0"/>
              <a:t/>
            </a:r>
            <a:br>
              <a:rPr lang="en-US" dirty="0" smtClean="0"/>
            </a:br>
            <a:r>
              <a:rPr lang="en-US" u="sng" dirty="0" smtClean="0"/>
              <a:t>What Other Requirements? </a:t>
            </a:r>
            <a:r>
              <a:rPr lang="en-US" dirty="0" smtClean="0"/>
              <a:t/>
            </a:r>
            <a:br>
              <a:rPr lang="en-US" dirty="0" smtClean="0"/>
            </a:br>
            <a:r>
              <a:rPr lang="en-US" sz="2000" dirty="0" smtClean="0"/>
              <a:t>-The Requirements of Tenn. Code. Ann. § 40-32-101(g)(2)</a:t>
            </a:r>
            <a:br>
              <a:rPr lang="en-US" sz="2000" dirty="0" smtClean="0"/>
            </a:br>
            <a:endParaRPr lang="en-US" sz="2000" dirty="0"/>
          </a:p>
        </p:txBody>
      </p:sp>
      <p:sp>
        <p:nvSpPr>
          <p:cNvPr id="3" name="Content Placeholder 2"/>
          <p:cNvSpPr>
            <a:spLocks noGrp="1"/>
          </p:cNvSpPr>
          <p:nvPr>
            <p:ph idx="1"/>
          </p:nvPr>
        </p:nvSpPr>
        <p:spPr>
          <a:xfrm>
            <a:off x="914400" y="2186609"/>
            <a:ext cx="7315200" cy="4122751"/>
          </a:xfrm>
        </p:spPr>
        <p:txBody>
          <a:bodyPr>
            <a:normAutofit fontScale="92500" lnSpcReduction="20000"/>
          </a:bodyPr>
          <a:lstStyle/>
          <a:p>
            <a:pPr marL="45720" indent="0">
              <a:buNone/>
            </a:pPr>
            <a:r>
              <a:rPr lang="en-US" sz="1900" dirty="0" smtClean="0"/>
              <a:t>- Never been convicted of any other criminal offense, including federal offenses and other states – not including traffic offenses.</a:t>
            </a:r>
          </a:p>
          <a:p>
            <a:pPr marL="45720" indent="0">
              <a:buNone/>
            </a:pPr>
            <a:r>
              <a:rPr lang="en-US" sz="1900" dirty="0" smtClean="0"/>
              <a:t>- At the time of filing of the petition at least 5 years have elapsed since the completion of the sentence. </a:t>
            </a:r>
          </a:p>
          <a:p>
            <a:pPr marL="45720" indent="0">
              <a:buNone/>
            </a:pPr>
            <a:r>
              <a:rPr lang="en-US" sz="1900" dirty="0" smtClean="0"/>
              <a:t>- Petitioner has completed all the requirements of the sentence imposed by the court including: </a:t>
            </a:r>
            <a:br>
              <a:rPr lang="en-US" sz="1900" dirty="0" smtClean="0"/>
            </a:br>
            <a:r>
              <a:rPr lang="en-US" sz="1900" dirty="0" smtClean="0"/>
              <a:t>     (</a:t>
            </a:r>
            <a:r>
              <a:rPr lang="en-US" sz="1900" dirty="0" err="1" smtClean="0"/>
              <a:t>i</a:t>
            </a:r>
            <a:r>
              <a:rPr lang="en-US" sz="1900" dirty="0" smtClean="0"/>
              <a:t>) Payment of all fines, restitution, court costs and other  </a:t>
            </a:r>
          </a:p>
          <a:p>
            <a:pPr marL="45720" indent="0">
              <a:buNone/>
            </a:pPr>
            <a:r>
              <a:rPr lang="en-US" sz="1900" dirty="0" smtClean="0"/>
              <a:t>         assessments;</a:t>
            </a:r>
          </a:p>
          <a:p>
            <a:pPr marL="45720" indent="0">
              <a:buNone/>
            </a:pPr>
            <a:r>
              <a:rPr lang="en-US" sz="1900" dirty="0" smtClean="0"/>
              <a:t>     (ii) Completion of any term of imprisonment or probation;</a:t>
            </a:r>
          </a:p>
          <a:p>
            <a:pPr marL="45720" indent="0">
              <a:buNone/>
            </a:pPr>
            <a:r>
              <a:rPr lang="en-US" sz="1900" dirty="0" smtClean="0"/>
              <a:t>    (iii) Meeting all conditions of supervised or unsupervised release;        </a:t>
            </a:r>
          </a:p>
          <a:p>
            <a:pPr marL="45720" indent="0">
              <a:buNone/>
            </a:pPr>
            <a:r>
              <a:rPr lang="en-US" sz="1900" dirty="0" smtClean="0"/>
              <a:t>          and</a:t>
            </a:r>
          </a:p>
          <a:p>
            <a:pPr marL="45720" indent="0">
              <a:buNone/>
            </a:pPr>
            <a:r>
              <a:rPr lang="en-US" sz="1900" dirty="0" smtClean="0"/>
              <a:t>    (iv) If so required by the conditions of the sentence imposed, </a:t>
            </a:r>
          </a:p>
          <a:p>
            <a:pPr marL="45720" indent="0">
              <a:buNone/>
            </a:pPr>
            <a:r>
              <a:rPr lang="en-US" sz="1900" dirty="0" smtClean="0"/>
              <a:t>          remaining free from dependency on or abuse of alcohol or a  </a:t>
            </a:r>
          </a:p>
          <a:p>
            <a:pPr marL="45720" indent="0">
              <a:buNone/>
            </a:pPr>
            <a:r>
              <a:rPr lang="en-US" sz="1900" dirty="0" smtClean="0"/>
              <a:t>          controlled substance or other prohibited substance for a period  </a:t>
            </a:r>
          </a:p>
          <a:p>
            <a:pPr marL="45720" indent="0">
              <a:buNone/>
            </a:pPr>
            <a:r>
              <a:rPr lang="en-US" sz="1900" dirty="0" smtClean="0"/>
              <a:t>          of not less than one (1) year.</a:t>
            </a:r>
          </a:p>
          <a:p>
            <a:pPr marL="45720" indent="0">
              <a:buNone/>
            </a:pPr>
            <a:endParaRPr lang="en-US" sz="1600" dirty="0" smtClean="0"/>
          </a:p>
        </p:txBody>
      </p:sp>
    </p:spTree>
    <p:extLst>
      <p:ext uri="{BB962C8B-B14F-4D97-AF65-F5344CB8AC3E}">
        <p14:creationId xmlns:p14="http://schemas.microsoft.com/office/powerpoint/2010/main" val="3925391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1673"/>
            <a:ext cx="7315200" cy="942109"/>
          </a:xfrm>
        </p:spPr>
        <p:txBody>
          <a:bodyPr>
            <a:normAutofit/>
          </a:bodyPr>
          <a:lstStyle/>
          <a:p>
            <a:r>
              <a:rPr lang="en-US" dirty="0" smtClean="0"/>
              <a:t>Juvenile Expungment</a:t>
            </a:r>
            <a:endParaRPr lang="en-US" dirty="0"/>
          </a:p>
        </p:txBody>
      </p:sp>
      <p:sp>
        <p:nvSpPr>
          <p:cNvPr id="3" name="Content Placeholder 2"/>
          <p:cNvSpPr>
            <a:spLocks noGrp="1"/>
          </p:cNvSpPr>
          <p:nvPr>
            <p:ph idx="1"/>
          </p:nvPr>
        </p:nvSpPr>
        <p:spPr>
          <a:xfrm>
            <a:off x="914400" y="1163783"/>
            <a:ext cx="7315200" cy="5145578"/>
          </a:xfrm>
        </p:spPr>
        <p:txBody>
          <a:bodyPr>
            <a:normAutofit fontScale="92500"/>
          </a:bodyPr>
          <a:lstStyle/>
          <a:p>
            <a:r>
              <a:rPr lang="en-US" dirty="0" smtClean="0"/>
              <a:t>Juvenile Expungment</a:t>
            </a:r>
          </a:p>
          <a:p>
            <a:pPr lvl="1"/>
            <a:r>
              <a:rPr lang="en-US" dirty="0" smtClean="0"/>
              <a:t>At least 1 year removed from the person’s most recent delinquency adjudication; </a:t>
            </a:r>
          </a:p>
          <a:p>
            <a:pPr lvl="1"/>
            <a:r>
              <a:rPr lang="en-US" dirty="0" smtClean="0"/>
              <a:t>Has never been convicted of a criminal offense as an adult, </a:t>
            </a:r>
          </a:p>
          <a:p>
            <a:pPr lvl="1"/>
            <a:r>
              <a:rPr lang="en-US" dirty="0" smtClean="0"/>
              <a:t>Has never been convicted of a criminal offense following a transfer from juvenile court pursuant to Tenn. Code Ann. Section 37-1-134</a:t>
            </a:r>
          </a:p>
          <a:p>
            <a:pPr lvl="1"/>
            <a:r>
              <a:rPr lang="en-US" dirty="0" smtClean="0"/>
              <a:t>Has never been convicted of a sexual offense as defined in Tenn. Code Ann. Section 40-39-202, whether in juvenile court or following transfer from Juvenile court, or as an adult</a:t>
            </a:r>
          </a:p>
          <a:p>
            <a:pPr lvl="1"/>
            <a:r>
              <a:rPr lang="en-US" dirty="0" smtClean="0"/>
              <a:t>Does not have an adjudication of delinquency for a violent juvenile sexual offense as defined in Tenn. Code Ann. Section 40-39-202. </a:t>
            </a:r>
          </a:p>
          <a:p>
            <a:pPr lvl="1"/>
            <a:r>
              <a:rPr lang="en-US" dirty="0" smtClean="0"/>
              <a:t>Has maintained a consistent and exemplary pattern of responsible, productive and civic-minded conduct for 1 or more years immediately preceding the filing of the expunction petition; or </a:t>
            </a:r>
          </a:p>
          <a:p>
            <a:pPr lvl="1"/>
            <a:r>
              <a:rPr lang="en-US" dirty="0" smtClean="0"/>
              <a:t>The juvenile has made such an adjustment of circumstances that the court, in its discretion, believes that expunction serves the best interest of the child and the community.   </a:t>
            </a:r>
          </a:p>
          <a:p>
            <a:pPr lvl="1"/>
            <a:endParaRPr lang="en-US"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75492"/>
            <a:ext cx="7315200" cy="979054"/>
          </a:xfrm>
        </p:spPr>
        <p:txBody>
          <a:bodyPr/>
          <a:lstStyle/>
          <a:p>
            <a:r>
              <a:rPr lang="en-US" dirty="0" smtClean="0"/>
              <a:t>Certificates of Employability </a:t>
            </a:r>
            <a:endParaRPr lang="en-US" dirty="0"/>
          </a:p>
        </p:txBody>
      </p:sp>
      <p:sp>
        <p:nvSpPr>
          <p:cNvPr id="3" name="Content Placeholder 2"/>
          <p:cNvSpPr>
            <a:spLocks noGrp="1"/>
          </p:cNvSpPr>
          <p:nvPr>
            <p:ph idx="1"/>
          </p:nvPr>
        </p:nvSpPr>
        <p:spPr>
          <a:xfrm>
            <a:off x="914400" y="1154547"/>
            <a:ext cx="7315200" cy="5154814"/>
          </a:xfrm>
        </p:spPr>
        <p:txBody>
          <a:bodyPr/>
          <a:lstStyle/>
          <a:p>
            <a:r>
              <a:rPr lang="en-US" dirty="0" smtClean="0"/>
              <a:t>Tenn. Code Ann. Section 40-29-107</a:t>
            </a:r>
          </a:p>
          <a:p>
            <a:endParaRPr lang="en-US" dirty="0" smtClean="0"/>
          </a:p>
          <a:p>
            <a:pPr lvl="1"/>
            <a:r>
              <a:rPr lang="en-US" sz="2000" dirty="0" smtClean="0"/>
              <a:t>IF GRANTED a Certificate of Employability: Requires that persons presenting a valid certificate of employability must be considered on a case-by-case basis instead of based solely on the person’s past record of criminal activity as to whether to grant or deny the issuance, restoration or renewal of an occupational license or an employment opportunity.</a:t>
            </a:r>
          </a:p>
          <a:p>
            <a:pPr lvl="1"/>
            <a:endParaRPr lang="en-US" sz="2000" dirty="0" smtClean="0"/>
          </a:p>
          <a:p>
            <a:pPr lvl="1"/>
            <a:r>
              <a:rPr lang="en-US" sz="2000" dirty="0" smtClean="0"/>
              <a:t>IF AN EMPLOYER HIRES someone with a valid Certificate of Employability, then they are partially protected against lawsuits alleging negligent hiring.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txBox="1">
            <a:spLocks/>
          </p:cNvSpPr>
          <p:nvPr/>
        </p:nvSpPr>
        <p:spPr>
          <a:xfrm>
            <a:off x="914400" y="396194"/>
            <a:ext cx="7315200" cy="862763"/>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Client Examples</a:t>
            </a:r>
            <a:endParaRPr lang="en-US" dirty="0"/>
          </a:p>
        </p:txBody>
      </p:sp>
    </p:spTree>
    <p:extLst>
      <p:ext uri="{BB962C8B-B14F-4D97-AF65-F5344CB8AC3E}">
        <p14:creationId xmlns:p14="http://schemas.microsoft.com/office/powerpoint/2010/main" val="3647432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79216"/>
            <a:ext cx="7315200" cy="4803913"/>
          </a:xfrm>
        </p:spPr>
        <p:txBody>
          <a:bodyPr>
            <a:noAutofit/>
          </a:bodyPr>
          <a:lstStyle/>
          <a:p>
            <a:pPr lvl="1"/>
            <a:endParaRPr lang="en-US" sz="2500" dirty="0" smtClean="0"/>
          </a:p>
          <a:p>
            <a:r>
              <a:rPr lang="en-US" sz="2500" dirty="0" smtClean="0"/>
              <a:t>Dismissal, Conviction, or Diversion</a:t>
            </a:r>
          </a:p>
          <a:p>
            <a:pPr marL="45720" indent="0">
              <a:buNone/>
            </a:pPr>
            <a:endParaRPr lang="en-US" sz="2500" dirty="0" smtClean="0"/>
          </a:p>
          <a:p>
            <a:r>
              <a:rPr lang="en-US" sz="2500" dirty="0" smtClean="0"/>
              <a:t>Timing</a:t>
            </a:r>
          </a:p>
          <a:p>
            <a:endParaRPr lang="en-US" sz="2500" dirty="0" smtClean="0"/>
          </a:p>
          <a:p>
            <a:r>
              <a:rPr lang="en-US" sz="2500" dirty="0" smtClean="0"/>
              <a:t>Sentence</a:t>
            </a:r>
          </a:p>
          <a:p>
            <a:endParaRPr lang="en-US" sz="2500" dirty="0" smtClean="0"/>
          </a:p>
          <a:p>
            <a:r>
              <a:rPr lang="en-US" sz="2500" dirty="0" smtClean="0"/>
              <a:t>Court Costs and Fees</a:t>
            </a:r>
          </a:p>
          <a:p>
            <a:endParaRPr lang="en-US" sz="2500" dirty="0" smtClean="0"/>
          </a:p>
          <a:p>
            <a:r>
              <a:rPr lang="en-US" sz="2800" dirty="0" smtClean="0"/>
              <a:t>Year</a:t>
            </a:r>
          </a:p>
          <a:p>
            <a:endParaRPr lang="en-US" sz="2800" dirty="0" smtClean="0"/>
          </a:p>
        </p:txBody>
      </p:sp>
      <p:sp>
        <p:nvSpPr>
          <p:cNvPr id="4" name="Title 1"/>
          <p:cNvSpPr txBox="1">
            <a:spLocks/>
          </p:cNvSpPr>
          <p:nvPr/>
        </p:nvSpPr>
        <p:spPr>
          <a:xfrm>
            <a:off x="914400" y="396194"/>
            <a:ext cx="7315200" cy="862763"/>
          </a:xfrm>
          <a:prstGeom prst="rect">
            <a:avLst/>
          </a:prstGeom>
        </p:spPr>
        <p:txBody>
          <a:bodyPr vert="horz" lIns="91440" tIns="45720" rIns="91440" bIns="45720" rtlCol="0" anchor="b">
            <a:normAutofit fontScale="77500" lnSpcReduction="20000"/>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When Reviewing a Criminal Record – Key Facts to look For</a:t>
            </a:r>
            <a:endParaRPr lang="en-US" dirty="0"/>
          </a:p>
        </p:txBody>
      </p:sp>
    </p:spTree>
    <p:extLst>
      <p:ext uri="{BB962C8B-B14F-4D97-AF65-F5344CB8AC3E}">
        <p14:creationId xmlns:p14="http://schemas.microsoft.com/office/powerpoint/2010/main" val="37259073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pPr lvl="0">
              <a:spcBef>
                <a:spcPts val="0"/>
              </a:spcBef>
              <a:buNone/>
            </a:pPr>
            <a:r>
              <a:rPr lang="en"/>
              <a:t>Common Misconceptions</a:t>
            </a:r>
          </a:p>
        </p:txBody>
      </p:sp>
      <p:sp>
        <p:nvSpPr>
          <p:cNvPr id="54" name="Shape 54"/>
          <p:cNvSpPr txBox="1">
            <a:spLocks noGrp="1"/>
          </p:cNvSpPr>
          <p:nvPr>
            <p:ph type="body" idx="1"/>
          </p:nvPr>
        </p:nvSpPr>
        <p:spPr>
          <a:xfrm>
            <a:off x="457201" y="1600201"/>
            <a:ext cx="8393099" cy="4967599"/>
          </a:xfrm>
          <a:prstGeom prst="rect">
            <a:avLst/>
          </a:prstGeom>
        </p:spPr>
        <p:txBody>
          <a:bodyPr lIns="91425" tIns="91425" rIns="91425" bIns="91425" anchor="t" anchorCtr="0">
            <a:noAutofit/>
          </a:bodyPr>
          <a:lstStyle/>
          <a:p>
            <a:pPr marL="457200" lvl="0" indent="-381000" rtl="0">
              <a:spcBef>
                <a:spcPts val="0"/>
              </a:spcBef>
              <a:buSzPct val="100000"/>
            </a:pPr>
            <a:r>
              <a:rPr lang="en" sz="2500" dirty="0"/>
              <a:t>Every crime is eligible </a:t>
            </a:r>
          </a:p>
          <a:p>
            <a:pPr marL="914400" lvl="1" indent="-228600" rtl="0">
              <a:spcBef>
                <a:spcPts val="0"/>
              </a:spcBef>
            </a:pPr>
            <a:r>
              <a:rPr lang="en" sz="2500" dirty="0"/>
              <a:t>rape, minor sexual abuse, murder, most offenses related to </a:t>
            </a:r>
            <a:r>
              <a:rPr lang="en" sz="2500" dirty="0" smtClean="0"/>
              <a:t>minors</a:t>
            </a:r>
            <a:endParaRPr lang="en-US" sz="2500" dirty="0" smtClean="0"/>
          </a:p>
          <a:p>
            <a:pPr marL="685800" lvl="1" indent="0" rtl="0">
              <a:spcBef>
                <a:spcPts val="0"/>
              </a:spcBef>
              <a:buNone/>
            </a:pPr>
            <a:endParaRPr lang="en" sz="2500" dirty="0"/>
          </a:p>
          <a:p>
            <a:pPr marL="457200" lvl="0" indent="-381000" rtl="0">
              <a:spcBef>
                <a:spcPts val="0"/>
              </a:spcBef>
              <a:buSzPct val="100000"/>
            </a:pPr>
            <a:r>
              <a:rPr lang="en" sz="2500" dirty="0"/>
              <a:t>Dismissals are not on your </a:t>
            </a:r>
            <a:r>
              <a:rPr lang="en" sz="2500" dirty="0" smtClean="0"/>
              <a:t>record</a:t>
            </a:r>
            <a:endParaRPr lang="en-US" sz="2500" dirty="0" smtClean="0"/>
          </a:p>
          <a:p>
            <a:pPr marL="457200" lvl="0" indent="-381000" rtl="0">
              <a:spcBef>
                <a:spcPts val="0"/>
              </a:spcBef>
              <a:buSzPct val="100000"/>
            </a:pPr>
            <a:endParaRPr lang="en" sz="2500" dirty="0"/>
          </a:p>
          <a:p>
            <a:pPr marL="457200" lvl="0" indent="-381000" rtl="0">
              <a:spcBef>
                <a:spcPts val="0"/>
              </a:spcBef>
              <a:buSzPct val="100000"/>
            </a:pPr>
            <a:r>
              <a:rPr lang="en" sz="2500" dirty="0"/>
              <a:t>That there is absolutely no history after expungement</a:t>
            </a:r>
          </a:p>
          <a:p>
            <a:pPr marL="914400" lvl="1" indent="-228600" rtl="0">
              <a:spcBef>
                <a:spcPts val="0"/>
              </a:spcBef>
            </a:pPr>
            <a:r>
              <a:rPr lang="en" sz="2500" i="1" dirty="0"/>
              <a:t>Non-public records</a:t>
            </a:r>
            <a:r>
              <a:rPr lang="en" sz="2500" dirty="0"/>
              <a:t>:  </a:t>
            </a:r>
            <a:r>
              <a:rPr lang="en" sz="2500" dirty="0" smtClean="0"/>
              <a:t>record</a:t>
            </a:r>
            <a:r>
              <a:rPr lang="en-US" sz="2500" dirty="0" smtClean="0"/>
              <a:t>s</a:t>
            </a:r>
            <a:r>
              <a:rPr lang="en" sz="2500" dirty="0" smtClean="0"/>
              <a:t> </a:t>
            </a:r>
            <a:r>
              <a:rPr lang="en" sz="2500" dirty="0"/>
              <a:t>relating to the person’s arrest, indictment or information, trial, appeals, police investigations. </a:t>
            </a:r>
          </a:p>
          <a:p>
            <a:pPr lvl="0">
              <a:spcBef>
                <a:spcPts val="0"/>
              </a:spcBef>
              <a:buNone/>
            </a:pPr>
            <a:endParaRPr dirty="0"/>
          </a:p>
        </p:txBody>
      </p:sp>
    </p:spTree>
    <p:extLst>
      <p:ext uri="{BB962C8B-B14F-4D97-AF65-F5344CB8AC3E}">
        <p14:creationId xmlns:p14="http://schemas.microsoft.com/office/powerpoint/2010/main" val="3685011254"/>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pPr lvl="0">
              <a:spcBef>
                <a:spcPts val="0"/>
              </a:spcBef>
              <a:buNone/>
            </a:pPr>
            <a:r>
              <a:rPr lang="en" dirty="0"/>
              <a:t>What else do I need to know? </a:t>
            </a:r>
          </a:p>
        </p:txBody>
      </p:sp>
      <p:sp>
        <p:nvSpPr>
          <p:cNvPr id="48" name="Shape 48"/>
          <p:cNvSpPr txBox="1">
            <a:spLocks noGrp="1"/>
          </p:cNvSpPr>
          <p:nvPr>
            <p:ph type="body" idx="1"/>
          </p:nvPr>
        </p:nvSpPr>
        <p:spPr>
          <a:xfrm>
            <a:off x="457200" y="1600201"/>
            <a:ext cx="8229600" cy="4967599"/>
          </a:xfrm>
          <a:prstGeom prst="rect">
            <a:avLst/>
          </a:prstGeom>
        </p:spPr>
        <p:txBody>
          <a:bodyPr lIns="91425" tIns="91425" rIns="91425" bIns="91425" anchor="t" anchorCtr="0">
            <a:noAutofit/>
          </a:bodyPr>
          <a:lstStyle/>
          <a:p>
            <a:pPr marL="457200" lvl="0" indent="-228600" rtl="0">
              <a:spcBef>
                <a:spcPts val="0"/>
              </a:spcBef>
            </a:pPr>
            <a:r>
              <a:rPr lang="en" sz="3000" dirty="0"/>
              <a:t>Common misconceptions of </a:t>
            </a:r>
            <a:r>
              <a:rPr lang="en" sz="3000" dirty="0" smtClean="0"/>
              <a:t>expungements</a:t>
            </a:r>
            <a:r>
              <a:rPr lang="en-US" sz="3000" dirty="0" smtClean="0"/>
              <a:t>.</a:t>
            </a:r>
            <a:endParaRPr lang="en" sz="3000" dirty="0"/>
          </a:p>
          <a:p>
            <a:pPr marL="457200" lvl="0" indent="-228600" rtl="0">
              <a:spcBef>
                <a:spcPts val="0"/>
              </a:spcBef>
            </a:pPr>
            <a:r>
              <a:rPr lang="en" sz="3000" dirty="0"/>
              <a:t>What clients should expect.</a:t>
            </a:r>
          </a:p>
          <a:p>
            <a:pPr marL="457200" lvl="0" indent="-228600" rtl="0">
              <a:spcBef>
                <a:spcPts val="0"/>
              </a:spcBef>
            </a:pPr>
            <a:r>
              <a:rPr lang="en" sz="3000" dirty="0"/>
              <a:t>How long does it take?</a:t>
            </a:r>
          </a:p>
          <a:p>
            <a:pPr marL="457200" lvl="0" indent="-228600" rtl="0">
              <a:spcBef>
                <a:spcPts val="0"/>
              </a:spcBef>
            </a:pPr>
            <a:r>
              <a:rPr lang="en" sz="3000" dirty="0"/>
              <a:t>Costs associated with it?</a:t>
            </a:r>
          </a:p>
          <a:p>
            <a:pPr marL="457200" lvl="0" indent="-228600" rtl="0">
              <a:spcBef>
                <a:spcPts val="0"/>
              </a:spcBef>
            </a:pPr>
            <a:r>
              <a:rPr lang="en" sz="3000" dirty="0"/>
              <a:t>What do you need?</a:t>
            </a:r>
          </a:p>
        </p:txBody>
      </p:sp>
    </p:spTree>
    <p:extLst>
      <p:ext uri="{BB962C8B-B14F-4D97-AF65-F5344CB8AC3E}">
        <p14:creationId xmlns:p14="http://schemas.microsoft.com/office/powerpoint/2010/main" val="1342335525"/>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pPr lvl="0">
              <a:spcBef>
                <a:spcPts val="0"/>
              </a:spcBef>
              <a:buNone/>
            </a:pPr>
            <a:r>
              <a:rPr lang="en"/>
              <a:t>What Clients Should Expect</a:t>
            </a:r>
          </a:p>
        </p:txBody>
      </p:sp>
      <p:sp>
        <p:nvSpPr>
          <p:cNvPr id="60" name="Shape 60"/>
          <p:cNvSpPr txBox="1">
            <a:spLocks noGrp="1"/>
          </p:cNvSpPr>
          <p:nvPr>
            <p:ph type="body" idx="1"/>
          </p:nvPr>
        </p:nvSpPr>
        <p:spPr>
          <a:xfrm>
            <a:off x="457200" y="1612387"/>
            <a:ext cx="8229600" cy="4955379"/>
          </a:xfrm>
          <a:prstGeom prst="rect">
            <a:avLst/>
          </a:prstGeom>
        </p:spPr>
        <p:txBody>
          <a:bodyPr lIns="91425" tIns="91425" rIns="91425" bIns="91425" anchor="t" anchorCtr="0">
            <a:noAutofit/>
          </a:bodyPr>
          <a:lstStyle/>
          <a:p>
            <a:pPr marL="457200" lvl="0" indent="-228600" rtl="0">
              <a:spcBef>
                <a:spcPts val="0"/>
              </a:spcBef>
            </a:pPr>
            <a:r>
              <a:rPr lang="en" sz="2800" dirty="0"/>
              <a:t>All expunged offenses/ dismissals will be removed from their criminal history</a:t>
            </a:r>
            <a:r>
              <a:rPr lang="en" sz="2800" dirty="0" smtClean="0"/>
              <a:t>.</a:t>
            </a:r>
            <a:endParaRPr lang="en" sz="2800" dirty="0"/>
          </a:p>
          <a:p>
            <a:pPr marL="914400" lvl="1" indent="-342900" rtl="0">
              <a:spcBef>
                <a:spcPts val="0"/>
              </a:spcBef>
              <a:buSzPct val="100000"/>
            </a:pPr>
            <a:endParaRPr lang="en-US" sz="2800" dirty="0" smtClean="0"/>
          </a:p>
          <a:p>
            <a:pPr marL="457200" lvl="0" indent="-228600" rtl="0">
              <a:spcBef>
                <a:spcPts val="0"/>
              </a:spcBef>
            </a:pPr>
            <a:r>
              <a:rPr lang="en" sz="2800" dirty="0" smtClean="0"/>
              <a:t>That </a:t>
            </a:r>
            <a:r>
              <a:rPr lang="en" sz="2800" dirty="0"/>
              <a:t>some offenses may not be </a:t>
            </a:r>
            <a:r>
              <a:rPr lang="en" sz="2800" dirty="0" smtClean="0"/>
              <a:t>expungeable</a:t>
            </a:r>
            <a:endParaRPr lang="en-US" sz="2800" dirty="0" smtClean="0"/>
          </a:p>
          <a:p>
            <a:pPr lvl="0" indent="0" rtl="0">
              <a:spcBef>
                <a:spcPts val="0"/>
              </a:spcBef>
              <a:buNone/>
            </a:pPr>
            <a:endParaRPr lang="en" sz="2800" dirty="0"/>
          </a:p>
          <a:p>
            <a:pPr marL="457200" lvl="0" indent="-228600" rtl="0">
              <a:spcBef>
                <a:spcPts val="0"/>
              </a:spcBef>
            </a:pPr>
            <a:r>
              <a:rPr lang="en" sz="2800" dirty="0"/>
              <a:t>Some offenses may have outstanding </a:t>
            </a:r>
            <a:r>
              <a:rPr lang="en" sz="2800" dirty="0" smtClean="0"/>
              <a:t>costs</a:t>
            </a:r>
            <a:endParaRPr lang="en-US" sz="2800" dirty="0" smtClean="0"/>
          </a:p>
          <a:p>
            <a:pPr marL="457200" lvl="0" indent="-228600" rtl="0">
              <a:spcBef>
                <a:spcPts val="0"/>
              </a:spcBef>
            </a:pPr>
            <a:endParaRPr lang="en" sz="2800" dirty="0"/>
          </a:p>
          <a:p>
            <a:pPr marL="457200" lvl="0" indent="-228600" rtl="0">
              <a:spcBef>
                <a:spcPts val="0"/>
              </a:spcBef>
            </a:pPr>
            <a:r>
              <a:rPr lang="en" sz="2800" dirty="0"/>
              <a:t>30 </a:t>
            </a:r>
            <a:r>
              <a:rPr lang="en-US" sz="2800" dirty="0" smtClean="0"/>
              <a:t>days to process.</a:t>
            </a:r>
          </a:p>
          <a:p>
            <a:pPr marL="457200" lvl="0" indent="-228600" rtl="0">
              <a:spcBef>
                <a:spcPts val="0"/>
              </a:spcBef>
            </a:pPr>
            <a:endParaRPr lang="en-US" sz="2800" dirty="0" smtClean="0"/>
          </a:p>
          <a:p>
            <a:pPr marL="457200" lvl="0" indent="-228600" rtl="0">
              <a:spcBef>
                <a:spcPts val="0"/>
              </a:spcBef>
            </a:pPr>
            <a:r>
              <a:rPr lang="en" sz="2800" dirty="0" smtClean="0"/>
              <a:t>Driver’s </a:t>
            </a:r>
            <a:r>
              <a:rPr lang="en" sz="2800" dirty="0"/>
              <a:t>license/ voting </a:t>
            </a:r>
            <a:r>
              <a:rPr lang="en" sz="2800" dirty="0" smtClean="0"/>
              <a:t>issue</a:t>
            </a:r>
            <a:r>
              <a:rPr lang="en-US" sz="2800" dirty="0" smtClean="0"/>
              <a:t>.</a:t>
            </a:r>
            <a:endParaRPr lang="en" sz="2800" dirty="0"/>
          </a:p>
        </p:txBody>
      </p:sp>
    </p:spTree>
    <p:extLst>
      <p:ext uri="{BB962C8B-B14F-4D97-AF65-F5344CB8AC3E}">
        <p14:creationId xmlns:p14="http://schemas.microsoft.com/office/powerpoint/2010/main" val="2098441255"/>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42290" y="5702218"/>
            <a:ext cx="7687310" cy="1155782"/>
          </a:xfrm>
        </p:spPr>
        <p:txBody>
          <a:bodyPr>
            <a:normAutofit fontScale="85000" lnSpcReduction="20000"/>
          </a:bodyPr>
          <a:lstStyle/>
          <a:p>
            <a:r>
              <a:rPr lang="en-US" dirty="0"/>
              <a:t>http://www.peopleverified.com/?act=criminal&amp;fc=2&amp;fck=history&amp;utm_source=adc&amp;utm_medium=cpc&amp;utm_campaign=criminal&amp;creativeid=m1600277499&amp;utm_term=criminal%20history&amp;group=adc-free-criminal-history&amp;kwdid=13171563708&amp;search=criminal%20history&amp;match=e&amp;pos=%7Badposition%7D&amp;mob</a:t>
            </a:r>
            <a:r>
              <a:rPr lang="en-US" dirty="0" smtClean="0"/>
              <a:t>=</a:t>
            </a:r>
          </a:p>
          <a:p>
            <a:endParaRPr lang="en-US" dirty="0"/>
          </a:p>
          <a:p>
            <a:endParaRPr lang="en-US" dirty="0"/>
          </a:p>
        </p:txBody>
      </p:sp>
      <p:pic>
        <p:nvPicPr>
          <p:cNvPr id="4" name="Picture 3" descr="Screen Shot 2016-02-09 at 11.04.49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2290" y="381139"/>
            <a:ext cx="4709356" cy="3361520"/>
          </a:xfrm>
          <a:prstGeom prst="rect">
            <a:avLst/>
          </a:prstGeom>
        </p:spPr>
      </p:pic>
      <p:pic>
        <p:nvPicPr>
          <p:cNvPr id="5" name="Picture 4" descr="Screen Shot 2016-02-09 at 11.02.58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51797" y="2025929"/>
            <a:ext cx="4477803" cy="3621898"/>
          </a:xfrm>
          <a:prstGeom prst="rect">
            <a:avLst/>
          </a:prstGeom>
        </p:spPr>
      </p:pic>
    </p:spTree>
    <p:extLst>
      <p:ext uri="{BB962C8B-B14F-4D97-AF65-F5344CB8AC3E}">
        <p14:creationId xmlns:p14="http://schemas.microsoft.com/office/powerpoint/2010/main" val="2967809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97164"/>
            <a:ext cx="7315200" cy="748145"/>
          </a:xfrm>
        </p:spPr>
        <p:txBody>
          <a:bodyPr>
            <a:noAutofit/>
          </a:bodyPr>
          <a:lstStyle/>
          <a:p>
            <a:r>
              <a:rPr lang="en-US" sz="3300" dirty="0" smtClean="0"/>
              <a:t>Collateral Consequences at a Glance</a:t>
            </a:r>
            <a:endParaRPr lang="en-US" sz="3300" dirty="0"/>
          </a:p>
        </p:txBody>
      </p:sp>
      <p:pic>
        <p:nvPicPr>
          <p:cNvPr id="23554" name="Picture 2"/>
          <p:cNvPicPr>
            <a:picLocks noGrp="1" noChangeAspect="1" noChangeArrowheads="1"/>
          </p:cNvPicPr>
          <p:nvPr>
            <p:ph idx="1"/>
          </p:nvPr>
        </p:nvPicPr>
        <p:blipFill>
          <a:blip r:embed="rId2" cstate="print"/>
          <a:srcRect/>
          <a:stretch>
            <a:fillRect/>
          </a:stretch>
        </p:blipFill>
        <p:spPr bwMode="auto">
          <a:xfrm>
            <a:off x="2560181" y="1728694"/>
            <a:ext cx="3395566" cy="3538537"/>
          </a:xfrm>
          <a:prstGeom prst="rect">
            <a:avLst/>
          </a:prstGeom>
          <a:noFill/>
          <a:ln w="9525">
            <a:noFill/>
            <a:miter lim="800000"/>
            <a:headEnd/>
            <a:tailEnd/>
          </a:ln>
        </p:spPr>
      </p:pic>
      <p:sp>
        <p:nvSpPr>
          <p:cNvPr id="5" name="Content Placeholder 2"/>
          <p:cNvSpPr txBox="1">
            <a:spLocks/>
          </p:cNvSpPr>
          <p:nvPr/>
        </p:nvSpPr>
        <p:spPr>
          <a:xfrm>
            <a:off x="914400" y="6308725"/>
            <a:ext cx="7315200" cy="509076"/>
          </a:xfrm>
          <a:prstGeom prst="rect">
            <a:avLst/>
          </a:prstGeom>
        </p:spPr>
        <p:txBody>
          <a:bodyPr vert="horz" lIns="91440" tIns="45720" rIns="91440" bIns="45720" rtlCol="0">
            <a:normAutofit/>
          </a:bodyPr>
          <a:lstStyle/>
          <a:p>
            <a:pPr marL="228600" marR="0" lvl="0" indent="-182880" algn="l" defTabSz="914400" rtl="0" eaLnBrk="1" fontAlgn="auto" latinLnBrk="0" hangingPunct="1">
              <a:lnSpc>
                <a:spcPct val="100000"/>
              </a:lnSpc>
              <a:spcBef>
                <a:spcPct val="20000"/>
              </a:spcBef>
              <a:spcAft>
                <a:spcPts val="0"/>
              </a:spcAft>
              <a:buClr>
                <a:schemeClr val="tx2"/>
              </a:buClr>
              <a:buSzTx/>
              <a:buFont typeface="Wingdings" charset="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One</a:t>
            </a:r>
            <a:r>
              <a:rPr kumimoji="0" lang="en-US" sz="2000" b="0" i="0" u="none" strike="noStrike" kern="1200" cap="none" spc="0" normalizeH="0" noProof="0" dirty="0" smtClean="0">
                <a:ln>
                  <a:noFill/>
                </a:ln>
                <a:solidFill>
                  <a:schemeClr val="tx1"/>
                </a:solidFill>
                <a:effectLst/>
                <a:uLnTx/>
                <a:uFillTx/>
                <a:latin typeface="+mn-lt"/>
                <a:ea typeface="+mn-ea"/>
                <a:cs typeface="+mn-cs"/>
              </a:rPr>
              <a:t> Source: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http://www.abacollateralconsequences.org</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3202"/>
            <a:ext cx="8187635" cy="951344"/>
          </a:xfrm>
        </p:spPr>
        <p:txBody>
          <a:bodyPr>
            <a:normAutofit fontScale="90000"/>
          </a:bodyPr>
          <a:lstStyle/>
          <a:p>
            <a:r>
              <a:rPr lang="en-US" sz="3000" dirty="0" smtClean="0"/>
              <a:t>National Inventory of Collateral Consequences:</a:t>
            </a:r>
            <a:br>
              <a:rPr lang="en-US" sz="3000" dirty="0" smtClean="0"/>
            </a:br>
            <a:r>
              <a:rPr lang="en-US" sz="2400" dirty="0" smtClean="0"/>
              <a:t>American Bar Associations Collateral Consequences Project</a:t>
            </a:r>
            <a:endParaRPr lang="en-US" sz="2400" dirty="0"/>
          </a:p>
        </p:txBody>
      </p:sp>
      <p:sp>
        <p:nvSpPr>
          <p:cNvPr id="5" name="Content Placeholder 2"/>
          <p:cNvSpPr txBox="1">
            <a:spLocks/>
          </p:cNvSpPr>
          <p:nvPr/>
        </p:nvSpPr>
        <p:spPr>
          <a:xfrm>
            <a:off x="914400" y="6308725"/>
            <a:ext cx="7315200" cy="509076"/>
          </a:xfrm>
          <a:prstGeom prst="rect">
            <a:avLst/>
          </a:prstGeom>
        </p:spPr>
        <p:txBody>
          <a:bodyPr vert="horz" lIns="91440" tIns="45720" rIns="91440" bIns="45720" rtlCol="0">
            <a:normAutofit/>
          </a:bodyPr>
          <a:lstStyle/>
          <a:p>
            <a:pPr marL="228600" marR="0" lvl="0" indent="-182880" algn="l" defTabSz="914400" rtl="0" eaLnBrk="1" fontAlgn="auto" latinLnBrk="0" hangingPunct="1">
              <a:lnSpc>
                <a:spcPct val="100000"/>
              </a:lnSpc>
              <a:spcBef>
                <a:spcPct val="20000"/>
              </a:spcBef>
              <a:spcAft>
                <a:spcPts val="0"/>
              </a:spcAft>
              <a:buClr>
                <a:schemeClr val="tx2"/>
              </a:buClr>
              <a:buSzTx/>
              <a:buFont typeface="Wingdings" charset="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http://www.abacollateralconsequences.org</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24579" name="Picture 3"/>
          <p:cNvPicPr>
            <a:picLocks noChangeAspect="1" noChangeArrowheads="1"/>
          </p:cNvPicPr>
          <p:nvPr/>
        </p:nvPicPr>
        <p:blipFill>
          <a:blip r:embed="rId2" cstate="print"/>
          <a:srcRect/>
          <a:stretch>
            <a:fillRect/>
          </a:stretch>
        </p:blipFill>
        <p:spPr bwMode="auto">
          <a:xfrm>
            <a:off x="250220" y="1398588"/>
            <a:ext cx="8669331" cy="4910137"/>
          </a:xfrm>
          <a:prstGeom prst="rect">
            <a:avLst/>
          </a:prstGeom>
          <a:noFill/>
          <a:ln w="9525">
            <a:noFill/>
            <a:miter lim="800000"/>
            <a:headEnd/>
            <a:tailEnd/>
          </a:ln>
        </p:spPr>
      </p:pic>
    </p:spTree>
    <p:extLst>
      <p:ext uri="{BB962C8B-B14F-4D97-AF65-F5344CB8AC3E}">
        <p14:creationId xmlns:p14="http://schemas.microsoft.com/office/powerpoint/2010/main" val="755243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203202"/>
            <a:ext cx="8187635" cy="951344"/>
          </a:xfrm>
        </p:spPr>
        <p:txBody>
          <a:bodyPr>
            <a:normAutofit fontScale="90000"/>
          </a:bodyPr>
          <a:lstStyle/>
          <a:p>
            <a:r>
              <a:rPr lang="en-US" sz="3000" dirty="0" smtClean="0"/>
              <a:t>National Inventory of Collateral Consequences:</a:t>
            </a:r>
            <a:br>
              <a:rPr lang="en-US" sz="3000" dirty="0" smtClean="0"/>
            </a:br>
            <a:r>
              <a:rPr lang="en-US" sz="2400" dirty="0" smtClean="0"/>
              <a:t>American Bar Associations Collateral Consequences Project</a:t>
            </a:r>
            <a:endParaRPr lang="en-US" sz="2400" dirty="0"/>
          </a:p>
        </p:txBody>
      </p:sp>
      <p:pic>
        <p:nvPicPr>
          <p:cNvPr id="25602" name="Picture 2"/>
          <p:cNvPicPr>
            <a:picLocks noChangeAspect="1" noChangeArrowheads="1"/>
          </p:cNvPicPr>
          <p:nvPr/>
        </p:nvPicPr>
        <p:blipFill>
          <a:blip r:embed="rId3" cstate="print"/>
          <a:srcRect/>
          <a:stretch>
            <a:fillRect/>
          </a:stretch>
        </p:blipFill>
        <p:spPr bwMode="auto">
          <a:xfrm>
            <a:off x="426978" y="1246082"/>
            <a:ext cx="8372764" cy="5362907"/>
          </a:xfrm>
          <a:prstGeom prst="rect">
            <a:avLst/>
          </a:prstGeom>
          <a:noFill/>
          <a:ln w="9525">
            <a:noFill/>
            <a:miter lim="800000"/>
            <a:headEnd/>
            <a:tailEnd/>
          </a:ln>
        </p:spPr>
      </p:pic>
      <p:sp>
        <p:nvSpPr>
          <p:cNvPr id="7" name="Rectangle 6"/>
          <p:cNvSpPr/>
          <p:nvPr/>
        </p:nvSpPr>
        <p:spPr>
          <a:xfrm>
            <a:off x="285749" y="6517453"/>
            <a:ext cx="6943725" cy="338554"/>
          </a:xfrm>
          <a:prstGeom prst="rect">
            <a:avLst/>
          </a:prstGeom>
        </p:spPr>
        <p:txBody>
          <a:bodyPr wrap="square">
            <a:spAutoFit/>
          </a:bodyPr>
          <a:lstStyle/>
          <a:p>
            <a:pPr marL="228600" lvl="0" indent="-182880">
              <a:spcBef>
                <a:spcPct val="20000"/>
              </a:spcBef>
              <a:buClr>
                <a:schemeClr val="tx2"/>
              </a:buClr>
              <a:buFont typeface="Wingdings" charset="2"/>
              <a:buChar char="§"/>
              <a:defRPr/>
            </a:pPr>
            <a:r>
              <a:rPr lang="en-US" sz="1600" dirty="0" smtClean="0"/>
              <a:t>http://www.abacollateralconsequences.org</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1Blumstein2b.gif"/>
          <p:cNvPicPr>
            <a:picLocks noGrp="1" noChangeAspect="1"/>
          </p:cNvPicPr>
          <p:nvPr>
            <p:ph sz="quarter" idx="1"/>
          </p:nvPr>
        </p:nvPicPr>
        <p:blipFill>
          <a:blip r:embed="rId3" cstate="email">
            <a:extLst>
              <a:ext uri="{28A0092B-C50C-407E-A947-70E740481C1C}">
                <a14:useLocalDpi xmlns:a14="http://schemas.microsoft.com/office/drawing/2010/main" val="0"/>
              </a:ext>
            </a:extLst>
          </a:blip>
          <a:srcRect t="10913" b="10913"/>
          <a:stretch>
            <a:fillRect/>
          </a:stretch>
        </p:blipFill>
        <p:spPr>
          <a:xfrm>
            <a:off x="831730" y="1581827"/>
            <a:ext cx="7132825" cy="4878016"/>
          </a:xfrm>
        </p:spPr>
      </p:pic>
      <p:sp>
        <p:nvSpPr>
          <p:cNvPr id="4" name="Title 2"/>
          <p:cNvSpPr>
            <a:spLocks noGrp="1"/>
          </p:cNvSpPr>
          <p:nvPr>
            <p:ph type="title"/>
          </p:nvPr>
        </p:nvSpPr>
        <p:spPr>
          <a:xfrm>
            <a:off x="612648" y="228600"/>
            <a:ext cx="8153400" cy="990600"/>
          </a:xfrm>
        </p:spPr>
        <p:txBody>
          <a:bodyPr>
            <a:normAutofit/>
          </a:bodyPr>
          <a:lstStyle/>
          <a:p>
            <a:r>
              <a:rPr lang="en-US" dirty="0" smtClean="0"/>
              <a:t>Theories of Desistance</a:t>
            </a:r>
            <a:endParaRPr lang="en-US" dirty="0"/>
          </a:p>
        </p:txBody>
      </p:sp>
    </p:spTree>
    <p:extLst>
      <p:ext uri="{BB962C8B-B14F-4D97-AF65-F5344CB8AC3E}">
        <p14:creationId xmlns:p14="http://schemas.microsoft.com/office/powerpoint/2010/main" val="3819948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1404"/>
            <a:ext cx="7315200" cy="1018094"/>
          </a:xfrm>
        </p:spPr>
        <p:txBody>
          <a:bodyPr>
            <a:normAutofit fontScale="90000"/>
          </a:bodyPr>
          <a:lstStyle/>
          <a:p>
            <a:r>
              <a:rPr lang="en-US" dirty="0" smtClean="0"/>
              <a:t>Tennessee Department of Corrections – Mission Statement</a:t>
            </a:r>
            <a:endParaRPr lang="en-US" dirty="0"/>
          </a:p>
        </p:txBody>
      </p:sp>
      <p:sp>
        <p:nvSpPr>
          <p:cNvPr id="3" name="Content Placeholder 2"/>
          <p:cNvSpPr>
            <a:spLocks noGrp="1"/>
          </p:cNvSpPr>
          <p:nvPr>
            <p:ph idx="1"/>
          </p:nvPr>
        </p:nvSpPr>
        <p:spPr>
          <a:xfrm>
            <a:off x="914400" y="1282045"/>
            <a:ext cx="7315200" cy="5027315"/>
          </a:xfrm>
        </p:spPr>
        <p:txBody>
          <a:bodyPr>
            <a:normAutofit/>
          </a:bodyPr>
          <a:lstStyle/>
          <a:p>
            <a:endParaRPr lang="en-US" dirty="0" smtClean="0"/>
          </a:p>
          <a:p>
            <a:r>
              <a:rPr lang="en-US" sz="3300" dirty="0" smtClean="0"/>
              <a:t>“The department's mission has always been to operate safe and secure prisons to enhance public safety in Tennessee through incarceration and rehabilitation of felony offenders.”</a:t>
            </a:r>
            <a:r>
              <a:rPr lang="en-US" sz="2600" dirty="0" smtClean="0"/>
              <a:t> </a:t>
            </a:r>
          </a:p>
          <a:p>
            <a:endParaRPr lang="en-US" sz="2600" dirty="0" smtClean="0"/>
          </a:p>
          <a:p>
            <a:pPr lvl="1"/>
            <a:r>
              <a:rPr lang="en-US" sz="1400" dirty="0" smtClean="0"/>
              <a:t>Tennessee Department of Correction, Department Overview, March, 28, 2016. Read more at: https://www.tn.gov/correction/topic/tdoc-department-overview</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pPr lvl="0">
              <a:spcBef>
                <a:spcPts val="0"/>
              </a:spcBef>
              <a:buNone/>
            </a:pPr>
            <a:r>
              <a:rPr lang="en"/>
              <a:t>What are Expungements?</a:t>
            </a:r>
          </a:p>
        </p:txBody>
      </p:sp>
      <p:sp>
        <p:nvSpPr>
          <p:cNvPr id="41" name="Shape 41"/>
          <p:cNvSpPr txBox="1">
            <a:spLocks noGrp="1"/>
          </p:cNvSpPr>
          <p:nvPr>
            <p:ph type="body" idx="1"/>
          </p:nvPr>
        </p:nvSpPr>
        <p:spPr>
          <a:xfrm>
            <a:off x="314036" y="1926303"/>
            <a:ext cx="6436576" cy="4437635"/>
          </a:xfrm>
          <a:prstGeom prst="rect">
            <a:avLst/>
          </a:prstGeom>
          <a:noFill/>
        </p:spPr>
        <p:txBody>
          <a:bodyPr lIns="91425" tIns="91425" rIns="91425" bIns="91425" anchor="t" anchorCtr="0">
            <a:noAutofit/>
          </a:bodyPr>
          <a:lstStyle/>
          <a:p>
            <a:pPr lvl="0" rtl="0">
              <a:spcBef>
                <a:spcPts val="0"/>
              </a:spcBef>
              <a:buNone/>
            </a:pPr>
            <a:endParaRPr dirty="0"/>
          </a:p>
          <a:p>
            <a:pPr lvl="0" rtl="0">
              <a:spcBef>
                <a:spcPts val="0"/>
              </a:spcBef>
              <a:buNone/>
            </a:pPr>
            <a:r>
              <a:rPr lang="en-US" sz="2400" dirty="0" smtClean="0"/>
              <a:t>	</a:t>
            </a:r>
            <a:r>
              <a:rPr lang="en" sz="2400" dirty="0" smtClean="0"/>
              <a:t>Expungement </a:t>
            </a:r>
            <a:r>
              <a:rPr lang="en" sz="2400" dirty="0"/>
              <a:t>is the process by which </a:t>
            </a:r>
            <a:r>
              <a:rPr lang="en" sz="2400" dirty="0" smtClean="0"/>
              <a:t>all public record </a:t>
            </a:r>
            <a:r>
              <a:rPr lang="en" sz="2400" dirty="0"/>
              <a:t>of criminal </a:t>
            </a:r>
            <a:r>
              <a:rPr lang="en" sz="2400" dirty="0" smtClean="0"/>
              <a:t>charge, conviction, and/or </a:t>
            </a:r>
            <a:r>
              <a:rPr lang="en" sz="2400" dirty="0"/>
              <a:t>arrest are removed by order of the court. The </a:t>
            </a:r>
            <a:r>
              <a:rPr lang="en" sz="2400" dirty="0" smtClean="0"/>
              <a:t>expunged public </a:t>
            </a:r>
            <a:r>
              <a:rPr lang="en" sz="2400" dirty="0"/>
              <a:t>records are </a:t>
            </a:r>
            <a:r>
              <a:rPr lang="en-US" sz="2400" dirty="0" smtClean="0"/>
              <a:t>no longer accessible by public. </a:t>
            </a:r>
          </a:p>
          <a:p>
            <a:pPr lvl="0" rtl="0">
              <a:spcBef>
                <a:spcPts val="0"/>
              </a:spcBef>
              <a:buNone/>
            </a:pPr>
            <a:endParaRPr lang="en-US" sz="2400" dirty="0" smtClean="0"/>
          </a:p>
          <a:p>
            <a:pPr lvl="0" rtl="0">
              <a:spcBef>
                <a:spcPts val="0"/>
              </a:spcBef>
              <a:buNone/>
            </a:pPr>
            <a:endParaRPr lang="en" sz="2400" dirty="0"/>
          </a:p>
          <a:p>
            <a:pPr lvl="0" rtl="0">
              <a:spcBef>
                <a:spcPts val="0"/>
              </a:spcBef>
              <a:buNone/>
            </a:pPr>
            <a:endParaRPr dirty="0"/>
          </a:p>
          <a:p>
            <a:pPr lvl="0">
              <a:spcBef>
                <a:spcPts val="0"/>
              </a:spcBef>
              <a:buNone/>
            </a:pPr>
            <a:endParaRPr dirty="0"/>
          </a:p>
        </p:txBody>
      </p:sp>
      <p:pic>
        <p:nvPicPr>
          <p:cNvPr id="42" name="Shape 42"/>
          <p:cNvPicPr preferRelativeResize="0"/>
          <p:nvPr/>
        </p:nvPicPr>
        <p:blipFill>
          <a:blip r:embed="rId3" cstate="print">
            <a:alphaModFix/>
          </a:blip>
          <a:stretch>
            <a:fillRect/>
          </a:stretch>
        </p:blipFill>
        <p:spPr>
          <a:xfrm>
            <a:off x="6624765" y="2195889"/>
            <a:ext cx="1606174" cy="1797342"/>
          </a:xfrm>
          <a:prstGeom prst="rect">
            <a:avLst/>
          </a:prstGeom>
          <a:noFill/>
          <a:ln>
            <a:noFill/>
          </a:ln>
        </p:spPr>
      </p:pic>
    </p:spTree>
    <p:extLst>
      <p:ext uri="{BB962C8B-B14F-4D97-AF65-F5344CB8AC3E}">
        <p14:creationId xmlns:p14="http://schemas.microsoft.com/office/powerpoint/2010/main" val="533064122"/>
      </p:ext>
    </p:extLst>
  </p:cSld>
  <p:clrMapOvr>
    <a:masterClrMapping/>
  </p:clrMapOvr>
  <p:transition spd="slow">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1145</TotalTime>
  <Words>1244</Words>
  <Application>Microsoft Office PowerPoint</Application>
  <PresentationFormat>On-screen Show (4:3)</PresentationFormat>
  <Paragraphs>175</Paragraphs>
  <Slides>28</Slides>
  <Notes>17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Perspective</vt:lpstr>
      <vt:lpstr>Expungement in Tennessee  </vt:lpstr>
      <vt:lpstr>The Proliferation of the Criminal Record</vt:lpstr>
      <vt:lpstr>PowerPoint Presentation</vt:lpstr>
      <vt:lpstr>Collateral Consequences at a Glance</vt:lpstr>
      <vt:lpstr>National Inventory of Collateral Consequences: American Bar Associations Collateral Consequences Project</vt:lpstr>
      <vt:lpstr>National Inventory of Collateral Consequences: American Bar Associations Collateral Consequences Project</vt:lpstr>
      <vt:lpstr>Theories of Desistance</vt:lpstr>
      <vt:lpstr>Tennessee Department of Corrections – Mission Statement</vt:lpstr>
      <vt:lpstr>What are Expungements?</vt:lpstr>
      <vt:lpstr>Tennessee’s Expungement Statute </vt:lpstr>
      <vt:lpstr>What’s Expunged?</vt:lpstr>
      <vt:lpstr>What is a “Public Record”? </vt:lpstr>
      <vt:lpstr>GROUP ACTIVITY:  Tenn. Code Ann. § 40-32-101</vt:lpstr>
      <vt:lpstr>PowerPoint Presentation</vt:lpstr>
      <vt:lpstr>What happens if you do release them?  (Check: Tenn. Code Ann. §40-32-101(c) )</vt:lpstr>
      <vt:lpstr>PowerPoint Presentation</vt:lpstr>
      <vt:lpstr>PowerPoint Presentation</vt:lpstr>
      <vt:lpstr>PowerPoint Presentation</vt:lpstr>
      <vt:lpstr>Expunging a Conviction (Slide 2)</vt:lpstr>
      <vt:lpstr>Expunging a Conviction (Slide 3)</vt:lpstr>
      <vt:lpstr>  What Other Requirements?  -The Requirements of Tenn. Code. Ann. § 40-32-101(g)(2) </vt:lpstr>
      <vt:lpstr>Juvenile Expungment</vt:lpstr>
      <vt:lpstr>Certificates of Employability </vt:lpstr>
      <vt:lpstr>PowerPoint Presentation</vt:lpstr>
      <vt:lpstr>PowerPoint Presentation</vt:lpstr>
      <vt:lpstr>Common Misconceptions</vt:lpstr>
      <vt:lpstr>What else do I need to know? </vt:lpstr>
      <vt:lpstr>What Clients Should Expect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Expungement Clinic</dc:title>
  <dc:creator>Joy Radice</dc:creator>
  <cp:lastModifiedBy>Anne Louise Wirthlin</cp:lastModifiedBy>
  <cp:revision>58</cp:revision>
  <cp:lastPrinted>2014-09-14T13:02:47Z</cp:lastPrinted>
  <dcterms:created xsi:type="dcterms:W3CDTF">2014-09-14T06:41:13Z</dcterms:created>
  <dcterms:modified xsi:type="dcterms:W3CDTF">2016-03-29T14:00:14Z</dcterms:modified>
</cp:coreProperties>
</file>