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60" r:id="rId2"/>
  </p:sldMasterIdLst>
  <p:notesMasterIdLst>
    <p:notesMasterId r:id="rId71"/>
  </p:notesMasterIdLst>
  <p:sldIdLst>
    <p:sldId id="291" r:id="rId3"/>
    <p:sldId id="257" r:id="rId4"/>
    <p:sldId id="277" r:id="rId5"/>
    <p:sldId id="258" r:id="rId6"/>
    <p:sldId id="283" r:id="rId7"/>
    <p:sldId id="275" r:id="rId8"/>
    <p:sldId id="278" r:id="rId9"/>
    <p:sldId id="279" r:id="rId10"/>
    <p:sldId id="281" r:id="rId11"/>
    <p:sldId id="284" r:id="rId12"/>
    <p:sldId id="285" r:id="rId13"/>
    <p:sldId id="286" r:id="rId14"/>
    <p:sldId id="287" r:id="rId15"/>
    <p:sldId id="259" r:id="rId16"/>
    <p:sldId id="289" r:id="rId17"/>
    <p:sldId id="290" r:id="rId18"/>
    <p:sldId id="292" r:id="rId19"/>
    <p:sldId id="293" r:id="rId20"/>
    <p:sldId id="294" r:id="rId21"/>
    <p:sldId id="295" r:id="rId22"/>
    <p:sldId id="296" r:id="rId23"/>
    <p:sldId id="297" r:id="rId24"/>
    <p:sldId id="298" r:id="rId25"/>
    <p:sldId id="300" r:id="rId26"/>
    <p:sldId id="301" r:id="rId27"/>
    <p:sldId id="302" r:id="rId28"/>
    <p:sldId id="303" r:id="rId29"/>
    <p:sldId id="305" r:id="rId30"/>
    <p:sldId id="347" r:id="rId31"/>
    <p:sldId id="306" r:id="rId32"/>
    <p:sldId id="307" r:id="rId33"/>
    <p:sldId id="308" r:id="rId34"/>
    <p:sldId id="348" r:id="rId35"/>
    <p:sldId id="310" r:id="rId36"/>
    <p:sldId id="311" r:id="rId37"/>
    <p:sldId id="312" r:id="rId38"/>
    <p:sldId id="313" r:id="rId39"/>
    <p:sldId id="315" r:id="rId40"/>
    <p:sldId id="349" r:id="rId41"/>
    <p:sldId id="316" r:id="rId42"/>
    <p:sldId id="317" r:id="rId43"/>
    <p:sldId id="318" r:id="rId44"/>
    <p:sldId id="320" r:id="rId45"/>
    <p:sldId id="321" r:id="rId46"/>
    <p:sldId id="322" r:id="rId47"/>
    <p:sldId id="351" r:id="rId48"/>
    <p:sldId id="325" r:id="rId49"/>
    <p:sldId id="352" r:id="rId50"/>
    <p:sldId id="326" r:id="rId51"/>
    <p:sldId id="327" r:id="rId52"/>
    <p:sldId id="328" r:id="rId53"/>
    <p:sldId id="330" r:id="rId54"/>
    <p:sldId id="331" r:id="rId55"/>
    <p:sldId id="332" r:id="rId56"/>
    <p:sldId id="333" r:id="rId57"/>
    <p:sldId id="335" r:id="rId58"/>
    <p:sldId id="353" r:id="rId59"/>
    <p:sldId id="336" r:id="rId60"/>
    <p:sldId id="354" r:id="rId61"/>
    <p:sldId id="338" r:id="rId62"/>
    <p:sldId id="340" r:id="rId63"/>
    <p:sldId id="341" r:id="rId64"/>
    <p:sldId id="342" r:id="rId65"/>
    <p:sldId id="343" r:id="rId66"/>
    <p:sldId id="345" r:id="rId67"/>
    <p:sldId id="346" r:id="rId68"/>
    <p:sldId id="356" r:id="rId69"/>
    <p:sldId id="357" r:id="rId7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8" autoAdjust="0"/>
    <p:restoredTop sz="95118" autoAdjust="0"/>
  </p:normalViewPr>
  <p:slideViewPr>
    <p:cSldViewPr>
      <p:cViewPr varScale="1">
        <p:scale>
          <a:sx n="74" d="100"/>
          <a:sy n="74" d="100"/>
        </p:scale>
        <p:origin x="-11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" Type="http://schemas.openxmlformats.org/officeDocument/2006/relationships/slide" Target="slides/slide5.xml"/><Relationship Id="rId71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81F41D-630F-41EA-A200-685F21E445B6}" type="datetimeFigureOut">
              <a:rPr lang="en-US" smtClean="0"/>
              <a:t>6/29/2017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452054-9247-4741-81EA-C11D1EC81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783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52054-9247-4741-81EA-C11D1EC81722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2832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52054-9247-4741-81EA-C11D1EC8172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317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52054-9247-4741-81EA-C11D1EC8172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5644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52054-9247-4741-81EA-C11D1EC8172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317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52054-9247-4741-81EA-C11D1EC8172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1281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52054-9247-4741-81EA-C11D1EC8172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6211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52054-9247-4741-81EA-C11D1EC8172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317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52054-9247-4741-81EA-C11D1EC8172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5644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52054-9247-4741-81EA-C11D1EC8172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317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52054-9247-4741-81EA-C11D1EC8172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317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52054-9247-4741-81EA-C11D1EC8172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621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52054-9247-4741-81EA-C11D1EC8172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1106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52054-9247-4741-81EA-C11D1EC8172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317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52054-9247-4741-81EA-C11D1EC8172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5644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52054-9247-4741-81EA-C11D1EC8172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317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52054-9247-4741-81EA-C11D1EC8172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6211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52054-9247-4741-81EA-C11D1EC8172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317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52054-9247-4741-81EA-C11D1EC8172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5644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52054-9247-4741-81EA-C11D1EC8172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317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52054-9247-4741-81EA-C11D1EC8172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6211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52054-9247-4741-81EA-C11D1EC8172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6211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52054-9247-4741-81EA-C11D1EC8172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31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52054-9247-4741-81EA-C11D1EC8172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3176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52054-9247-4741-81EA-C11D1EC8172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5644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52054-9247-4741-81EA-C11D1EC8172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3176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52054-9247-4741-81EA-C11D1EC8172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3176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52054-9247-4741-81EA-C11D1EC8172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62116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52054-9247-4741-81EA-C11D1EC8172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3176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52054-9247-4741-81EA-C11D1EC8172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5644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52054-9247-4741-81EA-C11D1EC8172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3176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52054-9247-4741-81EA-C11D1EC8172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62116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52054-9247-4741-81EA-C11D1EC8172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62116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52054-9247-4741-81EA-C11D1EC8172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31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52054-9247-4741-81EA-C11D1EC8172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62116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52054-9247-4741-81EA-C11D1EC8172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56449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52054-9247-4741-81EA-C11D1EC8172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3176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52054-9247-4741-81EA-C11D1EC81722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62116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52054-9247-4741-81EA-C11D1EC81722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3176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52054-9247-4741-81EA-C11D1EC81722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56449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52054-9247-4741-81EA-C11D1EC81722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3176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52054-9247-4741-81EA-C11D1EC81722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62116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52054-9247-4741-81EA-C11D1EC81722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62116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52054-9247-4741-81EA-C11D1EC81722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3176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52054-9247-4741-81EA-C11D1EC81722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5644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52054-9247-4741-81EA-C11D1EC8172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3176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52054-9247-4741-81EA-C11D1EC81722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3176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52054-9247-4741-81EA-C11D1EC81722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62116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52054-9247-4741-81EA-C11D1EC81722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3176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52054-9247-4741-81EA-C11D1EC81722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56449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52054-9247-4741-81EA-C11D1EC81722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3176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52054-9247-4741-81EA-C11D1EC81722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62116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52054-9247-4741-81EA-C11D1EC81722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62116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52054-9247-4741-81EA-C11D1EC81722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3176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52054-9247-4741-81EA-C11D1EC81722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56449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52054-9247-4741-81EA-C11D1EC81722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317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52054-9247-4741-81EA-C11D1EC8172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56449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52054-9247-4741-81EA-C11D1EC81722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62116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52054-9247-4741-81EA-C11D1EC81722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3176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52054-9247-4741-81EA-C11D1EC81722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56449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52054-9247-4741-81EA-C11D1EC81722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3176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52054-9247-4741-81EA-C11D1EC81722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62116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52054-9247-4741-81EA-C11D1EC81722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3176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52054-9247-4741-81EA-C11D1EC81722}" type="slidenum">
              <a:rPr lang="en-US" smtClean="0">
                <a:solidFill>
                  <a:prstClr val="black"/>
                </a:solidFill>
              </a:rPr>
              <a:pPr/>
              <a:t>67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9656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52054-9247-4741-81EA-C11D1EC8172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317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52054-9247-4741-81EA-C11D1EC8172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317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52054-9247-4741-81EA-C11D1EC8172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621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8B5F-3A53-489B-81D0-556C6B83B415}" type="datetimeFigureOut">
              <a:rPr lang="en-US" smtClean="0"/>
              <a:t>6/29/2017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A44A5-0637-4BC8-9768-3FE493962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211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8B5F-3A53-489B-81D0-556C6B83B415}" type="datetimeFigureOut">
              <a:rPr lang="en-US" smtClean="0"/>
              <a:t>6/29/2017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A44A5-0637-4BC8-9768-3FE493962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09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8B5F-3A53-489B-81D0-556C6B83B415}" type="datetimeFigureOut">
              <a:rPr lang="en-US" smtClean="0"/>
              <a:t>6/29/2017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A44A5-0637-4BC8-9768-3FE493962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20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8B5F-3A53-489B-81D0-556C6B83B4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A44A5-0637-4BC8-9768-3FE4939627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51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8B5F-3A53-489B-81D0-556C6B83B4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A44A5-0637-4BC8-9768-3FE4939627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66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8B5F-3A53-489B-81D0-556C6B83B4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A44A5-0637-4BC8-9768-3FE4939627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72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8B5F-3A53-489B-81D0-556C6B83B4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A44A5-0637-4BC8-9768-3FE4939627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24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8B5F-3A53-489B-81D0-556C6B83B4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A44A5-0637-4BC8-9768-3FE4939627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52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8B5F-3A53-489B-81D0-556C6B83B4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A44A5-0637-4BC8-9768-3FE4939627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8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8B5F-3A53-489B-81D0-556C6B83B4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A44A5-0637-4BC8-9768-3FE4939627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80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8B5F-3A53-489B-81D0-556C6B83B4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A44A5-0637-4BC8-9768-3FE4939627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4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8B5F-3A53-489B-81D0-556C6B83B415}" type="datetimeFigureOut">
              <a:rPr lang="en-US" smtClean="0"/>
              <a:t>6/29/2017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A44A5-0637-4BC8-9768-3FE493962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704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8B5F-3A53-489B-81D0-556C6B83B4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A44A5-0637-4BC8-9768-3FE4939627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865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8B5F-3A53-489B-81D0-556C6B83B4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A44A5-0637-4BC8-9768-3FE4939627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50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8B5F-3A53-489B-81D0-556C6B83B4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A44A5-0637-4BC8-9768-3FE4939627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27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8B5F-3A53-489B-81D0-556C6B83B415}" type="datetimeFigureOut">
              <a:rPr lang="en-US" smtClean="0"/>
              <a:t>6/29/2017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A44A5-0637-4BC8-9768-3FE493962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70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8B5F-3A53-489B-81D0-556C6B83B415}" type="datetimeFigureOut">
              <a:rPr lang="en-US" smtClean="0"/>
              <a:t>6/29/2017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A44A5-0637-4BC8-9768-3FE493962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540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8B5F-3A53-489B-81D0-556C6B83B415}" type="datetimeFigureOut">
              <a:rPr lang="en-US" smtClean="0"/>
              <a:t>6/29/2017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A44A5-0637-4BC8-9768-3FE493962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175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8B5F-3A53-489B-81D0-556C6B83B415}" type="datetimeFigureOut">
              <a:rPr lang="en-US" smtClean="0"/>
              <a:t>6/29/2017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A44A5-0637-4BC8-9768-3FE493962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02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8B5F-3A53-489B-81D0-556C6B83B415}" type="datetimeFigureOut">
              <a:rPr lang="en-US" smtClean="0"/>
              <a:t>6/29/2017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A44A5-0637-4BC8-9768-3FE493962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40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8B5F-3A53-489B-81D0-556C6B83B415}" type="datetimeFigureOut">
              <a:rPr lang="en-US" smtClean="0"/>
              <a:t>6/29/2017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A44A5-0637-4BC8-9768-3FE493962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755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8B5F-3A53-489B-81D0-556C6B83B415}" type="datetimeFigureOut">
              <a:rPr lang="en-US" smtClean="0"/>
              <a:t>6/29/2017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A44A5-0637-4BC8-9768-3FE493962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74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F8B5F-3A53-489B-81D0-556C6B83B415}" type="datetimeFigureOut">
              <a:rPr lang="en-US" smtClean="0"/>
              <a:t>6/29/2017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A44A5-0637-4BC8-9768-3FE493962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613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F8B5F-3A53-489B-81D0-556C6B83B4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A44A5-0637-4BC8-9768-3FE4939627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26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hyperlink" Target="mailto:infosec@tncourts.gov?subject=Complet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711575"/>
            <a:ext cx="7772400" cy="1470025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CYBER Security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4270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What Can You Do?</a:t>
            </a:r>
            <a:endParaRPr lang="en-US" sz="6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990600"/>
            <a:ext cx="822960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6725" indent="-466725">
              <a:buFont typeface="+mj-lt"/>
              <a:buAutoNum type="arabicPeriod"/>
            </a:pPr>
            <a:r>
              <a:rPr lang="en-US" sz="3400" dirty="0" smtClean="0"/>
              <a:t>Beware any email that begins with Dear Customer, or has a sense of urgency.</a:t>
            </a:r>
          </a:p>
          <a:p>
            <a:pPr marL="466725" indent="-466725">
              <a:buFont typeface="+mj-lt"/>
              <a:buAutoNum type="arabicPeriod"/>
            </a:pPr>
            <a:r>
              <a:rPr lang="en-US" sz="3400" dirty="0" smtClean="0"/>
              <a:t>Beware any email asking for personal information.</a:t>
            </a:r>
          </a:p>
          <a:p>
            <a:pPr marL="466725" indent="-466725">
              <a:buFont typeface="+mj-lt"/>
              <a:buAutoNum type="arabicPeriod"/>
            </a:pPr>
            <a:r>
              <a:rPr lang="en-US" sz="3400" dirty="0" smtClean="0"/>
              <a:t>Check the email address.</a:t>
            </a:r>
          </a:p>
          <a:p>
            <a:pPr marL="466725" indent="-466725">
              <a:buFont typeface="+mj-lt"/>
              <a:buAutoNum type="arabicPeriod"/>
            </a:pPr>
            <a:r>
              <a:rPr lang="en-US" sz="3400" dirty="0" smtClean="0"/>
              <a:t>Check for grammar or spelling mistakes.</a:t>
            </a:r>
          </a:p>
          <a:p>
            <a:pPr marL="466725" indent="-466725">
              <a:buFont typeface="+mj-lt"/>
              <a:buAutoNum type="arabicPeriod"/>
            </a:pPr>
            <a:r>
              <a:rPr lang="en-US" sz="3400" dirty="0" smtClean="0"/>
              <a:t>Hover your mouse over any links to confirm that the destination displayed matches the destination in the email.</a:t>
            </a:r>
          </a:p>
          <a:p>
            <a:pPr marL="466725" indent="-466725">
              <a:buFont typeface="+mj-lt"/>
              <a:buAutoNum type="arabicPeriod"/>
            </a:pPr>
            <a:r>
              <a:rPr lang="en-US" sz="3400" dirty="0" smtClean="0"/>
              <a:t>Only open attachments that you were expecting.  If in doubt call the sender.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202399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Question?</a:t>
            </a:r>
            <a:endParaRPr lang="en-US" sz="6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" y="1219200"/>
            <a:ext cx="815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Which method are cyber attackers most likely to use for phishing attacks?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914400" y="2362200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1.  Only email, as it allows the criminal to send attachments.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914400" y="3352800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2.  Any messaging channel, including email, text messages and instant messaging.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914400" y="4495800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3.  Complicated  malware, as it enables cyber attackers to bypass antivirus software.</a:t>
            </a:r>
            <a:endParaRPr lang="en-US" sz="2800" dirty="0"/>
          </a:p>
        </p:txBody>
      </p:sp>
      <p:sp>
        <p:nvSpPr>
          <p:cNvPr id="14" name="Oval 13"/>
          <p:cNvSpPr/>
          <p:nvPr/>
        </p:nvSpPr>
        <p:spPr>
          <a:xfrm>
            <a:off x="304800" y="3048000"/>
            <a:ext cx="8382000" cy="1545848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31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1179016"/>
            <a:ext cx="8153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Browser</a:t>
            </a:r>
          </a:p>
          <a:p>
            <a:pPr algn="ctr"/>
            <a:r>
              <a:rPr lang="en-US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Attacks</a:t>
            </a:r>
            <a:endParaRPr lang="en-US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4076700"/>
            <a:ext cx="1943100" cy="1943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900" y="4076700"/>
            <a:ext cx="1943100" cy="1943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076700"/>
            <a:ext cx="1943100" cy="1943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962400"/>
            <a:ext cx="2143125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65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172200"/>
          </a:xfrm>
        </p:spPr>
        <p:txBody>
          <a:bodyPr>
            <a:normAutofit/>
          </a:bodyPr>
          <a:lstStyle/>
          <a:p>
            <a:r>
              <a:rPr lang="en-US" sz="3800" dirty="0" smtClean="0"/>
              <a:t>Browsers are primary targets by cyber attackers.</a:t>
            </a:r>
          </a:p>
          <a:p>
            <a:pPr lvl="1"/>
            <a:r>
              <a:rPr lang="en-US" sz="3200" dirty="0"/>
              <a:t>This is due to compromised websites, ads, </a:t>
            </a:r>
            <a:r>
              <a:rPr lang="en-US" sz="3200" dirty="0" smtClean="0"/>
              <a:t>email, </a:t>
            </a:r>
            <a:r>
              <a:rPr lang="en-US" sz="3200" dirty="0"/>
              <a:t>and software flaws in the browser</a:t>
            </a:r>
            <a:r>
              <a:rPr lang="en-US" sz="3200" dirty="0" smtClean="0"/>
              <a:t>.</a:t>
            </a:r>
            <a:endParaRPr lang="en-US" sz="3500" dirty="0" smtClean="0"/>
          </a:p>
          <a:p>
            <a:pPr lvl="1"/>
            <a:r>
              <a:rPr lang="en-US" sz="3500" dirty="0" smtClean="0"/>
              <a:t>Tricks such as:</a:t>
            </a:r>
          </a:p>
          <a:p>
            <a:pPr lvl="2"/>
            <a:r>
              <a:rPr lang="en-US" sz="3400" dirty="0" smtClean="0"/>
              <a:t>Redirecting to a corrupted website.</a:t>
            </a:r>
          </a:p>
          <a:p>
            <a:pPr lvl="2"/>
            <a:r>
              <a:rPr lang="en-US" sz="3400" dirty="0" smtClean="0"/>
              <a:t>False web links.</a:t>
            </a:r>
          </a:p>
          <a:p>
            <a:pPr lvl="2"/>
            <a:r>
              <a:rPr lang="en-US" sz="3400" dirty="0" smtClean="0"/>
              <a:t>Pop up ads that misdirect to an infected site.</a:t>
            </a:r>
          </a:p>
          <a:p>
            <a:pPr lvl="2"/>
            <a:r>
              <a:rPr lang="en-US" sz="3400" dirty="0" smtClean="0"/>
              <a:t>Bugs in browser plug–ins.</a:t>
            </a:r>
          </a:p>
        </p:txBody>
      </p:sp>
    </p:spTree>
    <p:extLst>
      <p:ext uri="{BB962C8B-B14F-4D97-AF65-F5344CB8AC3E}">
        <p14:creationId xmlns:p14="http://schemas.microsoft.com/office/powerpoint/2010/main" val="980380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/>
              <a:t>Examples</a:t>
            </a:r>
            <a:endParaRPr lang="en-US" sz="6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54329"/>
            <a:ext cx="7754987" cy="57372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000331"/>
            <a:ext cx="7620000" cy="5791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01" y="1054329"/>
            <a:ext cx="8838529" cy="473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99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What Can You Do?</a:t>
            </a:r>
            <a:endParaRPr lang="en-US" sz="6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066800"/>
            <a:ext cx="822960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6725" indent="-466725">
              <a:buFont typeface="+mj-lt"/>
              <a:buAutoNum type="arabicPeriod"/>
            </a:pPr>
            <a:r>
              <a:rPr lang="en-US" sz="3400" dirty="0" smtClean="0"/>
              <a:t>Always use the latest version of your browser.</a:t>
            </a:r>
          </a:p>
          <a:p>
            <a:pPr marL="466725" indent="-466725">
              <a:buFont typeface="+mj-lt"/>
              <a:buAutoNum type="arabicPeriod"/>
            </a:pPr>
            <a:r>
              <a:rPr lang="en-US" sz="3400" dirty="0" smtClean="0"/>
              <a:t>Do not connect to websites when you receive a warning.</a:t>
            </a:r>
          </a:p>
          <a:p>
            <a:pPr marL="466725" indent="-466725">
              <a:buFont typeface="+mj-lt"/>
              <a:buAutoNum type="arabicPeriod"/>
            </a:pPr>
            <a:r>
              <a:rPr lang="en-US" sz="3400" dirty="0" smtClean="0"/>
              <a:t>Before entering personal information – check that the website begins with https and has a padlock (sign of encryption).</a:t>
            </a:r>
          </a:p>
          <a:p>
            <a:pPr marL="466725" indent="-466725">
              <a:buFont typeface="+mj-lt"/>
              <a:buAutoNum type="arabicPeriod"/>
            </a:pPr>
            <a:r>
              <a:rPr lang="en-US" sz="3400" dirty="0" smtClean="0"/>
              <a:t>Only install plug-ins/add-ons in your browser if you absolutely need them.</a:t>
            </a:r>
          </a:p>
          <a:p>
            <a:pPr marL="466725" indent="-466725">
              <a:buFont typeface="+mj-lt"/>
              <a:buAutoNum type="arabicPeriod"/>
            </a:pPr>
            <a:r>
              <a:rPr lang="en-US" sz="3400" dirty="0" smtClean="0"/>
              <a:t>When you are finished with a website, remember to log off.</a:t>
            </a:r>
          </a:p>
        </p:txBody>
      </p:sp>
    </p:spTree>
    <p:extLst>
      <p:ext uri="{BB962C8B-B14F-4D97-AF65-F5344CB8AC3E}">
        <p14:creationId xmlns:p14="http://schemas.microsoft.com/office/powerpoint/2010/main" val="650211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Question?</a:t>
            </a:r>
            <a:endParaRPr lang="en-US" sz="6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" y="1219200"/>
            <a:ext cx="815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What should you do to keep your browser more secure?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914400" y="2362200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1.  Ensure your browser and plug-ins are updated and running the latest version.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914400" y="3389293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2.  Ensure you browse only websites that are encrypted and that you trust.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914400" y="4572000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3.  Use a website scanner to verify the integrity of a website before visiting it.</a:t>
            </a:r>
            <a:endParaRPr lang="en-US" sz="2800" dirty="0"/>
          </a:p>
        </p:txBody>
      </p:sp>
      <p:sp>
        <p:nvSpPr>
          <p:cNvPr id="14" name="Oval 13"/>
          <p:cNvSpPr/>
          <p:nvPr/>
        </p:nvSpPr>
        <p:spPr>
          <a:xfrm>
            <a:off x="304800" y="1981200"/>
            <a:ext cx="8382000" cy="1545848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33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1466433"/>
            <a:ext cx="8153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</a:t>
            </a:r>
          </a:p>
          <a:p>
            <a:pPr algn="ctr"/>
            <a:r>
              <a:rPr lang="en-US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 Networks</a:t>
            </a:r>
            <a:endParaRPr lang="en-US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399" y="152400"/>
            <a:ext cx="3789389" cy="1185033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063" y="4449147"/>
            <a:ext cx="3659725" cy="1160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304800"/>
            <a:ext cx="4086725" cy="134259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724400"/>
            <a:ext cx="3962400" cy="1462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06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172200"/>
          </a:xfrm>
        </p:spPr>
        <p:txBody>
          <a:bodyPr>
            <a:normAutofit fontScale="85000" lnSpcReduction="10000"/>
          </a:bodyPr>
          <a:lstStyle/>
          <a:p>
            <a:r>
              <a:rPr lang="en-US" sz="4500" dirty="0" smtClean="0"/>
              <a:t>Social media makes it easy for someone to watch and learn what you are doing.</a:t>
            </a:r>
          </a:p>
          <a:p>
            <a:pPr lvl="1"/>
            <a:r>
              <a:rPr lang="en-US" sz="3500" dirty="0" smtClean="0"/>
              <a:t>Social media attacks range from impersonation attacks, scams, distributing malware (viruses) and executing phishing attacks.</a:t>
            </a:r>
          </a:p>
          <a:p>
            <a:pPr lvl="1"/>
            <a:r>
              <a:rPr lang="en-US" sz="3500" dirty="0" smtClean="0"/>
              <a:t>Tricks such as:</a:t>
            </a:r>
          </a:p>
          <a:p>
            <a:pPr lvl="2"/>
            <a:r>
              <a:rPr lang="en-US" sz="3400" dirty="0" smtClean="0"/>
              <a:t>Third party applications containing viruses.</a:t>
            </a:r>
          </a:p>
          <a:p>
            <a:pPr lvl="2"/>
            <a:r>
              <a:rPr lang="en-US" sz="3400" dirty="0" smtClean="0"/>
              <a:t>Hacking into a person’s account and pretending to be your friend.</a:t>
            </a:r>
          </a:p>
          <a:p>
            <a:pPr lvl="2"/>
            <a:r>
              <a:rPr lang="en-US" sz="3400" dirty="0" smtClean="0"/>
              <a:t>Using personal information about your job, family, friends and interests to gain sensitive information or to steal your identity.</a:t>
            </a:r>
          </a:p>
        </p:txBody>
      </p:sp>
    </p:spTree>
    <p:extLst>
      <p:ext uri="{BB962C8B-B14F-4D97-AF65-F5344CB8AC3E}">
        <p14:creationId xmlns:p14="http://schemas.microsoft.com/office/powerpoint/2010/main" val="304551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Examples</a:t>
            </a:r>
            <a:endParaRPr lang="en-US" sz="6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14400"/>
            <a:ext cx="4724400" cy="4371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295400"/>
            <a:ext cx="6616700" cy="3213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071562"/>
            <a:ext cx="5567363" cy="55673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670" y="1098456"/>
            <a:ext cx="6318030" cy="4974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84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Objectives</a:t>
            </a:r>
            <a:endParaRPr lang="en-US" sz="6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1219200"/>
            <a:ext cx="8229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4000" dirty="0" smtClean="0"/>
              <a:t>Shield yourself and our organization from cyber attacks.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4000" dirty="0" smtClean="0"/>
              <a:t>Identifying and reporting when we are attacked.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4000" dirty="0" smtClean="0"/>
              <a:t>Learn the latest tricks that cyber attackers are using.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4000" dirty="0" smtClean="0"/>
              <a:t>How to spot and defend against cyber attack tricks.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8145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What Can You Do?</a:t>
            </a:r>
            <a:endParaRPr lang="en-US" sz="6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990600"/>
            <a:ext cx="82296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6725" indent="-466725">
              <a:buFont typeface="+mj-lt"/>
              <a:buAutoNum type="arabicPeriod"/>
            </a:pPr>
            <a:r>
              <a:rPr lang="en-US" sz="3400" dirty="0" smtClean="0"/>
              <a:t>Protect each account with a strong and unique password.</a:t>
            </a:r>
          </a:p>
          <a:p>
            <a:pPr marL="466725" indent="-466725">
              <a:buFont typeface="+mj-lt"/>
              <a:buAutoNum type="arabicPeriod"/>
            </a:pPr>
            <a:r>
              <a:rPr lang="en-US" sz="3400" dirty="0" smtClean="0"/>
              <a:t>Use a different password for each account.</a:t>
            </a:r>
          </a:p>
          <a:p>
            <a:pPr marL="466725" indent="-466725">
              <a:buFont typeface="+mj-lt"/>
              <a:buAutoNum type="arabicPeriod"/>
            </a:pPr>
            <a:r>
              <a:rPr lang="en-US" sz="3400" dirty="0" smtClean="0"/>
              <a:t>Use two step verification if available.</a:t>
            </a:r>
          </a:p>
          <a:p>
            <a:pPr marL="466725" indent="-466725">
              <a:buFont typeface="+mj-lt"/>
              <a:buAutoNum type="arabicPeriod"/>
            </a:pPr>
            <a:r>
              <a:rPr lang="en-US" sz="3400" dirty="0" smtClean="0"/>
              <a:t>Assume any information you post will become public.</a:t>
            </a:r>
          </a:p>
          <a:p>
            <a:pPr marL="466725" indent="-466725">
              <a:buFont typeface="+mj-lt"/>
              <a:buAutoNum type="arabicPeriod"/>
            </a:pPr>
            <a:r>
              <a:rPr lang="en-US" sz="3400" dirty="0" smtClean="0"/>
              <a:t>Only install applications from trusted sources and install the apps that you need.</a:t>
            </a:r>
          </a:p>
          <a:p>
            <a:pPr marL="466725" indent="-466725">
              <a:buFont typeface="+mj-lt"/>
              <a:buAutoNum type="arabicPeriod"/>
            </a:pPr>
            <a:r>
              <a:rPr lang="en-US" sz="3400" dirty="0" smtClean="0"/>
              <a:t>Don’t click on quizzes, weird links or site links that you are not familiar with.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278032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Question?</a:t>
            </a:r>
            <a:endParaRPr lang="en-US" sz="6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" y="1219200"/>
            <a:ext cx="8153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Your friend has posted information about your job, your family and your social plans.  What would a cyber attacker most likely use this information for?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914400" y="335280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1.  Stealing your job.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914400" y="40386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2.  Selling your information to other governments.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914400" y="473458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3.  Stealing your identity.</a:t>
            </a:r>
            <a:endParaRPr lang="en-US" sz="2800" dirty="0"/>
          </a:p>
        </p:txBody>
      </p:sp>
      <p:sp>
        <p:nvSpPr>
          <p:cNvPr id="14" name="Oval 13"/>
          <p:cNvSpPr/>
          <p:nvPr/>
        </p:nvSpPr>
        <p:spPr>
          <a:xfrm>
            <a:off x="304800" y="4561820"/>
            <a:ext cx="8382000" cy="1076980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68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1466433"/>
            <a:ext cx="8153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Mobile</a:t>
            </a:r>
          </a:p>
          <a:p>
            <a:pPr algn="ctr"/>
            <a:r>
              <a:rPr lang="en-US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Devices</a:t>
            </a:r>
            <a:endParaRPr lang="en-US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8605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172200"/>
          </a:xfrm>
        </p:spPr>
        <p:txBody>
          <a:bodyPr>
            <a:normAutofit fontScale="92500" lnSpcReduction="10000"/>
          </a:bodyPr>
          <a:lstStyle/>
          <a:p>
            <a:r>
              <a:rPr lang="en-US" sz="4500" dirty="0" smtClean="0"/>
              <a:t>Mobile devices store a lot of personal and sensitive information.  Contacts, photo’s, text messages, and online activity.</a:t>
            </a:r>
          </a:p>
          <a:p>
            <a:pPr lvl="1"/>
            <a:r>
              <a:rPr lang="en-US" sz="3500" dirty="0" smtClean="0"/>
              <a:t>Mobile device attacks can happen via email, messaging or online.</a:t>
            </a:r>
          </a:p>
          <a:p>
            <a:pPr lvl="1"/>
            <a:r>
              <a:rPr lang="en-US" sz="3500" dirty="0" smtClean="0"/>
              <a:t>Tricks such as:</a:t>
            </a:r>
          </a:p>
          <a:p>
            <a:pPr lvl="2"/>
            <a:r>
              <a:rPr lang="en-US" sz="3400" dirty="0" smtClean="0"/>
              <a:t>Third party applications containing viruses.</a:t>
            </a:r>
          </a:p>
          <a:p>
            <a:pPr lvl="2"/>
            <a:r>
              <a:rPr lang="en-US" sz="3400" dirty="0" smtClean="0"/>
              <a:t>Hacking into a person’s account via </a:t>
            </a:r>
            <a:r>
              <a:rPr lang="en-US" sz="3400" dirty="0" err="1" smtClean="0"/>
              <a:t>wi-fi</a:t>
            </a:r>
            <a:r>
              <a:rPr lang="en-US" sz="3400" dirty="0" smtClean="0"/>
              <a:t>.</a:t>
            </a:r>
          </a:p>
          <a:p>
            <a:pPr lvl="2"/>
            <a:r>
              <a:rPr lang="en-US" sz="3400" dirty="0" smtClean="0"/>
              <a:t>Messages or email requesting sensitive information or asking you to click a link.</a:t>
            </a:r>
          </a:p>
          <a:p>
            <a:pPr lvl="2"/>
            <a:endParaRPr lang="en-US" sz="3400" dirty="0" smtClean="0"/>
          </a:p>
        </p:txBody>
      </p:sp>
    </p:spTree>
    <p:extLst>
      <p:ext uri="{BB962C8B-B14F-4D97-AF65-F5344CB8AC3E}">
        <p14:creationId xmlns:p14="http://schemas.microsoft.com/office/powerpoint/2010/main" val="2758914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What Can You Do?</a:t>
            </a:r>
            <a:endParaRPr lang="en-US" sz="6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990600"/>
            <a:ext cx="82296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6725" indent="-466725">
              <a:buFont typeface="+mj-lt"/>
              <a:buAutoNum type="arabicPeriod"/>
            </a:pPr>
            <a:r>
              <a:rPr lang="en-US" sz="3400" dirty="0" smtClean="0"/>
              <a:t>Keep track of your mobile devices at all times.</a:t>
            </a:r>
          </a:p>
          <a:p>
            <a:pPr marL="466725" indent="-466725">
              <a:buFont typeface="+mj-lt"/>
              <a:buAutoNum type="arabicPeriod"/>
            </a:pPr>
            <a:r>
              <a:rPr lang="en-US" sz="3400" dirty="0" smtClean="0"/>
              <a:t>Protect each device with a screen lock.</a:t>
            </a:r>
          </a:p>
          <a:p>
            <a:pPr marL="466725" indent="-466725">
              <a:buFont typeface="+mj-lt"/>
              <a:buAutoNum type="arabicPeriod"/>
            </a:pPr>
            <a:r>
              <a:rPr lang="en-US" sz="3400" dirty="0" smtClean="0"/>
              <a:t>Enable remote wiping if it is available.</a:t>
            </a:r>
          </a:p>
          <a:p>
            <a:pPr marL="466725" indent="-466725">
              <a:buFont typeface="+mj-lt"/>
              <a:buAutoNum type="arabicPeriod"/>
            </a:pPr>
            <a:r>
              <a:rPr lang="en-US" sz="3400" dirty="0" smtClean="0"/>
              <a:t>Download applications from trusted sources.  If the application requires excessive permissions do not install it.</a:t>
            </a:r>
          </a:p>
          <a:p>
            <a:pPr marL="466725" indent="-466725">
              <a:buFont typeface="+mj-lt"/>
              <a:buAutoNum type="arabicPeriod"/>
            </a:pPr>
            <a:r>
              <a:rPr lang="en-US" sz="3400" dirty="0" smtClean="0"/>
              <a:t>Use the latest operating system available and keep it updated.</a:t>
            </a:r>
          </a:p>
          <a:p>
            <a:pPr marL="466725" indent="-466725">
              <a:buFont typeface="+mj-lt"/>
              <a:buAutoNum type="arabicPeriod"/>
            </a:pPr>
            <a:r>
              <a:rPr lang="en-US" sz="3400" dirty="0" smtClean="0"/>
              <a:t>Choose secure networks when using </a:t>
            </a:r>
            <a:r>
              <a:rPr lang="en-US" sz="3400" dirty="0" err="1" smtClean="0"/>
              <a:t>wi-fi</a:t>
            </a:r>
            <a:r>
              <a:rPr lang="en-US" sz="3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4832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Question?</a:t>
            </a:r>
            <a:endParaRPr lang="en-US" sz="6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" y="1143000"/>
            <a:ext cx="815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What is one of the most important steps you can take to ensure your mobile device is secure?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914400" y="2743200"/>
            <a:ext cx="7315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1.  Ensure your mobile device is encrypting all communication, including emails and text messages.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914400" y="4114800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2.  Ensure your mobile device is not accessible via Bluetooth or any other file sharing software.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914400" y="5181600"/>
            <a:ext cx="7315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3.  Ensure your mobile device and apps are all running the latest, most up-to-date versions of their software.</a:t>
            </a:r>
            <a:endParaRPr lang="en-US" sz="2800" dirty="0"/>
          </a:p>
        </p:txBody>
      </p:sp>
      <p:sp>
        <p:nvSpPr>
          <p:cNvPr id="14" name="Oval 13"/>
          <p:cNvSpPr/>
          <p:nvPr/>
        </p:nvSpPr>
        <p:spPr>
          <a:xfrm>
            <a:off x="304800" y="4953000"/>
            <a:ext cx="8382000" cy="1752600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176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1466433"/>
            <a:ext cx="8153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Password</a:t>
            </a:r>
          </a:p>
          <a:p>
            <a:pPr algn="ctr"/>
            <a:r>
              <a:rPr lang="en-US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Security</a:t>
            </a:r>
            <a:endParaRPr lang="en-US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8605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172200"/>
          </a:xfrm>
        </p:spPr>
        <p:txBody>
          <a:bodyPr>
            <a:normAutofit lnSpcReduction="10000"/>
          </a:bodyPr>
          <a:lstStyle/>
          <a:p>
            <a:r>
              <a:rPr lang="en-US" sz="4500" dirty="0" smtClean="0"/>
              <a:t>Passwords help secure your identity, your personal information and our organization.</a:t>
            </a:r>
          </a:p>
          <a:p>
            <a:pPr lvl="1"/>
            <a:r>
              <a:rPr lang="en-US" sz="3500" dirty="0" smtClean="0"/>
              <a:t>Tricks such as:</a:t>
            </a:r>
          </a:p>
          <a:p>
            <a:pPr lvl="2"/>
            <a:r>
              <a:rPr lang="en-US" sz="3400" dirty="0" smtClean="0"/>
              <a:t>Hacking accounts by answering personal questions using information found on social media sites.</a:t>
            </a:r>
          </a:p>
          <a:p>
            <a:pPr lvl="2"/>
            <a:r>
              <a:rPr lang="en-US" sz="3400" dirty="0" smtClean="0"/>
              <a:t>Malicious software found on public computers that can capture all of your keystrokes.</a:t>
            </a:r>
          </a:p>
        </p:txBody>
      </p:sp>
    </p:spTree>
    <p:extLst>
      <p:ext uri="{BB962C8B-B14F-4D97-AF65-F5344CB8AC3E}">
        <p14:creationId xmlns:p14="http://schemas.microsoft.com/office/powerpoint/2010/main" val="2758914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What Can You Do?</a:t>
            </a:r>
            <a:endParaRPr lang="en-US" sz="6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990600"/>
            <a:ext cx="82296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6725" indent="-466725">
              <a:buFont typeface="+mj-lt"/>
              <a:buAutoNum type="arabicPeriod"/>
            </a:pPr>
            <a:r>
              <a:rPr lang="en-US" sz="3400" dirty="0" smtClean="0"/>
              <a:t>Do not use passwords that use information that is widely known about you, like your birthday or child’s name.</a:t>
            </a:r>
          </a:p>
          <a:p>
            <a:pPr marL="466725" indent="-466725">
              <a:buFont typeface="+mj-lt"/>
              <a:buAutoNum type="arabicPeriod"/>
            </a:pPr>
            <a:r>
              <a:rPr lang="en-US" sz="3400" dirty="0" smtClean="0"/>
              <a:t>Do not use simple passwords like 12345 or Abcd1.</a:t>
            </a:r>
          </a:p>
          <a:p>
            <a:pPr marL="466725" indent="-466725">
              <a:buFont typeface="+mj-lt"/>
              <a:buAutoNum type="arabicPeriod"/>
            </a:pPr>
            <a:r>
              <a:rPr lang="en-US" sz="3400" dirty="0" smtClean="0"/>
              <a:t>Use a pass phrase like WhereIsMyCoff33.</a:t>
            </a:r>
          </a:p>
          <a:p>
            <a:pPr marL="466725" indent="-466725">
              <a:buFont typeface="+mj-lt"/>
              <a:buAutoNum type="arabicPeriod"/>
            </a:pPr>
            <a:r>
              <a:rPr lang="en-US" sz="3400" dirty="0" smtClean="0"/>
              <a:t>Use numbers and symbols.</a:t>
            </a:r>
          </a:p>
          <a:p>
            <a:pPr marL="466725" indent="-466725">
              <a:buFont typeface="+mj-lt"/>
              <a:buAutoNum type="arabicPeriod"/>
            </a:pPr>
            <a:r>
              <a:rPr lang="en-US" sz="3400" dirty="0" smtClean="0"/>
              <a:t>Use a different and unique password for each of your accounts.</a:t>
            </a:r>
          </a:p>
        </p:txBody>
      </p:sp>
    </p:spTree>
    <p:extLst>
      <p:ext uri="{BB962C8B-B14F-4D97-AF65-F5344CB8AC3E}">
        <p14:creationId xmlns:p14="http://schemas.microsoft.com/office/powerpoint/2010/main" val="124832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What Can You Do?</a:t>
            </a:r>
            <a:endParaRPr lang="en-US" sz="6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990600"/>
            <a:ext cx="82296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en-US" sz="3400" dirty="0" smtClean="0"/>
              <a:t>Never </a:t>
            </a:r>
            <a:r>
              <a:rPr lang="en-US" sz="3400" dirty="0"/>
              <a:t>share your password with anyone else, including fellow employees.</a:t>
            </a:r>
          </a:p>
          <a:p>
            <a:pPr marL="466725" indent="-466725">
              <a:buFont typeface="+mj-lt"/>
              <a:buAutoNum type="arabicPeriod" startAt="6"/>
            </a:pPr>
            <a:r>
              <a:rPr lang="en-US" sz="3400" dirty="0" smtClean="0"/>
              <a:t>Do not use public computers (hotels) to log into a work or bank account.  They may be infected and are easily hacked.</a:t>
            </a:r>
          </a:p>
          <a:p>
            <a:pPr marL="466725" indent="-466725">
              <a:buFont typeface="+mj-lt"/>
              <a:buAutoNum type="arabicPeriod" startAt="6"/>
            </a:pPr>
            <a:r>
              <a:rPr lang="en-US" sz="3400" dirty="0" smtClean="0"/>
              <a:t>Log out of applications after your are finished.</a:t>
            </a:r>
          </a:p>
        </p:txBody>
      </p:sp>
    </p:spTree>
    <p:extLst>
      <p:ext uri="{BB962C8B-B14F-4D97-AF65-F5344CB8AC3E}">
        <p14:creationId xmlns:p14="http://schemas.microsoft.com/office/powerpoint/2010/main" val="162310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457200"/>
            <a:ext cx="81534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Recognizing Social Engineering Attacks</a:t>
            </a:r>
            <a:endParaRPr lang="en-US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287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Question?</a:t>
            </a:r>
            <a:endParaRPr lang="en-US" sz="6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" y="1219200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Which is the stronger password?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914400" y="198120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1.  </a:t>
            </a:r>
            <a:r>
              <a:rPr lang="en-US" sz="2800" dirty="0" err="1" smtClean="0"/>
              <a:t>eXtraZZZs</a:t>
            </a:r>
            <a:r>
              <a:rPr lang="en-US" sz="2800" dirty="0" smtClean="0"/>
              <a:t>!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914400" y="275338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2.  </a:t>
            </a:r>
            <a:r>
              <a:rPr lang="en-US" sz="2800" dirty="0" err="1" smtClean="0"/>
              <a:t>ILoveCats</a:t>
            </a:r>
            <a:r>
              <a:rPr lang="en-US" sz="2800" dirty="0" smtClean="0"/>
              <a:t>!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914400" y="351538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3.  Patrick23</a:t>
            </a:r>
            <a:endParaRPr lang="en-US" sz="2800" dirty="0"/>
          </a:p>
        </p:txBody>
      </p:sp>
      <p:sp>
        <p:nvSpPr>
          <p:cNvPr id="14" name="Oval 13"/>
          <p:cNvSpPr/>
          <p:nvPr/>
        </p:nvSpPr>
        <p:spPr>
          <a:xfrm>
            <a:off x="304800" y="1803974"/>
            <a:ext cx="8382000" cy="949405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176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1466433"/>
            <a:ext cx="8153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Encryption</a:t>
            </a:r>
            <a:endParaRPr lang="en-US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8605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172200"/>
          </a:xfrm>
        </p:spPr>
        <p:txBody>
          <a:bodyPr>
            <a:normAutofit fontScale="77500" lnSpcReduction="20000"/>
          </a:bodyPr>
          <a:lstStyle/>
          <a:p>
            <a:r>
              <a:rPr lang="en-US" sz="4500" dirty="0" smtClean="0"/>
              <a:t>Encryption is a process that protects your information by making it unreadable or unusable by anyone that does not have the key.</a:t>
            </a:r>
          </a:p>
          <a:p>
            <a:pPr lvl="1"/>
            <a:r>
              <a:rPr lang="en-US" sz="3500" dirty="0" smtClean="0"/>
              <a:t>Encryption protects the information on your device if you lose it or secures your credit card information when you make a purchase.</a:t>
            </a:r>
          </a:p>
          <a:p>
            <a:pPr lvl="1"/>
            <a:r>
              <a:rPr lang="en-US" sz="3500" dirty="0" smtClean="0"/>
              <a:t>When information is not encrypted it is called plain-text.  This means anyone can read or access it.</a:t>
            </a:r>
          </a:p>
          <a:p>
            <a:pPr lvl="1"/>
            <a:r>
              <a:rPr lang="en-US" sz="3500" dirty="0" smtClean="0"/>
              <a:t>Encrypting information converts it into a non-readable format called cipher-text.  Encryption uses </a:t>
            </a:r>
            <a:r>
              <a:rPr lang="en-US" sz="3500" dirty="0" err="1" smtClean="0"/>
              <a:t>mathmatical</a:t>
            </a:r>
            <a:r>
              <a:rPr lang="en-US" sz="3500" dirty="0" smtClean="0"/>
              <a:t> formulas and a unique key to convert your information into cipher-text.  A common key would be a password.</a:t>
            </a:r>
          </a:p>
        </p:txBody>
      </p:sp>
    </p:spTree>
    <p:extLst>
      <p:ext uri="{BB962C8B-B14F-4D97-AF65-F5344CB8AC3E}">
        <p14:creationId xmlns:p14="http://schemas.microsoft.com/office/powerpoint/2010/main" val="2758914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172200"/>
          </a:xfrm>
        </p:spPr>
        <p:txBody>
          <a:bodyPr>
            <a:normAutofit/>
          </a:bodyPr>
          <a:lstStyle/>
          <a:p>
            <a:r>
              <a:rPr lang="en-US" sz="4500" dirty="0" smtClean="0"/>
              <a:t>Items that can be encrypted include:</a:t>
            </a:r>
          </a:p>
          <a:p>
            <a:pPr lvl="1"/>
            <a:r>
              <a:rPr lang="en-US" sz="3500" dirty="0" smtClean="0"/>
              <a:t>Laptops</a:t>
            </a:r>
          </a:p>
          <a:p>
            <a:pPr lvl="1"/>
            <a:r>
              <a:rPr lang="en-US" sz="3500" dirty="0" smtClean="0"/>
              <a:t>Phones</a:t>
            </a:r>
          </a:p>
          <a:p>
            <a:pPr lvl="1"/>
            <a:r>
              <a:rPr lang="en-US" sz="3500" dirty="0" smtClean="0"/>
              <a:t>Instant Messaging</a:t>
            </a:r>
          </a:p>
          <a:p>
            <a:pPr lvl="1"/>
            <a:r>
              <a:rPr lang="en-US" sz="3500" dirty="0" smtClean="0"/>
              <a:t>Electronic files (Word, Excel)</a:t>
            </a:r>
          </a:p>
          <a:p>
            <a:pPr lvl="1"/>
            <a:r>
              <a:rPr lang="en-US" sz="3500" dirty="0" smtClean="0"/>
              <a:t>Browser connections</a:t>
            </a:r>
          </a:p>
          <a:p>
            <a:pPr lvl="1"/>
            <a:r>
              <a:rPr lang="en-US" sz="3500" dirty="0" smtClean="0"/>
              <a:t>Social Networking sites</a:t>
            </a:r>
          </a:p>
        </p:txBody>
      </p:sp>
    </p:spTree>
    <p:extLst>
      <p:ext uri="{BB962C8B-B14F-4D97-AF65-F5344CB8AC3E}">
        <p14:creationId xmlns:p14="http://schemas.microsoft.com/office/powerpoint/2010/main" val="378294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What Can You Do?</a:t>
            </a:r>
            <a:endParaRPr lang="en-US" sz="6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990600"/>
            <a:ext cx="82296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6725" indent="-466725">
              <a:buFont typeface="+mj-lt"/>
              <a:buAutoNum type="arabicPeriod"/>
            </a:pPr>
            <a:r>
              <a:rPr lang="en-US" sz="3400" dirty="0" smtClean="0"/>
              <a:t>Password protect your devices.</a:t>
            </a:r>
          </a:p>
          <a:p>
            <a:pPr marL="466725" indent="-466725">
              <a:buFont typeface="+mj-lt"/>
              <a:buAutoNum type="arabicPeriod"/>
            </a:pPr>
            <a:r>
              <a:rPr lang="en-US" sz="3400" dirty="0" smtClean="0"/>
              <a:t>Send confidential documents encrypted with a password.</a:t>
            </a:r>
          </a:p>
          <a:p>
            <a:pPr marL="466725" indent="-466725">
              <a:buFont typeface="+mj-lt"/>
              <a:buAutoNum type="arabicPeriod"/>
            </a:pPr>
            <a:r>
              <a:rPr lang="en-US" sz="3400" dirty="0" smtClean="0"/>
              <a:t>Only use sites with security and have https if entering personal information (banking sites, shopping).</a:t>
            </a:r>
          </a:p>
        </p:txBody>
      </p:sp>
    </p:spTree>
    <p:extLst>
      <p:ext uri="{BB962C8B-B14F-4D97-AF65-F5344CB8AC3E}">
        <p14:creationId xmlns:p14="http://schemas.microsoft.com/office/powerpoint/2010/main" val="124832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Question?</a:t>
            </a:r>
            <a:endParaRPr lang="en-US" sz="6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" y="1219200"/>
            <a:ext cx="815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What is information that has been encrypted called?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914400" y="243840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1.  Secret-text.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914400" y="31242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2.  Cipher-text.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914400" y="381000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3.  Plain-text.</a:t>
            </a:r>
            <a:endParaRPr lang="en-US" sz="2800" dirty="0"/>
          </a:p>
        </p:txBody>
      </p:sp>
      <p:sp>
        <p:nvSpPr>
          <p:cNvPr id="14" name="Oval 13"/>
          <p:cNvSpPr/>
          <p:nvPr/>
        </p:nvSpPr>
        <p:spPr>
          <a:xfrm>
            <a:off x="304800" y="2885420"/>
            <a:ext cx="8382000" cy="1076980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176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1466433"/>
            <a:ext cx="8153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Working</a:t>
            </a:r>
          </a:p>
          <a:p>
            <a:pPr algn="ctr"/>
            <a:r>
              <a:rPr lang="en-US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Remotely</a:t>
            </a:r>
            <a:endParaRPr lang="en-US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8605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172200"/>
          </a:xfrm>
        </p:spPr>
        <p:txBody>
          <a:bodyPr>
            <a:normAutofit/>
          </a:bodyPr>
          <a:lstStyle/>
          <a:p>
            <a:r>
              <a:rPr lang="en-US" sz="4500" dirty="0" smtClean="0"/>
              <a:t>Working remotely allows the user to leave the office and work at other locations.</a:t>
            </a:r>
          </a:p>
          <a:p>
            <a:pPr lvl="1"/>
            <a:r>
              <a:rPr lang="en-US" sz="3500" dirty="0" smtClean="0"/>
              <a:t>Tricks such as:</a:t>
            </a:r>
          </a:p>
          <a:p>
            <a:pPr lvl="2"/>
            <a:r>
              <a:rPr lang="en-US" sz="3400" dirty="0" smtClean="0"/>
              <a:t>Stealing unattended devices.</a:t>
            </a:r>
          </a:p>
          <a:p>
            <a:pPr lvl="2"/>
            <a:r>
              <a:rPr lang="en-US" sz="3400" dirty="0" smtClean="0"/>
              <a:t>Hackers are able to use </a:t>
            </a:r>
            <a:r>
              <a:rPr lang="en-US" sz="3400" dirty="0" err="1" smtClean="0"/>
              <a:t>wi-fi</a:t>
            </a:r>
            <a:r>
              <a:rPr lang="en-US" sz="3400" dirty="0" smtClean="0"/>
              <a:t> to capture transmitted information sent through the internet.</a:t>
            </a:r>
          </a:p>
          <a:p>
            <a:pPr lvl="2"/>
            <a:r>
              <a:rPr lang="en-US" sz="3400" dirty="0" smtClean="0"/>
              <a:t>Using USB devices to spread malware.</a:t>
            </a:r>
          </a:p>
        </p:txBody>
      </p:sp>
    </p:spTree>
    <p:extLst>
      <p:ext uri="{BB962C8B-B14F-4D97-AF65-F5344CB8AC3E}">
        <p14:creationId xmlns:p14="http://schemas.microsoft.com/office/powerpoint/2010/main" val="2758914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What Can You Do?</a:t>
            </a:r>
            <a:endParaRPr lang="en-US" sz="6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066086"/>
            <a:ext cx="82296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6725" indent="-466725">
              <a:buFont typeface="+mj-lt"/>
              <a:buAutoNum type="arabicPeriod"/>
            </a:pPr>
            <a:r>
              <a:rPr lang="en-US" sz="3400" dirty="0" smtClean="0"/>
              <a:t>Only use resources provided by our organization.  Please do not use personal devices while working remotely, unless you have prior approval. </a:t>
            </a:r>
          </a:p>
          <a:p>
            <a:pPr marL="466725" indent="-466725">
              <a:buFont typeface="+mj-lt"/>
              <a:buAutoNum type="arabicPeriod"/>
            </a:pPr>
            <a:r>
              <a:rPr lang="en-US" sz="3400" dirty="0" smtClean="0"/>
              <a:t>Only authorized individuals can have access to any system used for work.  Please do not let children, guests or family members have access or use these devices.</a:t>
            </a:r>
          </a:p>
          <a:p>
            <a:pPr marL="466725" indent="-466725">
              <a:buFont typeface="+mj-lt"/>
              <a:buAutoNum type="arabicPeriod"/>
            </a:pPr>
            <a:r>
              <a:rPr lang="en-US" sz="3400" dirty="0"/>
              <a:t>Enable a password lock on your device</a:t>
            </a:r>
            <a:r>
              <a:rPr lang="en-US" sz="3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4832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What Can You Do?</a:t>
            </a:r>
            <a:endParaRPr lang="en-US" sz="6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990600"/>
            <a:ext cx="822960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sz="3400" dirty="0"/>
              <a:t>Do not leave a device unattended.  Always keep track of your device.  You are more likely to </a:t>
            </a:r>
            <a:r>
              <a:rPr lang="en-US" sz="3400" dirty="0" smtClean="0"/>
              <a:t>lose </a:t>
            </a:r>
            <a:r>
              <a:rPr lang="en-US" sz="3400" dirty="0"/>
              <a:t>your device than have it stolen.</a:t>
            </a:r>
          </a:p>
          <a:p>
            <a:pPr marL="466725" indent="-466725">
              <a:buFont typeface="+mj-lt"/>
              <a:buAutoNum type="arabicPeriod" startAt="4"/>
            </a:pPr>
            <a:r>
              <a:rPr lang="en-US" sz="3400" dirty="0" smtClean="0"/>
              <a:t>When connecting a device to public </a:t>
            </a:r>
            <a:r>
              <a:rPr lang="en-US" sz="3400" dirty="0" err="1" smtClean="0"/>
              <a:t>wi-fi</a:t>
            </a:r>
            <a:r>
              <a:rPr lang="en-US" sz="3400" dirty="0" smtClean="0"/>
              <a:t>, remember that other people may be able to monitor your online activity.</a:t>
            </a:r>
          </a:p>
          <a:p>
            <a:pPr marL="466725" indent="-466725">
              <a:buFont typeface="+mj-lt"/>
              <a:buAutoNum type="arabicPeriod" startAt="4"/>
            </a:pPr>
            <a:r>
              <a:rPr lang="en-US" sz="3400" dirty="0" smtClean="0"/>
              <a:t>Only install software that has been approved by our organization.</a:t>
            </a:r>
          </a:p>
          <a:p>
            <a:pPr marL="466725" indent="-466725">
              <a:buFont typeface="+mj-lt"/>
              <a:buAutoNum type="arabicPeriod" startAt="4"/>
            </a:pPr>
            <a:r>
              <a:rPr lang="en-US" sz="3400" dirty="0" smtClean="0"/>
              <a:t>Do not allow others to connect other devices to your laptop.</a:t>
            </a:r>
          </a:p>
        </p:txBody>
      </p:sp>
    </p:spTree>
    <p:extLst>
      <p:ext uri="{BB962C8B-B14F-4D97-AF65-F5344CB8AC3E}">
        <p14:creationId xmlns:p14="http://schemas.microsoft.com/office/powerpoint/2010/main" val="233337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172200"/>
          </a:xfrm>
        </p:spPr>
        <p:txBody>
          <a:bodyPr>
            <a:normAutofit fontScale="92500" lnSpcReduction="20000"/>
          </a:bodyPr>
          <a:lstStyle/>
          <a:p>
            <a:r>
              <a:rPr lang="en-US" sz="3800" dirty="0" smtClean="0"/>
              <a:t>Cyber attackers pretend to be someone or something that you know and trust.</a:t>
            </a:r>
          </a:p>
          <a:p>
            <a:pPr lvl="1"/>
            <a:r>
              <a:rPr lang="en-US" sz="3500" dirty="0" smtClean="0"/>
              <a:t>These attacks can occur online, through email, over the phone, or in person.</a:t>
            </a:r>
          </a:p>
          <a:p>
            <a:pPr lvl="1"/>
            <a:r>
              <a:rPr lang="en-US" sz="3500" dirty="0" smtClean="0"/>
              <a:t>Tricks such as:</a:t>
            </a:r>
          </a:p>
          <a:p>
            <a:pPr lvl="2"/>
            <a:r>
              <a:rPr lang="en-US" sz="3400" dirty="0" smtClean="0"/>
              <a:t>Click-bait – free downloads, contests.</a:t>
            </a:r>
          </a:p>
          <a:p>
            <a:pPr lvl="2"/>
            <a:r>
              <a:rPr lang="en-US" sz="3400" dirty="0" smtClean="0"/>
              <a:t>Watering Hole Attacks – attacking sites that are visited by their target group by inserting a threat on the website.  (Walmart, Facebook)</a:t>
            </a:r>
          </a:p>
          <a:p>
            <a:pPr lvl="2"/>
            <a:r>
              <a:rPr lang="en-US" sz="3400" dirty="0" smtClean="0"/>
              <a:t>Ransomware – holds your files or part of your system for ransom.</a:t>
            </a:r>
          </a:p>
          <a:p>
            <a:pPr lvl="2"/>
            <a:r>
              <a:rPr lang="en-US" sz="3400" dirty="0" smtClean="0"/>
              <a:t>Phishing/Spear Phishing – fooling people into handing over money or information.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218822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Question?</a:t>
            </a:r>
            <a:endParaRPr lang="en-US" sz="6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" y="1219200"/>
            <a:ext cx="815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When can you use your personal devices when working remotely?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914400" y="243840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1.  After installing the latest security tools.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914400" y="32004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2.  When authorized by management.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914400" y="396240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3.  When your personal device is new.</a:t>
            </a:r>
            <a:endParaRPr lang="en-US" sz="2800" dirty="0"/>
          </a:p>
        </p:txBody>
      </p:sp>
      <p:sp>
        <p:nvSpPr>
          <p:cNvPr id="14" name="Oval 13"/>
          <p:cNvSpPr/>
          <p:nvPr/>
        </p:nvSpPr>
        <p:spPr>
          <a:xfrm>
            <a:off x="304800" y="2895600"/>
            <a:ext cx="8382000" cy="1076980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176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1466433"/>
            <a:ext cx="8153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Physical</a:t>
            </a:r>
          </a:p>
          <a:p>
            <a:pPr algn="ctr"/>
            <a:r>
              <a:rPr lang="en-US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Security</a:t>
            </a:r>
            <a:endParaRPr lang="en-US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8605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172200"/>
          </a:xfrm>
        </p:spPr>
        <p:txBody>
          <a:bodyPr>
            <a:normAutofit fontScale="92500" lnSpcReduction="20000"/>
          </a:bodyPr>
          <a:lstStyle/>
          <a:p>
            <a:r>
              <a:rPr lang="en-US" sz="4500" dirty="0" smtClean="0"/>
              <a:t>It is easier for someone to physically steal our information than it is to steal it digitally.</a:t>
            </a:r>
          </a:p>
          <a:p>
            <a:pPr lvl="1"/>
            <a:r>
              <a:rPr lang="en-US" sz="3500" dirty="0" smtClean="0"/>
              <a:t>An attacker may enter our organization by pretending to be a contractor, technician or building employee.  Then silently steal confidential documents as they visit employees desks.  </a:t>
            </a:r>
          </a:p>
          <a:p>
            <a:pPr lvl="1"/>
            <a:r>
              <a:rPr lang="en-US" sz="3500" dirty="0" smtClean="0"/>
              <a:t>Tricks such as:</a:t>
            </a:r>
          </a:p>
          <a:p>
            <a:pPr lvl="2"/>
            <a:r>
              <a:rPr lang="en-US" sz="3400" dirty="0" smtClean="0"/>
              <a:t>Pretend to be an employee and sneak in with other employees. </a:t>
            </a:r>
          </a:p>
          <a:p>
            <a:pPr lvl="2"/>
            <a:r>
              <a:rPr lang="en-US" sz="3400" dirty="0" smtClean="0"/>
              <a:t>Enter through unsecured doors, left open for easier access.</a:t>
            </a:r>
          </a:p>
        </p:txBody>
      </p:sp>
    </p:spTree>
    <p:extLst>
      <p:ext uri="{BB962C8B-B14F-4D97-AF65-F5344CB8AC3E}">
        <p14:creationId xmlns:p14="http://schemas.microsoft.com/office/powerpoint/2010/main" val="2758914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What Can You Do?</a:t>
            </a:r>
            <a:endParaRPr lang="en-US" sz="6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990600"/>
            <a:ext cx="822960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6725" indent="-466725">
              <a:buFont typeface="+mj-lt"/>
              <a:buAutoNum type="arabicPeriod"/>
            </a:pPr>
            <a:r>
              <a:rPr lang="en-US" sz="3400" dirty="0" smtClean="0"/>
              <a:t>Do no leave any secured doors open.</a:t>
            </a:r>
          </a:p>
          <a:p>
            <a:pPr marL="466725" indent="-466725">
              <a:buFont typeface="+mj-lt"/>
              <a:buAutoNum type="arabicPeriod"/>
            </a:pPr>
            <a:r>
              <a:rPr lang="en-US" sz="3400" dirty="0" smtClean="0"/>
              <a:t>Escort anyone with out proper identification to the front desk.</a:t>
            </a:r>
          </a:p>
          <a:p>
            <a:pPr marL="466725" indent="-466725">
              <a:buFont typeface="+mj-lt"/>
              <a:buAutoNum type="arabicPeriod"/>
            </a:pPr>
            <a:r>
              <a:rPr lang="en-US" sz="3400" dirty="0" smtClean="0"/>
              <a:t>Do not allow someone to enter behind you that you do not know.  </a:t>
            </a:r>
          </a:p>
          <a:p>
            <a:pPr marL="466725" indent="-466725">
              <a:buFont typeface="+mj-lt"/>
              <a:buAutoNum type="arabicPeriod"/>
            </a:pPr>
            <a:r>
              <a:rPr lang="en-US" sz="3400" dirty="0" smtClean="0"/>
              <a:t>Shred confidential documents or dispose of in secured bins.</a:t>
            </a:r>
          </a:p>
          <a:p>
            <a:pPr marL="466725" indent="-466725">
              <a:buFont typeface="+mj-lt"/>
              <a:buAutoNum type="arabicPeriod"/>
            </a:pPr>
            <a:r>
              <a:rPr lang="en-US" sz="3400" dirty="0" smtClean="0"/>
              <a:t>Do not share passcodes with non-employees.</a:t>
            </a:r>
          </a:p>
          <a:p>
            <a:pPr marL="466725" indent="-466725">
              <a:buFont typeface="+mj-lt"/>
              <a:buAutoNum type="arabicPeriod"/>
            </a:pPr>
            <a:r>
              <a:rPr lang="en-US" sz="3400" dirty="0" smtClean="0"/>
              <a:t>Double check that you have all of your devices with you when you travel.</a:t>
            </a:r>
          </a:p>
        </p:txBody>
      </p:sp>
    </p:spTree>
    <p:extLst>
      <p:ext uri="{BB962C8B-B14F-4D97-AF65-F5344CB8AC3E}">
        <p14:creationId xmlns:p14="http://schemas.microsoft.com/office/powerpoint/2010/main" val="124832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Question?</a:t>
            </a:r>
            <a:endParaRPr lang="en-US" sz="6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" y="1219200"/>
            <a:ext cx="815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Which of the following are secure options for disposing of confidential documents?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914400" y="2438400"/>
            <a:ext cx="7315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1.  Either shred the documents in a shredder or dispose of them in secure bins designed for collecting sensitive data.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914400" y="3962400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2.  Either shred the documents in a shredder or take them home to burn in your fireplace.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914400" y="5105400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3.  Either shred the documents or store the documents in locked cabinets.</a:t>
            </a:r>
            <a:endParaRPr lang="en-US" sz="2800" dirty="0"/>
          </a:p>
        </p:txBody>
      </p:sp>
      <p:sp>
        <p:nvSpPr>
          <p:cNvPr id="14" name="Oval 13"/>
          <p:cNvSpPr/>
          <p:nvPr/>
        </p:nvSpPr>
        <p:spPr>
          <a:xfrm>
            <a:off x="304800" y="2133600"/>
            <a:ext cx="8382000" cy="1686580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176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1219200"/>
            <a:ext cx="8153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Protecting</a:t>
            </a:r>
          </a:p>
          <a:p>
            <a:pPr algn="ctr"/>
            <a:r>
              <a:rPr lang="en-US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Personal</a:t>
            </a:r>
          </a:p>
          <a:p>
            <a:pPr algn="ctr"/>
            <a:r>
              <a:rPr lang="en-US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Computer</a:t>
            </a:r>
            <a:endParaRPr lang="en-US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8605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172200"/>
          </a:xfrm>
        </p:spPr>
        <p:txBody>
          <a:bodyPr>
            <a:normAutofit fontScale="92500"/>
          </a:bodyPr>
          <a:lstStyle/>
          <a:p>
            <a:r>
              <a:rPr lang="en-US" sz="4500" dirty="0" smtClean="0"/>
              <a:t>Just like your work computer, your personal computer is also a target.</a:t>
            </a:r>
          </a:p>
          <a:p>
            <a:pPr lvl="1"/>
            <a:r>
              <a:rPr lang="en-US" sz="3500" dirty="0" smtClean="0"/>
              <a:t>Tricks such as:</a:t>
            </a:r>
          </a:p>
          <a:p>
            <a:pPr lvl="2"/>
            <a:r>
              <a:rPr lang="en-US" sz="3400" dirty="0" smtClean="0"/>
              <a:t>Messages requesting sensitive information or asking you to click a link.</a:t>
            </a:r>
          </a:p>
          <a:p>
            <a:pPr lvl="2"/>
            <a:r>
              <a:rPr lang="en-US" sz="3400" dirty="0" smtClean="0"/>
              <a:t>Third party applications may contain viruses.</a:t>
            </a:r>
          </a:p>
          <a:p>
            <a:pPr lvl="2"/>
            <a:r>
              <a:rPr lang="en-US" sz="3400" dirty="0" smtClean="0"/>
              <a:t>False web links</a:t>
            </a:r>
          </a:p>
          <a:p>
            <a:pPr lvl="2"/>
            <a:r>
              <a:rPr lang="en-US" sz="3400" dirty="0" smtClean="0"/>
              <a:t>Bugs in browser plug-ins.</a:t>
            </a:r>
          </a:p>
        </p:txBody>
      </p:sp>
    </p:spTree>
    <p:extLst>
      <p:ext uri="{BB962C8B-B14F-4D97-AF65-F5344CB8AC3E}">
        <p14:creationId xmlns:p14="http://schemas.microsoft.com/office/powerpoint/2010/main" val="980282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What Can You Do?</a:t>
            </a:r>
            <a:endParaRPr lang="en-US" sz="6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990600"/>
            <a:ext cx="82296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6725" indent="-466725">
              <a:buFont typeface="+mj-lt"/>
              <a:buAutoNum type="arabicPeriod"/>
            </a:pPr>
            <a:r>
              <a:rPr lang="en-US" sz="3400" dirty="0" smtClean="0"/>
              <a:t>Always be sure that your devices have the latest patches installed and are running the latest versions of any installed programs.</a:t>
            </a:r>
          </a:p>
          <a:p>
            <a:pPr marL="466725" indent="-466725">
              <a:buFont typeface="+mj-lt"/>
              <a:buAutoNum type="arabicPeriod"/>
            </a:pPr>
            <a:r>
              <a:rPr lang="en-US" sz="3400" dirty="0" smtClean="0"/>
              <a:t>The simplest way to do this is to enable automatic updates on your computer.</a:t>
            </a:r>
          </a:p>
          <a:p>
            <a:pPr marL="466725" indent="-466725">
              <a:buFont typeface="+mj-lt"/>
              <a:buAutoNum type="arabicPeriod"/>
            </a:pPr>
            <a:r>
              <a:rPr lang="en-US" sz="3400" dirty="0" smtClean="0"/>
              <a:t>Ensure browsers and plug-ins are up to date.</a:t>
            </a:r>
          </a:p>
          <a:p>
            <a:pPr marL="466725" indent="-466725">
              <a:buFont typeface="+mj-lt"/>
              <a:buAutoNum type="arabicPeriod"/>
            </a:pPr>
            <a:r>
              <a:rPr lang="en-US" sz="3400" dirty="0"/>
              <a:t>Make sure you are using updated antivirus software. </a:t>
            </a:r>
          </a:p>
        </p:txBody>
      </p:sp>
    </p:spTree>
    <p:extLst>
      <p:ext uri="{BB962C8B-B14F-4D97-AF65-F5344CB8AC3E}">
        <p14:creationId xmlns:p14="http://schemas.microsoft.com/office/powerpoint/2010/main" val="124832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What Can You Do?</a:t>
            </a:r>
            <a:endParaRPr lang="en-US" sz="6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990600"/>
            <a:ext cx="82296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6725" indent="-466725">
              <a:buFont typeface="+mj-lt"/>
              <a:buAutoNum type="arabicPeriod" startAt="5"/>
            </a:pPr>
            <a:r>
              <a:rPr lang="en-US" sz="3400" dirty="0" smtClean="0"/>
              <a:t>Protect all devices with a screen lock.</a:t>
            </a:r>
          </a:p>
          <a:p>
            <a:pPr marL="466725" indent="-466725">
              <a:buFont typeface="+mj-lt"/>
              <a:buAutoNum type="arabicPeriod" startAt="5"/>
            </a:pPr>
            <a:r>
              <a:rPr lang="en-US" sz="3400" dirty="0" smtClean="0"/>
              <a:t>Back up photo’s and valuable documents.</a:t>
            </a:r>
          </a:p>
          <a:p>
            <a:pPr marL="466725" indent="-466725">
              <a:buFont typeface="+mj-lt"/>
              <a:buAutoNum type="arabicPeriod" startAt="5"/>
            </a:pPr>
            <a:r>
              <a:rPr lang="en-US" sz="3400" dirty="0" smtClean="0"/>
              <a:t>Consider </a:t>
            </a:r>
            <a:r>
              <a:rPr lang="en-US" sz="3400" dirty="0"/>
              <a:t>using your browser in private mode to help protect your online privacy.  When your browser is in privacy mode it does not record what websites you visit</a:t>
            </a:r>
            <a:r>
              <a:rPr lang="en-US" sz="3400" dirty="0" smtClean="0"/>
              <a:t>.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en-US" sz="3400" dirty="0"/>
              <a:t>Before entering personal information – check that the website begins with https and has a padlock (sign of encryption).</a:t>
            </a:r>
          </a:p>
          <a:p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4249317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Question?</a:t>
            </a:r>
            <a:endParaRPr lang="en-US" sz="6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" y="1219200"/>
            <a:ext cx="815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Which of the following is one of the easiest ways to ensure your computer is always updated?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914400" y="289560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1. Use browser plug-ins.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914400" y="35052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2. Install an application firewall.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914400" y="411480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3. Enable automatic updating.</a:t>
            </a:r>
            <a:endParaRPr lang="en-US" sz="2800" dirty="0"/>
          </a:p>
        </p:txBody>
      </p:sp>
      <p:sp>
        <p:nvSpPr>
          <p:cNvPr id="14" name="Oval 13"/>
          <p:cNvSpPr/>
          <p:nvPr/>
        </p:nvSpPr>
        <p:spPr>
          <a:xfrm>
            <a:off x="304800" y="3962400"/>
            <a:ext cx="8382000" cy="838200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176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What Can You Do?</a:t>
            </a:r>
            <a:endParaRPr lang="en-US" sz="6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066800"/>
            <a:ext cx="822960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6725" indent="-466725">
              <a:buFont typeface="+mj-lt"/>
              <a:buAutoNum type="arabicPeriod"/>
            </a:pPr>
            <a:r>
              <a:rPr lang="en-US" sz="3400" dirty="0" smtClean="0"/>
              <a:t>Slow down, ask questions.</a:t>
            </a:r>
          </a:p>
          <a:p>
            <a:pPr marL="466725" indent="-466725">
              <a:buFont typeface="+mj-lt"/>
              <a:buAutoNum type="arabicPeriod"/>
            </a:pPr>
            <a:r>
              <a:rPr lang="en-US" sz="3400" dirty="0" smtClean="0"/>
              <a:t>Be suspicious if someone asks you for information that they should not have access to.</a:t>
            </a:r>
          </a:p>
          <a:p>
            <a:pPr marL="466725" indent="-466725">
              <a:buFont typeface="+mj-lt"/>
              <a:buAutoNum type="arabicPeriod"/>
            </a:pPr>
            <a:r>
              <a:rPr lang="en-US" sz="3400" dirty="0" smtClean="0"/>
              <a:t>Be suspicious if they use confusing  or technical terms.</a:t>
            </a:r>
          </a:p>
          <a:p>
            <a:pPr marL="466725" indent="-466725">
              <a:buFont typeface="+mj-lt"/>
              <a:buAutoNum type="arabicPeriod"/>
            </a:pPr>
            <a:r>
              <a:rPr lang="en-US" sz="3400" dirty="0" smtClean="0"/>
              <a:t>Be suspicious if they create a tremendous sense of urgency.</a:t>
            </a:r>
          </a:p>
          <a:p>
            <a:pPr marL="466725" indent="-466725">
              <a:buFont typeface="+mj-lt"/>
              <a:buAutoNum type="arabicPeriod"/>
            </a:pPr>
            <a:r>
              <a:rPr lang="en-US" sz="3400" dirty="0" smtClean="0"/>
              <a:t>Hang up or ignore the message  and contact the Help Desk, Human Resources  or appropriate department.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4277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466433"/>
            <a:ext cx="8153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Hacked</a:t>
            </a:r>
            <a:endParaRPr lang="en-US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8605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553200"/>
          </a:xfrm>
        </p:spPr>
        <p:txBody>
          <a:bodyPr>
            <a:normAutofit fontScale="85000" lnSpcReduction="20000"/>
          </a:bodyPr>
          <a:lstStyle/>
          <a:p>
            <a:r>
              <a:rPr lang="en-US" sz="4500" dirty="0" smtClean="0"/>
              <a:t>Cyber criminals are extremely persistent.  The faster your realize you have been hacked and the faster you notify someone, the less damage cyber criminals can do.</a:t>
            </a:r>
          </a:p>
          <a:p>
            <a:pPr lvl="1"/>
            <a:r>
              <a:rPr lang="en-US" sz="3500" dirty="0" smtClean="0"/>
              <a:t>Indicators that you have been hacked:</a:t>
            </a:r>
          </a:p>
          <a:p>
            <a:pPr lvl="2"/>
            <a:r>
              <a:rPr lang="en-US" sz="3400" dirty="0" smtClean="0"/>
              <a:t>Antivirus alert.</a:t>
            </a:r>
          </a:p>
          <a:p>
            <a:pPr lvl="2"/>
            <a:r>
              <a:rPr lang="en-US" sz="3400" dirty="0" smtClean="0"/>
              <a:t>Browser takes you to unwanted websites or unwanted websites open.</a:t>
            </a:r>
          </a:p>
          <a:p>
            <a:pPr lvl="2"/>
            <a:r>
              <a:rPr lang="en-US" sz="3400" dirty="0" smtClean="0"/>
              <a:t>Passwords no longer work.</a:t>
            </a:r>
          </a:p>
          <a:p>
            <a:pPr lvl="2"/>
            <a:r>
              <a:rPr lang="en-US" sz="3400" dirty="0" smtClean="0"/>
              <a:t>Friend/co-workers receiving odd messages from your Facebook, Twitter or email accounts.</a:t>
            </a:r>
          </a:p>
          <a:p>
            <a:pPr lvl="2"/>
            <a:r>
              <a:rPr lang="en-US" sz="3400" dirty="0" smtClean="0"/>
              <a:t>You think you may have accidentally clicked on or installed suspicious software.</a:t>
            </a:r>
          </a:p>
        </p:txBody>
      </p:sp>
    </p:spTree>
    <p:extLst>
      <p:ext uri="{BB962C8B-B14F-4D97-AF65-F5344CB8AC3E}">
        <p14:creationId xmlns:p14="http://schemas.microsoft.com/office/powerpoint/2010/main" val="2758914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What Can You Do?</a:t>
            </a:r>
            <a:endParaRPr lang="en-US" sz="6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121926"/>
            <a:ext cx="82296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6725" indent="-466725">
              <a:buFont typeface="+mj-lt"/>
              <a:buAutoNum type="arabicPeriod"/>
            </a:pPr>
            <a:r>
              <a:rPr lang="en-US" sz="3400" dirty="0" smtClean="0"/>
              <a:t>DO NOT attempt to fix the problem yourself.</a:t>
            </a:r>
          </a:p>
          <a:p>
            <a:pPr marL="466725" indent="-466725">
              <a:buFont typeface="+mj-lt"/>
              <a:buAutoNum type="arabicPeriod"/>
            </a:pPr>
            <a:r>
              <a:rPr lang="en-US" sz="3400" dirty="0" smtClean="0"/>
              <a:t>Stop using the computer immediately.</a:t>
            </a:r>
          </a:p>
          <a:p>
            <a:pPr marL="466725" indent="-466725">
              <a:buFont typeface="+mj-lt"/>
              <a:buAutoNum type="arabicPeriod"/>
            </a:pPr>
            <a:r>
              <a:rPr lang="en-US" sz="3400" dirty="0" smtClean="0"/>
              <a:t>Contact the Help Desk immediately.  </a:t>
            </a:r>
          </a:p>
          <a:p>
            <a:pPr marL="466725" indent="-466725">
              <a:buFont typeface="+mj-lt"/>
              <a:buAutoNum type="arabicPeriod"/>
            </a:pPr>
            <a:r>
              <a:rPr lang="en-US" sz="3400" dirty="0" smtClean="0"/>
              <a:t>Do not wait for the problem to get worse.</a:t>
            </a:r>
          </a:p>
          <a:p>
            <a:pPr marL="466725" indent="-466725">
              <a:buFont typeface="+mj-lt"/>
              <a:buAutoNum type="arabicPeriod"/>
            </a:pPr>
            <a:r>
              <a:rPr lang="en-US" sz="3400" dirty="0" smtClean="0"/>
              <a:t>Relate what happened accurately.  Do not be ashamed to admit that you may have clicked on something.</a:t>
            </a:r>
          </a:p>
        </p:txBody>
      </p:sp>
    </p:spTree>
    <p:extLst>
      <p:ext uri="{BB962C8B-B14F-4D97-AF65-F5344CB8AC3E}">
        <p14:creationId xmlns:p14="http://schemas.microsoft.com/office/powerpoint/2010/main" val="124832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Question?</a:t>
            </a:r>
            <a:endParaRPr lang="en-US" sz="6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" y="1219200"/>
            <a:ext cx="815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Which of the following steps should you take if you suspect your system has been compromised?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914400" y="297180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1.  Report the problem to the Help Desk.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914400" y="3657600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2. Search the internet for what steps you should take to fix the problem.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914400" y="4724400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3. Continue using your system until the problem gets worse.</a:t>
            </a:r>
            <a:endParaRPr lang="en-US" sz="2800" dirty="0"/>
          </a:p>
        </p:txBody>
      </p:sp>
      <p:sp>
        <p:nvSpPr>
          <p:cNvPr id="14" name="Oval 13"/>
          <p:cNvSpPr/>
          <p:nvPr/>
        </p:nvSpPr>
        <p:spPr>
          <a:xfrm>
            <a:off x="304800" y="2667000"/>
            <a:ext cx="8382000" cy="1076980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176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1466433"/>
            <a:ext cx="8153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Cloud </a:t>
            </a:r>
          </a:p>
          <a:p>
            <a:pPr algn="ctr"/>
            <a:r>
              <a:rPr lang="en-US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Services</a:t>
            </a:r>
            <a:endParaRPr lang="en-US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8605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172200"/>
          </a:xfrm>
        </p:spPr>
        <p:txBody>
          <a:bodyPr>
            <a:normAutofit fontScale="85000" lnSpcReduction="20000"/>
          </a:bodyPr>
          <a:lstStyle/>
          <a:p>
            <a:r>
              <a:rPr lang="en-US" sz="4500" dirty="0" smtClean="0"/>
              <a:t>Cloud computing is the use of an outside service provider to store, manage or process our data.  Documents are saved via the internet.</a:t>
            </a:r>
          </a:p>
          <a:p>
            <a:pPr lvl="1"/>
            <a:r>
              <a:rPr lang="en-US" sz="3500" dirty="0" smtClean="0"/>
              <a:t>Examples are Google Docs, Dropbox, Microsoft One Drive and Apple’s iCloud.</a:t>
            </a:r>
          </a:p>
          <a:p>
            <a:pPr lvl="1"/>
            <a:r>
              <a:rPr lang="en-US" sz="3500" dirty="0" smtClean="0"/>
              <a:t>Tricks such as:</a:t>
            </a:r>
          </a:p>
          <a:p>
            <a:pPr lvl="2"/>
            <a:r>
              <a:rPr lang="en-US" sz="3400" dirty="0" smtClean="0"/>
              <a:t>Third party applications may contain viruses.</a:t>
            </a:r>
          </a:p>
          <a:p>
            <a:pPr lvl="2"/>
            <a:r>
              <a:rPr lang="en-US" sz="3400" dirty="0" smtClean="0"/>
              <a:t>Hacking into a person’s account and sharing a compromised file.</a:t>
            </a:r>
          </a:p>
          <a:p>
            <a:pPr lvl="2"/>
            <a:r>
              <a:rPr lang="en-US" sz="3400" dirty="0" smtClean="0"/>
              <a:t>Using personal information about your job, family, friends and interests to gain sensitive information or to steal your identity.</a:t>
            </a:r>
          </a:p>
        </p:txBody>
      </p:sp>
    </p:spTree>
    <p:extLst>
      <p:ext uri="{BB962C8B-B14F-4D97-AF65-F5344CB8AC3E}">
        <p14:creationId xmlns:p14="http://schemas.microsoft.com/office/powerpoint/2010/main" val="2758914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What Can You Do?</a:t>
            </a:r>
            <a:endParaRPr lang="en-US" sz="6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990600"/>
            <a:ext cx="822960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6725" indent="-466725">
              <a:buFont typeface="+mj-lt"/>
              <a:buAutoNum type="arabicPeriod"/>
            </a:pPr>
            <a:r>
              <a:rPr lang="en-US" sz="3400" dirty="0" smtClean="0"/>
              <a:t>When using for work, get permission before using any Cloud technologies.</a:t>
            </a:r>
          </a:p>
          <a:p>
            <a:pPr marL="466725" indent="-466725">
              <a:buFont typeface="+mj-lt"/>
              <a:buAutoNum type="arabicPeriod"/>
            </a:pPr>
            <a:r>
              <a:rPr lang="en-US" sz="3400" dirty="0" smtClean="0"/>
              <a:t>Use only organization approved vendors.</a:t>
            </a:r>
          </a:p>
          <a:p>
            <a:pPr marL="466725" indent="-466725">
              <a:buFont typeface="+mj-lt"/>
              <a:buAutoNum type="arabicPeriod"/>
            </a:pPr>
            <a:r>
              <a:rPr lang="en-US" sz="3400" dirty="0" smtClean="0"/>
              <a:t>Follow our policies on what can and can not be stored in the Cloud and whom you can share it with.</a:t>
            </a:r>
          </a:p>
          <a:p>
            <a:pPr marL="466725" indent="-466725">
              <a:buFont typeface="+mj-lt"/>
              <a:buAutoNum type="arabicPeriod"/>
            </a:pPr>
            <a:r>
              <a:rPr lang="en-US" sz="3400" dirty="0" smtClean="0"/>
              <a:t>Beware the type of data you are storing in the Cloud.  Some data is protected legal, regulatory or contractual obligations.</a:t>
            </a:r>
          </a:p>
          <a:p>
            <a:pPr marL="466725" indent="-466725">
              <a:buFont typeface="+mj-lt"/>
              <a:buAutoNum type="arabicPeriod"/>
            </a:pPr>
            <a:r>
              <a:rPr lang="en-US" sz="3400" dirty="0" smtClean="0"/>
              <a:t>Secure work related data by never copying or storing it to a personal Cloud account.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124832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What Can You Do?</a:t>
            </a:r>
            <a:endParaRPr lang="en-US" sz="6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990600"/>
            <a:ext cx="82296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en-US" sz="3400" dirty="0" smtClean="0"/>
              <a:t>Do not access any personal Cloud accounts from work computers or devices.</a:t>
            </a:r>
          </a:p>
          <a:p>
            <a:pPr marL="466725" indent="-466725">
              <a:buFont typeface="+mj-lt"/>
              <a:buAutoNum type="arabicPeriod" startAt="6"/>
            </a:pPr>
            <a:r>
              <a:rPr lang="en-US" sz="3400" dirty="0" smtClean="0"/>
              <a:t>Use a unique password for each of your Cloud accounts.</a:t>
            </a:r>
          </a:p>
          <a:p>
            <a:pPr marL="466725" indent="-466725">
              <a:buFont typeface="+mj-lt"/>
              <a:buAutoNum type="arabicPeriod" startAt="6"/>
            </a:pPr>
            <a:r>
              <a:rPr lang="en-US" sz="3400" dirty="0" smtClean="0"/>
              <a:t>Configure your account to not share any information or any files with anyone.</a:t>
            </a:r>
          </a:p>
          <a:p>
            <a:pPr marL="466725" indent="-466725">
              <a:buFont typeface="+mj-lt"/>
              <a:buAutoNum type="arabicPeriod" startAt="6"/>
            </a:pPr>
            <a:r>
              <a:rPr lang="en-US" sz="3400" dirty="0" smtClean="0"/>
              <a:t>Then only share specific file with specific people who have authorization and need to know that information.</a:t>
            </a:r>
          </a:p>
        </p:txBody>
      </p:sp>
    </p:spTree>
    <p:extLst>
      <p:ext uri="{BB962C8B-B14F-4D97-AF65-F5344CB8AC3E}">
        <p14:creationId xmlns:p14="http://schemas.microsoft.com/office/powerpoint/2010/main" val="149426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Question?</a:t>
            </a:r>
            <a:endParaRPr lang="en-US" sz="6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" y="1219200"/>
            <a:ext cx="815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What should you do when signing up for a new Cloud service?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914400" y="2362200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1.  Use your organizational email address to show the service is for business use.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914400" y="34290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2.  Make sure you get prior permission to do so.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914400" y="4114800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3.  Use a company credit card to subscribe to the service.</a:t>
            </a:r>
            <a:endParaRPr lang="en-US" sz="2800" dirty="0"/>
          </a:p>
        </p:txBody>
      </p:sp>
      <p:sp>
        <p:nvSpPr>
          <p:cNvPr id="14" name="Oval 13"/>
          <p:cNvSpPr/>
          <p:nvPr/>
        </p:nvSpPr>
        <p:spPr>
          <a:xfrm>
            <a:off x="304800" y="3190220"/>
            <a:ext cx="8382000" cy="1076980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176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609600"/>
            <a:ext cx="81534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 Insurance</a:t>
            </a:r>
          </a:p>
          <a:p>
            <a:pPr algn="ctr"/>
            <a:r>
              <a:rPr lang="en-US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Portability &amp; Accountability Act (HIPAA)</a:t>
            </a:r>
            <a:endParaRPr lang="en-US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4808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Question?</a:t>
            </a:r>
            <a:endParaRPr lang="en-US" sz="6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" y="1219200"/>
            <a:ext cx="815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Social engineering attacks can come in many forms.  Which is not a social engineering attack?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914400" y="2362200"/>
            <a:ext cx="7315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1.  People using a lot of confusing or technical terms to get information they should not have access to.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914400" y="3770293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2.  People creating a sense of urgency to get information they should not have access to.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914400" y="4837093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3.  People offering to pay money to gain access to information they should not have access to.</a:t>
            </a:r>
            <a:endParaRPr lang="en-US" sz="2800" dirty="0"/>
          </a:p>
        </p:txBody>
      </p:sp>
      <p:sp>
        <p:nvSpPr>
          <p:cNvPr id="14" name="Oval 13"/>
          <p:cNvSpPr/>
          <p:nvPr/>
        </p:nvSpPr>
        <p:spPr>
          <a:xfrm>
            <a:off x="304800" y="4550152"/>
            <a:ext cx="8382000" cy="1545848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67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477000"/>
          </a:xfrm>
        </p:spPr>
        <p:txBody>
          <a:bodyPr>
            <a:normAutofit fontScale="77500" lnSpcReduction="20000"/>
          </a:bodyPr>
          <a:lstStyle/>
          <a:p>
            <a:r>
              <a:rPr lang="en-US" sz="4500" dirty="0" smtClean="0"/>
              <a:t>HIPAA governs the use, transfer and disclosure of health related information.</a:t>
            </a:r>
          </a:p>
          <a:p>
            <a:pPr lvl="1"/>
            <a:r>
              <a:rPr lang="en-US" sz="3500" dirty="0" smtClean="0"/>
              <a:t>One of the requirements of HIPAA is the protection of Protected Health Information (PHI).</a:t>
            </a:r>
          </a:p>
          <a:p>
            <a:pPr lvl="1"/>
            <a:r>
              <a:rPr lang="en-US" sz="3500" dirty="0" smtClean="0"/>
              <a:t>PHI is defined as any piece of health information that can identify an individual.  Such as a medical record, street address or phone number.</a:t>
            </a:r>
          </a:p>
          <a:p>
            <a:pPr lvl="1"/>
            <a:r>
              <a:rPr lang="en-US" sz="3500" dirty="0" smtClean="0"/>
              <a:t>Established in 1996, and updated in 2009 with the American Recovery and Reinvestment Act.  That act included the Health Information Technology for Economic Clinical Health Act (HITECH).</a:t>
            </a:r>
          </a:p>
          <a:p>
            <a:pPr lvl="1"/>
            <a:r>
              <a:rPr lang="en-US" sz="3500" dirty="0" smtClean="0"/>
              <a:t>HITECH created the Electronic Health Records Incentive program (EHR) as well as the HIPAA Breach Notification Rule.</a:t>
            </a:r>
          </a:p>
          <a:p>
            <a:pPr lvl="1"/>
            <a:r>
              <a:rPr lang="en-US" sz="3500" dirty="0" smtClean="0"/>
              <a:t>A breach means that information obtained, accessed, used, or disclosed leads to a compromise of security or privacy of that data related to PHI.</a:t>
            </a:r>
          </a:p>
        </p:txBody>
      </p:sp>
    </p:spTree>
    <p:extLst>
      <p:ext uri="{BB962C8B-B14F-4D97-AF65-F5344CB8AC3E}">
        <p14:creationId xmlns:p14="http://schemas.microsoft.com/office/powerpoint/2010/main" val="2758914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What Can You Do?</a:t>
            </a:r>
            <a:endParaRPr lang="en-US" sz="6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990600"/>
            <a:ext cx="82296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6725" indent="-466725">
              <a:buFont typeface="+mj-lt"/>
              <a:buAutoNum type="arabicPeriod"/>
            </a:pPr>
            <a:r>
              <a:rPr lang="en-US" sz="3400" dirty="0" smtClean="0"/>
              <a:t>Use the same security steps as previously mentioned.</a:t>
            </a:r>
          </a:p>
          <a:p>
            <a:pPr marL="466725" indent="-466725">
              <a:buFont typeface="+mj-lt"/>
              <a:buAutoNum type="arabicPeriod"/>
            </a:pPr>
            <a:r>
              <a:rPr lang="en-US" sz="3400" dirty="0" smtClean="0"/>
              <a:t>Only share patient data with authorized personnel who have a need to know it.</a:t>
            </a:r>
          </a:p>
          <a:p>
            <a:pPr marL="466725" indent="-466725">
              <a:buFont typeface="+mj-lt"/>
              <a:buAutoNum type="arabicPeriod"/>
            </a:pPr>
            <a:r>
              <a:rPr lang="en-US" sz="3400" dirty="0" smtClean="0"/>
              <a:t>Obtain individual’s written authorization for any use or disclosure of PHI that is not for direct care or treatment.</a:t>
            </a:r>
          </a:p>
          <a:p>
            <a:pPr marL="466725" indent="-466725">
              <a:buFont typeface="+mj-lt"/>
              <a:buAutoNum type="arabicPeriod"/>
            </a:pPr>
            <a:r>
              <a:rPr lang="en-US" sz="3400" dirty="0" smtClean="0"/>
              <a:t>Follow the rule of </a:t>
            </a:r>
            <a:r>
              <a:rPr lang="en-US" sz="3400" b="1" dirty="0" smtClean="0"/>
              <a:t>minimum necessary use and disclosure</a:t>
            </a:r>
            <a:r>
              <a:rPr lang="en-US" sz="3400" dirty="0" smtClean="0"/>
              <a:t>.</a:t>
            </a:r>
          </a:p>
          <a:p>
            <a:pPr marL="466725" indent="-466725">
              <a:buFont typeface="+mj-lt"/>
              <a:buAutoNum type="arabicPeriod"/>
            </a:pPr>
            <a:r>
              <a:rPr lang="en-US" sz="3400" dirty="0" smtClean="0"/>
              <a:t>Secure files when not in use. </a:t>
            </a:r>
          </a:p>
        </p:txBody>
      </p:sp>
    </p:spTree>
    <p:extLst>
      <p:ext uri="{BB962C8B-B14F-4D97-AF65-F5344CB8AC3E}">
        <p14:creationId xmlns:p14="http://schemas.microsoft.com/office/powerpoint/2010/main" val="124832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Question?</a:t>
            </a:r>
            <a:endParaRPr lang="en-US" sz="6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" y="1219200"/>
            <a:ext cx="815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Which of the following would be an example of protected health information, also known as PHI?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914400" y="289560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1.  Healthcare newsletters.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914400" y="35814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2.  Social media posts.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914400" y="426720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3.  Medical Records.</a:t>
            </a:r>
            <a:endParaRPr lang="en-US" sz="2800" dirty="0"/>
          </a:p>
        </p:txBody>
      </p:sp>
      <p:sp>
        <p:nvSpPr>
          <p:cNvPr id="14" name="Oval 13"/>
          <p:cNvSpPr/>
          <p:nvPr/>
        </p:nvSpPr>
        <p:spPr>
          <a:xfrm>
            <a:off x="304800" y="4038600"/>
            <a:ext cx="8382000" cy="1076980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176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466433"/>
            <a:ext cx="8153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Privacy</a:t>
            </a:r>
            <a:endParaRPr lang="en-US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8605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172200"/>
          </a:xfrm>
        </p:spPr>
        <p:txBody>
          <a:bodyPr>
            <a:normAutofit fontScale="92500"/>
          </a:bodyPr>
          <a:lstStyle/>
          <a:p>
            <a:r>
              <a:rPr lang="en-US" sz="4500" dirty="0" smtClean="0"/>
              <a:t>We all share a responsibility to help maintain the privacy of others.  Especially, when we handle their personal information.</a:t>
            </a:r>
          </a:p>
          <a:p>
            <a:pPr lvl="1"/>
            <a:r>
              <a:rPr lang="en-US" sz="3500" dirty="0" smtClean="0"/>
              <a:t>Personal information includes:</a:t>
            </a:r>
          </a:p>
          <a:p>
            <a:pPr lvl="2"/>
            <a:r>
              <a:rPr lang="en-US" sz="3100" dirty="0" smtClean="0"/>
              <a:t>Social Security number or Tax ID number</a:t>
            </a:r>
          </a:p>
          <a:p>
            <a:pPr lvl="2"/>
            <a:r>
              <a:rPr lang="en-US" sz="3100" dirty="0" smtClean="0"/>
              <a:t>Financial information</a:t>
            </a:r>
          </a:p>
          <a:p>
            <a:pPr lvl="2"/>
            <a:r>
              <a:rPr lang="en-US" sz="3100" dirty="0" smtClean="0"/>
              <a:t>Educational records</a:t>
            </a:r>
          </a:p>
          <a:p>
            <a:pPr lvl="2"/>
            <a:r>
              <a:rPr lang="en-US" sz="3100" dirty="0" smtClean="0"/>
              <a:t>Aspects of their health or medical records</a:t>
            </a:r>
          </a:p>
          <a:p>
            <a:pPr lvl="2"/>
            <a:r>
              <a:rPr lang="en-US" sz="3100" dirty="0" smtClean="0"/>
              <a:t>Home address or phone number</a:t>
            </a:r>
          </a:p>
        </p:txBody>
      </p:sp>
    </p:spTree>
    <p:extLst>
      <p:ext uri="{BB962C8B-B14F-4D97-AF65-F5344CB8AC3E}">
        <p14:creationId xmlns:p14="http://schemas.microsoft.com/office/powerpoint/2010/main" val="2758914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What Can You Do?</a:t>
            </a:r>
            <a:endParaRPr lang="en-US" sz="6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990600"/>
            <a:ext cx="82296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6725" indent="-466725">
              <a:buFont typeface="+mj-lt"/>
              <a:buAutoNum type="arabicPeriod"/>
            </a:pPr>
            <a:r>
              <a:rPr lang="en-US" sz="3400" dirty="0" smtClean="0"/>
              <a:t>Limit the amount of personal information that you collect, use and share.</a:t>
            </a:r>
          </a:p>
          <a:p>
            <a:pPr marL="466725" indent="-466725">
              <a:buFont typeface="+mj-lt"/>
              <a:buAutoNum type="arabicPeriod"/>
            </a:pPr>
            <a:r>
              <a:rPr lang="en-US" sz="3400" dirty="0" smtClean="0"/>
              <a:t>Only share personal information with authorized users that have a need to know.</a:t>
            </a:r>
          </a:p>
          <a:p>
            <a:pPr marL="466725" indent="-466725">
              <a:buFont typeface="+mj-lt"/>
              <a:buAutoNum type="arabicPeriod"/>
            </a:pPr>
            <a:r>
              <a:rPr lang="en-US" sz="3400" dirty="0" smtClean="0"/>
              <a:t>Store personal information only on authorized and secure systems.</a:t>
            </a:r>
          </a:p>
          <a:p>
            <a:pPr marL="466725" indent="-466725">
              <a:buFont typeface="+mj-lt"/>
              <a:buAutoNum type="arabicPeriod"/>
            </a:pPr>
            <a:r>
              <a:rPr lang="en-US" sz="3400" dirty="0" smtClean="0"/>
              <a:t>Personal information should not be kept longer than necessary.  Securely archive or destroy information when it is no longer needed.</a:t>
            </a:r>
          </a:p>
        </p:txBody>
      </p:sp>
    </p:spTree>
    <p:extLst>
      <p:ext uri="{BB962C8B-B14F-4D97-AF65-F5344CB8AC3E}">
        <p14:creationId xmlns:p14="http://schemas.microsoft.com/office/powerpoint/2010/main" val="124832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Question?</a:t>
            </a:r>
            <a:endParaRPr lang="en-US" sz="6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" y="1219200"/>
            <a:ext cx="815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Which of the following is an example of personal information that should be secured appropriately?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914400" y="3058180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1. A list of judges posted on our organization’s public website.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914400" y="40386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2. A person’s completed employment application.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914400" y="4724400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3. A person’s name and address listed on their social media website.</a:t>
            </a:r>
            <a:endParaRPr lang="en-US" sz="2800" dirty="0"/>
          </a:p>
        </p:txBody>
      </p:sp>
      <p:sp>
        <p:nvSpPr>
          <p:cNvPr id="14" name="Oval 13"/>
          <p:cNvSpPr/>
          <p:nvPr/>
        </p:nvSpPr>
        <p:spPr>
          <a:xfrm>
            <a:off x="304800" y="3733800"/>
            <a:ext cx="8382000" cy="1076980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176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1143000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For Tech Help…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686800" cy="4343400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CALL</a:t>
            </a:r>
            <a:r>
              <a:rPr lang="en-US" sz="4400" b="1" dirty="0">
                <a:solidFill>
                  <a:srgbClr val="FF0000"/>
                </a:solidFill>
              </a:rPr>
              <a:t>:</a:t>
            </a:r>
            <a:r>
              <a:rPr lang="en-US" sz="4400" dirty="0"/>
              <a:t>  </a:t>
            </a:r>
            <a:r>
              <a:rPr lang="en-US" sz="4400" b="1" dirty="0">
                <a:solidFill>
                  <a:srgbClr val="0070C0"/>
                </a:solidFill>
              </a:rPr>
              <a:t>AOC Help </a:t>
            </a:r>
            <a:r>
              <a:rPr lang="en-US" sz="4400" b="1" dirty="0" smtClean="0">
                <a:solidFill>
                  <a:srgbClr val="0070C0"/>
                </a:solidFill>
              </a:rPr>
              <a:t>Desk</a:t>
            </a:r>
          </a:p>
          <a:p>
            <a:pPr marL="0" indent="0">
              <a:buNone/>
            </a:pPr>
            <a:r>
              <a:rPr lang="en-US" sz="4400" b="1" dirty="0"/>
              <a:t>	</a:t>
            </a:r>
            <a:r>
              <a:rPr lang="en-US" sz="4400" b="1" dirty="0" smtClean="0"/>
              <a:t>	</a:t>
            </a:r>
            <a:r>
              <a:rPr lang="en-US" sz="5000" b="1" dirty="0" smtClean="0">
                <a:solidFill>
                  <a:srgbClr val="0070C0"/>
                </a:solidFill>
              </a:rPr>
              <a:t>(</a:t>
            </a:r>
            <a:r>
              <a:rPr lang="en-US" sz="5000" b="1" dirty="0">
                <a:solidFill>
                  <a:srgbClr val="0070C0"/>
                </a:solidFill>
              </a:rPr>
              <a:t>800) </a:t>
            </a:r>
            <a:r>
              <a:rPr lang="en-US" sz="5000" b="1" dirty="0" smtClean="0">
                <a:solidFill>
                  <a:srgbClr val="0070C0"/>
                </a:solidFill>
              </a:rPr>
              <a:t>448-7980</a:t>
            </a:r>
          </a:p>
          <a:p>
            <a:pPr marL="0" indent="0">
              <a:buNone/>
            </a:pPr>
            <a:r>
              <a:rPr lang="en-US" sz="5000" b="1" dirty="0">
                <a:solidFill>
                  <a:srgbClr val="0070C0"/>
                </a:solidFill>
              </a:rPr>
              <a:t>	</a:t>
            </a:r>
            <a:r>
              <a:rPr lang="en-US" sz="5000" b="1" dirty="0" smtClean="0">
                <a:solidFill>
                  <a:srgbClr val="0070C0"/>
                </a:solidFill>
              </a:rPr>
              <a:t>	(615) 532-9503</a:t>
            </a:r>
            <a:endParaRPr lang="en-US" sz="5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006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67580"/>
            <a:ext cx="8839200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Upon Completion Please Send an Email to:</a:t>
            </a:r>
          </a:p>
          <a:p>
            <a:pPr algn="ctr"/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infosec@tncourts.gov</a:t>
            </a:r>
            <a:endParaRPr lang="en-US" sz="4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6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Please type “Complete” within the subject line</a:t>
            </a:r>
            <a:endParaRPr lang="en-US" sz="6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7682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1179016"/>
            <a:ext cx="8153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Email</a:t>
            </a:r>
          </a:p>
          <a:p>
            <a:pPr algn="ctr"/>
            <a:r>
              <a:rPr lang="en-US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Messaging Attacks</a:t>
            </a:r>
            <a:endParaRPr lang="en-US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295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172200"/>
          </a:xfrm>
        </p:spPr>
        <p:txBody>
          <a:bodyPr>
            <a:normAutofit fontScale="85000" lnSpcReduction="10000"/>
          </a:bodyPr>
          <a:lstStyle/>
          <a:p>
            <a:r>
              <a:rPr lang="en-US" sz="3800" dirty="0" smtClean="0"/>
              <a:t>The most common type of email/messaging attack is called phishing.</a:t>
            </a:r>
          </a:p>
          <a:p>
            <a:pPr lvl="1"/>
            <a:r>
              <a:rPr lang="en-US" sz="3500" dirty="0" smtClean="0"/>
              <a:t>Phishing is the attempt to obtain sensitive information such as usernames, passwords, credit card details, account numbers,  by masquerading as a trustworthy entity.</a:t>
            </a:r>
          </a:p>
          <a:p>
            <a:pPr lvl="1"/>
            <a:r>
              <a:rPr lang="en-US" sz="3500" dirty="0" smtClean="0"/>
              <a:t>Tricks such as:</a:t>
            </a:r>
          </a:p>
          <a:p>
            <a:pPr lvl="2"/>
            <a:r>
              <a:rPr lang="en-US" sz="3400" dirty="0" smtClean="0"/>
              <a:t>Email asking to verify personal information.</a:t>
            </a:r>
          </a:p>
          <a:p>
            <a:pPr lvl="2"/>
            <a:r>
              <a:rPr lang="en-US" sz="3400" dirty="0" smtClean="0"/>
              <a:t>False web links.</a:t>
            </a:r>
          </a:p>
          <a:p>
            <a:pPr lvl="2"/>
            <a:r>
              <a:rPr lang="en-US" sz="3400" dirty="0" smtClean="0"/>
              <a:t>Mimic legitimate and reputable company – using an official logo, color schemes, </a:t>
            </a:r>
            <a:r>
              <a:rPr lang="en-US" sz="3400" dirty="0" err="1" smtClean="0"/>
              <a:t>etc</a:t>
            </a:r>
            <a:r>
              <a:rPr lang="en-US" sz="3400" dirty="0" smtClean="0"/>
              <a:t>…</a:t>
            </a:r>
          </a:p>
          <a:p>
            <a:pPr lvl="2"/>
            <a:r>
              <a:rPr lang="en-US" sz="3400" dirty="0" smtClean="0"/>
              <a:t>Require an immediate/quick response.</a:t>
            </a:r>
          </a:p>
          <a:p>
            <a:pPr lvl="2"/>
            <a:r>
              <a:rPr lang="en-US" sz="3400" dirty="0" smtClean="0"/>
              <a:t>Review an attachment.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237034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Examples</a:t>
            </a:r>
            <a:endParaRPr lang="en-US" sz="6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9" y="1295400"/>
            <a:ext cx="9124742" cy="30527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981075"/>
            <a:ext cx="6544209" cy="5572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" y="1200150"/>
            <a:ext cx="9115425" cy="50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69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3115</Words>
  <Application>Microsoft Office PowerPoint</Application>
  <PresentationFormat>On-screen Show (4:3)</PresentationFormat>
  <Paragraphs>371</Paragraphs>
  <Slides>68</Slides>
  <Notes>66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68</vt:i4>
      </vt:variant>
    </vt:vector>
  </HeadingPairs>
  <TitlesOfParts>
    <vt:vector size="70" baseType="lpstr">
      <vt:lpstr>Office Theme</vt:lpstr>
      <vt:lpstr>1_Office Theme</vt:lpstr>
      <vt:lpstr>CYBER Security</vt:lpstr>
      <vt:lpstr>Objectives</vt:lpstr>
      <vt:lpstr>PowerPoint Presentation</vt:lpstr>
      <vt:lpstr>PowerPoint Presentation</vt:lpstr>
      <vt:lpstr>What Can You Do?</vt:lpstr>
      <vt:lpstr>Question?</vt:lpstr>
      <vt:lpstr>PowerPoint Presentation</vt:lpstr>
      <vt:lpstr>PowerPoint Presentation</vt:lpstr>
      <vt:lpstr>Examples</vt:lpstr>
      <vt:lpstr>What Can You Do?</vt:lpstr>
      <vt:lpstr>Question?</vt:lpstr>
      <vt:lpstr>PowerPoint Presentation</vt:lpstr>
      <vt:lpstr>PowerPoint Presentation</vt:lpstr>
      <vt:lpstr>Examples</vt:lpstr>
      <vt:lpstr>What Can You Do?</vt:lpstr>
      <vt:lpstr>Question?</vt:lpstr>
      <vt:lpstr>PowerPoint Presentation</vt:lpstr>
      <vt:lpstr>PowerPoint Presentation</vt:lpstr>
      <vt:lpstr>Examples</vt:lpstr>
      <vt:lpstr>What Can You Do?</vt:lpstr>
      <vt:lpstr>Question?</vt:lpstr>
      <vt:lpstr>PowerPoint Presentation</vt:lpstr>
      <vt:lpstr>PowerPoint Presentation</vt:lpstr>
      <vt:lpstr>What Can You Do?</vt:lpstr>
      <vt:lpstr>Question?</vt:lpstr>
      <vt:lpstr>PowerPoint Presentation</vt:lpstr>
      <vt:lpstr>PowerPoint Presentation</vt:lpstr>
      <vt:lpstr>What Can You Do?</vt:lpstr>
      <vt:lpstr>What Can You Do?</vt:lpstr>
      <vt:lpstr>Question?</vt:lpstr>
      <vt:lpstr>PowerPoint Presentation</vt:lpstr>
      <vt:lpstr>PowerPoint Presentation</vt:lpstr>
      <vt:lpstr>PowerPoint Presentation</vt:lpstr>
      <vt:lpstr>What Can You Do?</vt:lpstr>
      <vt:lpstr>Question?</vt:lpstr>
      <vt:lpstr>PowerPoint Presentation</vt:lpstr>
      <vt:lpstr>PowerPoint Presentation</vt:lpstr>
      <vt:lpstr>What Can You Do?</vt:lpstr>
      <vt:lpstr>What Can You Do?</vt:lpstr>
      <vt:lpstr>Question?</vt:lpstr>
      <vt:lpstr>PowerPoint Presentation</vt:lpstr>
      <vt:lpstr>PowerPoint Presentation</vt:lpstr>
      <vt:lpstr>What Can You Do?</vt:lpstr>
      <vt:lpstr>Question?</vt:lpstr>
      <vt:lpstr>PowerPoint Presentation</vt:lpstr>
      <vt:lpstr>PowerPoint Presentation</vt:lpstr>
      <vt:lpstr>What Can You Do?</vt:lpstr>
      <vt:lpstr>What Can You Do?</vt:lpstr>
      <vt:lpstr>Question?</vt:lpstr>
      <vt:lpstr>PowerPoint Presentation</vt:lpstr>
      <vt:lpstr>PowerPoint Presentation</vt:lpstr>
      <vt:lpstr>What Can You Do?</vt:lpstr>
      <vt:lpstr>Question?</vt:lpstr>
      <vt:lpstr>PowerPoint Presentation</vt:lpstr>
      <vt:lpstr>PowerPoint Presentation</vt:lpstr>
      <vt:lpstr>What Can You Do?</vt:lpstr>
      <vt:lpstr>What Can You Do?</vt:lpstr>
      <vt:lpstr>Question?</vt:lpstr>
      <vt:lpstr>PowerPoint Presentation</vt:lpstr>
      <vt:lpstr>PowerPoint Presentation</vt:lpstr>
      <vt:lpstr>What Can You Do?</vt:lpstr>
      <vt:lpstr>Question?</vt:lpstr>
      <vt:lpstr>PowerPoint Presentation</vt:lpstr>
      <vt:lpstr>PowerPoint Presentation</vt:lpstr>
      <vt:lpstr>What Can You Do?</vt:lpstr>
      <vt:lpstr>Question?</vt:lpstr>
      <vt:lpstr>For Tech Help…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2017-06-29T13:23:09Z</dcterms:created>
  <dcterms:modified xsi:type="dcterms:W3CDTF">2017-06-29T13:24:39Z</dcterms:modified>
</cp:coreProperties>
</file>